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5" r:id="rId4"/>
    <p:sldMasterId id="2147483727" r:id="rId5"/>
  </p:sldMasterIdLst>
  <p:notesMasterIdLst>
    <p:notesMasterId r:id="rId13"/>
  </p:notesMasterIdLst>
  <p:handoutMasterIdLst>
    <p:handoutMasterId r:id="rId14"/>
  </p:handoutMasterIdLst>
  <p:sldIdLst>
    <p:sldId id="404" r:id="rId6"/>
    <p:sldId id="452" r:id="rId7"/>
    <p:sldId id="405" r:id="rId8"/>
    <p:sldId id="456" r:id="rId9"/>
    <p:sldId id="457" r:id="rId10"/>
    <p:sldId id="462" r:id="rId11"/>
    <p:sldId id="44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rams, Lori" initials="AL" lastIdx="1" clrIdx="0">
    <p:extLst>
      <p:ext uri="{19B8F6BF-5375-455C-9EA6-DF929625EA0E}">
        <p15:presenceInfo xmlns:p15="http://schemas.microsoft.com/office/powerpoint/2012/main" userId="Abrams, Lori" providerId="None"/>
      </p:ext>
    </p:extLst>
  </p:cmAuthor>
  <p:cmAuthor id="2" name="Kent, Rachel" initials="KR" lastIdx="5" clrIdx="1">
    <p:extLst>
      <p:ext uri="{19B8F6BF-5375-455C-9EA6-DF929625EA0E}">
        <p15:presenceInfo xmlns:p15="http://schemas.microsoft.com/office/powerpoint/2012/main" userId="S-1-5-21-2338163137-2684688362-157462135-98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E28"/>
    <a:srgbClr val="090937"/>
    <a:srgbClr val="000000"/>
    <a:srgbClr val="C1882C"/>
    <a:srgbClr val="845A28"/>
    <a:srgbClr val="BE1E2D"/>
    <a:srgbClr val="1C75BC"/>
    <a:srgbClr val="B52E3B"/>
    <a:srgbClr val="3E9DBB"/>
    <a:srgbClr val="50A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39" autoAdjust="0"/>
    <p:restoredTop sz="69633" autoAdjust="0"/>
  </p:normalViewPr>
  <p:slideViewPr>
    <p:cSldViewPr snapToGrid="0" snapToObjects="1">
      <p:cViewPr varScale="1">
        <p:scale>
          <a:sx n="79" d="100"/>
          <a:sy n="79" d="100"/>
        </p:scale>
        <p:origin x="241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34" y="3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4E70B5-20F3-4187-A474-D42D111D50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EE22E9-73C7-4350-B335-6BF51484BF7B}">
      <dgm:prSet custT="1"/>
      <dgm:spPr>
        <a:solidFill>
          <a:srgbClr val="090937"/>
        </a:solidFill>
      </dgm:spPr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18 Officer Vacancies (14 funded and 4 frozen)</a:t>
          </a:r>
        </a:p>
      </dgm:t>
    </dgm:pt>
    <dgm:pt modelId="{4577B302-CE45-4351-A998-CA8A30C46069}" type="parTrans" cxnId="{0D893A91-BCFA-4801-895A-09487A9419C3}">
      <dgm:prSet/>
      <dgm:spPr/>
      <dgm:t>
        <a:bodyPr/>
        <a:lstStyle/>
        <a:p>
          <a:endParaRPr lang="en-US"/>
        </a:p>
      </dgm:t>
    </dgm:pt>
    <dgm:pt modelId="{6C6AD06C-9076-4D0F-B694-4EA5EA01C2D5}" type="sibTrans" cxnId="{0D893A91-BCFA-4801-895A-09487A9419C3}">
      <dgm:prSet/>
      <dgm:spPr/>
      <dgm:t>
        <a:bodyPr/>
        <a:lstStyle/>
        <a:p>
          <a:endParaRPr lang="en-US"/>
        </a:p>
      </dgm:t>
    </dgm:pt>
    <dgm:pt modelId="{E1ED84DB-75F8-48C6-9C27-A67769C2F1A0}">
      <dgm:prSet custT="1"/>
      <dgm:spPr/>
      <dgm:t>
        <a:bodyPr/>
        <a:lstStyle/>
        <a:p>
          <a:pPr algn="l">
            <a:buFontTx/>
            <a:buNone/>
          </a:pP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EECC3D-E4B8-47BE-88A1-4EAD5471D19C}" type="parTrans" cxnId="{5ED04E33-0605-43CB-B555-87A1BC103422}">
      <dgm:prSet/>
      <dgm:spPr/>
      <dgm:t>
        <a:bodyPr/>
        <a:lstStyle/>
        <a:p>
          <a:endParaRPr lang="en-US"/>
        </a:p>
      </dgm:t>
    </dgm:pt>
    <dgm:pt modelId="{FCB4096C-1250-498C-B831-9C54CE5B8B3F}" type="sibTrans" cxnId="{5ED04E33-0605-43CB-B555-87A1BC103422}">
      <dgm:prSet/>
      <dgm:spPr/>
      <dgm:t>
        <a:bodyPr/>
        <a:lstStyle/>
        <a:p>
          <a:endParaRPr lang="en-US"/>
        </a:p>
      </dgm:t>
    </dgm:pt>
    <dgm:pt modelId="{7A86E6CD-8204-412B-90C4-601CE2CBFA98}">
      <dgm:prSet custT="1"/>
      <dgm:spPr>
        <a:solidFill>
          <a:srgbClr val="090937"/>
        </a:solidFill>
      </dgm:spPr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143 Sworn Positions Filled</a:t>
          </a:r>
        </a:p>
      </dgm:t>
    </dgm:pt>
    <dgm:pt modelId="{A7B5CDAD-8D5D-4456-9B1D-83D90380E881}" type="parTrans" cxnId="{7D3A025A-99AC-4EE3-8188-B14BD655B3CB}">
      <dgm:prSet/>
      <dgm:spPr/>
      <dgm:t>
        <a:bodyPr/>
        <a:lstStyle/>
        <a:p>
          <a:endParaRPr lang="en-US"/>
        </a:p>
      </dgm:t>
    </dgm:pt>
    <dgm:pt modelId="{C26FE904-470F-4024-9CE3-1063E5917F26}" type="sibTrans" cxnId="{7D3A025A-99AC-4EE3-8188-B14BD655B3CB}">
      <dgm:prSet/>
      <dgm:spPr/>
      <dgm:t>
        <a:bodyPr/>
        <a:lstStyle/>
        <a:p>
          <a:endParaRPr lang="en-US"/>
        </a:p>
      </dgm:t>
    </dgm:pt>
    <dgm:pt modelId="{76A3ED9A-016B-4016-958E-504959A531AC}">
      <dgm:prSet custT="1"/>
      <dgm:spPr/>
      <dgm:t>
        <a:bodyPr/>
        <a:lstStyle/>
        <a:p>
          <a:pPr algn="l">
            <a:buFontTx/>
            <a:buNone/>
          </a:pP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FA5C74-D62A-45BE-AE03-543DE0C906C0}" type="parTrans" cxnId="{5DAE446A-C794-4EC9-86BB-8F55F798D50A}">
      <dgm:prSet/>
      <dgm:spPr/>
      <dgm:t>
        <a:bodyPr/>
        <a:lstStyle/>
        <a:p>
          <a:endParaRPr lang="en-US"/>
        </a:p>
      </dgm:t>
    </dgm:pt>
    <dgm:pt modelId="{D7367007-B294-4C9A-ABCD-1AA1706A2E99}" type="sibTrans" cxnId="{5DAE446A-C794-4EC9-86BB-8F55F798D50A}">
      <dgm:prSet/>
      <dgm:spPr/>
      <dgm:t>
        <a:bodyPr/>
        <a:lstStyle/>
        <a:p>
          <a:endParaRPr lang="en-US"/>
        </a:p>
      </dgm:t>
    </dgm:pt>
    <dgm:pt modelId="{78E9B400-6C25-44CE-8945-ED58BF7D606A}" type="pres">
      <dgm:prSet presAssocID="{5B4E70B5-20F3-4187-A474-D42D111D5047}" presName="linear" presStyleCnt="0">
        <dgm:presLayoutVars>
          <dgm:animLvl val="lvl"/>
          <dgm:resizeHandles val="exact"/>
        </dgm:presLayoutVars>
      </dgm:prSet>
      <dgm:spPr/>
    </dgm:pt>
    <dgm:pt modelId="{DC902838-AD51-4CFF-AE62-1F8306F9A1F1}" type="pres">
      <dgm:prSet presAssocID="{2AEE22E9-73C7-4350-B335-6BF51484BF7B}" presName="parentText" presStyleLbl="node1" presStyleIdx="0" presStyleCnt="2" custScaleY="41353" custLinFactNeighborX="350" custLinFactNeighborY="-79431">
        <dgm:presLayoutVars>
          <dgm:chMax val="0"/>
          <dgm:bulletEnabled val="1"/>
        </dgm:presLayoutVars>
      </dgm:prSet>
      <dgm:spPr/>
    </dgm:pt>
    <dgm:pt modelId="{0B222BBB-593E-4BC7-B68C-59FC10435FE2}" type="pres">
      <dgm:prSet presAssocID="{2AEE22E9-73C7-4350-B335-6BF51484BF7B}" presName="childText" presStyleLbl="revTx" presStyleIdx="0" presStyleCnt="1" custLinFactNeighborX="0" custLinFactNeighborY="-68322">
        <dgm:presLayoutVars>
          <dgm:bulletEnabled val="1"/>
        </dgm:presLayoutVars>
      </dgm:prSet>
      <dgm:spPr/>
    </dgm:pt>
    <dgm:pt modelId="{67D91E10-AB91-4A4B-A6A3-C5887E847281}" type="pres">
      <dgm:prSet presAssocID="{7A86E6CD-8204-412B-90C4-601CE2CBFA98}" presName="parentText" presStyleLbl="node1" presStyleIdx="1" presStyleCnt="2" custScaleY="43792" custLinFactNeighborY="-93597">
        <dgm:presLayoutVars>
          <dgm:chMax val="0"/>
          <dgm:bulletEnabled val="1"/>
        </dgm:presLayoutVars>
      </dgm:prSet>
      <dgm:spPr/>
    </dgm:pt>
  </dgm:ptLst>
  <dgm:cxnLst>
    <dgm:cxn modelId="{5ED04E33-0605-43CB-B555-87A1BC103422}" srcId="{2AEE22E9-73C7-4350-B335-6BF51484BF7B}" destId="{E1ED84DB-75F8-48C6-9C27-A67769C2F1A0}" srcOrd="0" destOrd="0" parTransId="{1BEECC3D-E4B8-47BE-88A1-4EAD5471D19C}" sibTransId="{FCB4096C-1250-498C-B831-9C54CE5B8B3F}"/>
    <dgm:cxn modelId="{4878D065-700E-4364-92A9-8B8733DC618A}" type="presOf" srcId="{76A3ED9A-016B-4016-958E-504959A531AC}" destId="{0B222BBB-593E-4BC7-B68C-59FC10435FE2}" srcOrd="0" destOrd="1" presId="urn:microsoft.com/office/officeart/2005/8/layout/vList2"/>
    <dgm:cxn modelId="{5DAE446A-C794-4EC9-86BB-8F55F798D50A}" srcId="{2AEE22E9-73C7-4350-B335-6BF51484BF7B}" destId="{76A3ED9A-016B-4016-958E-504959A531AC}" srcOrd="1" destOrd="0" parTransId="{11FA5C74-D62A-45BE-AE03-543DE0C906C0}" sibTransId="{D7367007-B294-4C9A-ABCD-1AA1706A2E99}"/>
    <dgm:cxn modelId="{66486272-9C1B-468A-B202-EC7452F4AFD5}" type="presOf" srcId="{E1ED84DB-75F8-48C6-9C27-A67769C2F1A0}" destId="{0B222BBB-593E-4BC7-B68C-59FC10435FE2}" srcOrd="0" destOrd="0" presId="urn:microsoft.com/office/officeart/2005/8/layout/vList2"/>
    <dgm:cxn modelId="{BB4F6179-6172-4788-9AD9-6A0D0051D7EF}" type="presOf" srcId="{7A86E6CD-8204-412B-90C4-601CE2CBFA98}" destId="{67D91E10-AB91-4A4B-A6A3-C5887E847281}" srcOrd="0" destOrd="0" presId="urn:microsoft.com/office/officeart/2005/8/layout/vList2"/>
    <dgm:cxn modelId="{7D3A025A-99AC-4EE3-8188-B14BD655B3CB}" srcId="{5B4E70B5-20F3-4187-A474-D42D111D5047}" destId="{7A86E6CD-8204-412B-90C4-601CE2CBFA98}" srcOrd="1" destOrd="0" parTransId="{A7B5CDAD-8D5D-4456-9B1D-83D90380E881}" sibTransId="{C26FE904-470F-4024-9CE3-1063E5917F26}"/>
    <dgm:cxn modelId="{0D893A91-BCFA-4801-895A-09487A9419C3}" srcId="{5B4E70B5-20F3-4187-A474-D42D111D5047}" destId="{2AEE22E9-73C7-4350-B335-6BF51484BF7B}" srcOrd="0" destOrd="0" parTransId="{4577B302-CE45-4351-A998-CA8A30C46069}" sibTransId="{6C6AD06C-9076-4D0F-B694-4EA5EA01C2D5}"/>
    <dgm:cxn modelId="{64646BC7-8C4E-4A73-8E0C-2ACA88C8BDCD}" type="presOf" srcId="{2AEE22E9-73C7-4350-B335-6BF51484BF7B}" destId="{DC902838-AD51-4CFF-AE62-1F8306F9A1F1}" srcOrd="0" destOrd="0" presId="urn:microsoft.com/office/officeart/2005/8/layout/vList2"/>
    <dgm:cxn modelId="{659BCBE7-F9F5-4112-BE83-4B029AF0CAC3}" type="presOf" srcId="{5B4E70B5-20F3-4187-A474-D42D111D5047}" destId="{78E9B400-6C25-44CE-8945-ED58BF7D606A}" srcOrd="0" destOrd="0" presId="urn:microsoft.com/office/officeart/2005/8/layout/vList2"/>
    <dgm:cxn modelId="{33366E5E-DEBA-4C05-9F0A-9C0BF81EADC1}" type="presParOf" srcId="{78E9B400-6C25-44CE-8945-ED58BF7D606A}" destId="{DC902838-AD51-4CFF-AE62-1F8306F9A1F1}" srcOrd="0" destOrd="0" presId="urn:microsoft.com/office/officeart/2005/8/layout/vList2"/>
    <dgm:cxn modelId="{C4CC882D-F01E-42AC-BD31-CA4527903523}" type="presParOf" srcId="{78E9B400-6C25-44CE-8945-ED58BF7D606A}" destId="{0B222BBB-593E-4BC7-B68C-59FC10435FE2}" srcOrd="1" destOrd="0" presId="urn:microsoft.com/office/officeart/2005/8/layout/vList2"/>
    <dgm:cxn modelId="{8F7F97DF-5ABC-4426-98C9-CCEC0E60E094}" type="presParOf" srcId="{78E9B400-6C25-44CE-8945-ED58BF7D606A}" destId="{67D91E10-AB91-4A4B-A6A3-C5887E84728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02838-AD51-4CFF-AE62-1F8306F9A1F1}">
      <dsp:nvSpPr>
        <dsp:cNvPr id="0" name=""/>
        <dsp:cNvSpPr/>
      </dsp:nvSpPr>
      <dsp:spPr>
        <a:xfrm>
          <a:off x="0" y="0"/>
          <a:ext cx="7315200" cy="495442"/>
        </a:xfrm>
        <a:prstGeom prst="roundRect">
          <a:avLst/>
        </a:prstGeom>
        <a:solidFill>
          <a:srgbClr val="09093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18 Officer Vacancies (14 funded and 4 frozen)</a:t>
          </a:r>
        </a:p>
      </dsp:txBody>
      <dsp:txXfrm>
        <a:off x="24185" y="24185"/>
        <a:ext cx="7266830" cy="447072"/>
      </dsp:txXfrm>
    </dsp:sp>
    <dsp:sp modelId="{0B222BBB-593E-4BC7-B68C-59FC10435FE2}">
      <dsp:nvSpPr>
        <dsp:cNvPr id="0" name=""/>
        <dsp:cNvSpPr/>
      </dsp:nvSpPr>
      <dsp:spPr>
        <a:xfrm>
          <a:off x="0" y="479443"/>
          <a:ext cx="7315200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79443"/>
        <a:ext cx="7315200" cy="1059840"/>
      </dsp:txXfrm>
    </dsp:sp>
    <dsp:sp modelId="{67D91E10-AB91-4A4B-A6A3-C5887E847281}">
      <dsp:nvSpPr>
        <dsp:cNvPr id="0" name=""/>
        <dsp:cNvSpPr/>
      </dsp:nvSpPr>
      <dsp:spPr>
        <a:xfrm>
          <a:off x="0" y="1365857"/>
          <a:ext cx="7315200" cy="524663"/>
        </a:xfrm>
        <a:prstGeom prst="roundRect">
          <a:avLst/>
        </a:prstGeom>
        <a:solidFill>
          <a:srgbClr val="09093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143 Sworn Positions Filled</a:t>
          </a:r>
        </a:p>
      </dsp:txBody>
      <dsp:txXfrm>
        <a:off x="25612" y="1391469"/>
        <a:ext cx="7263976" cy="473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E2887-1885-2443-A087-B5F622A0B638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EA6F5-1876-C54C-BA93-27558B51BD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46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91CC7-BD62-944D-9CC1-0DF7DCAD7D0D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ABD826-021D-BB43-B7A9-6B9C9EEDBA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548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7E30A8E-87DC-4359-B840-FD3797F4874A}" type="slidenum">
              <a:rPr lang="en-US" altLang="en-US" sz="1200" smtClean="0">
                <a:solidFill>
                  <a:srgbClr val="000000"/>
                </a:solidFill>
              </a:rPr>
              <a:pPr/>
              <a:t>1</a:t>
            </a:fld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54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1FB6F44-279D-403E-8597-CF02C1F62AB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2</a:t>
            </a:fld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Header Placeholder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683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1FB6F44-279D-403E-8597-CF02C1F62AB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3</a:t>
            </a:fld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Header Placeholder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05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1FB6F44-279D-403E-8597-CF02C1F62AB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4</a:t>
            </a:fld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Header Placeholder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40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1FB6F44-279D-403E-8597-CF02C1F62AB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5</a:t>
            </a:fld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Header Placeholder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78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BD826-021D-BB43-B7A9-6B9C9EEDBA8D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61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fld id="{61FB6F44-279D-403E-8597-CF02C1F62AB9}" type="slidenum">
              <a:rPr lang="en-US" altLang="en-US" sz="1200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Header Placeholder 1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900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7999"/>
          </a:xfrm>
        </p:spPr>
        <p:txBody>
          <a:bodyPr lIns="274320" tIns="274320" rIns="274320" bIns="274320" anchor="ctr" anchorCtr="0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flipV="1">
            <a:off x="0" y="5034913"/>
            <a:ext cx="9144000" cy="18230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-1"/>
            <a:ext cx="3657600" cy="6857997"/>
          </a:xfrm>
          <a:prstGeom prst="rect">
            <a:avLst/>
          </a:prstGeom>
          <a:solidFill>
            <a:srgbClr val="0E0E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2370656"/>
            <a:ext cx="3657600" cy="318463"/>
          </a:xfrm>
        </p:spPr>
        <p:txBody>
          <a:bodyPr wrap="square" lIns="274320" tIns="0" rIns="274320" bIns="0" anchor="t" anchorCtr="0">
            <a:spAutoFit/>
          </a:bodyPr>
          <a:lstStyle>
            <a:lvl1pPr marL="0" indent="0" algn="ctr">
              <a:buNone/>
              <a:defRPr sz="2000" b="0" i="0" cap="none" spc="5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0" y="5775158"/>
            <a:ext cx="3657600" cy="1082842"/>
          </a:xfrm>
        </p:spPr>
        <p:txBody>
          <a:bodyPr lIns="274320" tIns="457200" rIns="274320" bIns="457200" anchor="ctr" anchorCtr="0">
            <a:noAutofit/>
          </a:bodyPr>
          <a:lstStyle>
            <a:lvl1pPr algn="ctr">
              <a:lnSpc>
                <a:spcPts val="1000"/>
              </a:lnSpc>
              <a:defRPr sz="1400" b="0" cap="all" spc="300" baseline="0">
                <a:solidFill>
                  <a:schemeClr val="accent6"/>
                </a:solidFill>
                <a:latin typeface="Times"/>
                <a:cs typeface="Times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457200" y="1662080"/>
            <a:ext cx="2743200" cy="0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6C95175-9007-7FE5-CE48-226B0F22A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227" b="17439"/>
          <a:stretch/>
        </p:blipFill>
        <p:spPr>
          <a:xfrm>
            <a:off x="228596" y="445203"/>
            <a:ext cx="3200407" cy="113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914400" y="982133"/>
            <a:ext cx="7315200" cy="4800600"/>
          </a:xfrm>
        </p:spPr>
        <p:txBody>
          <a:bodyPr rIns="457200" bIns="274320"/>
          <a:lstStyle>
            <a:lvl1pPr marL="274320" marR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Tx/>
              <a:buFont typeface="Lucida Grande"/>
              <a:buChar char="‣"/>
              <a:tabLst/>
              <a:defRPr sz="1800" b="0" cap="none">
                <a:solidFill>
                  <a:schemeClr val="accent3"/>
                </a:solidFill>
              </a:defRPr>
            </a:lvl1pPr>
            <a:lvl2pPr marL="283464" indent="-285750"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Font typeface="Lucida Grande"/>
              <a:buChar char="‣"/>
              <a:defRPr sz="1800" b="1" cap="none"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6504EDD-C70E-443F-B284-472EE21884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878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Content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6338"/>
            <a:ext cx="7315200" cy="476347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2133"/>
            <a:ext cx="7315200" cy="4799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319BD63-68B2-4137-924C-9745AC69D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67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Content (2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15200" cy="476165"/>
          </a:xfrm>
        </p:spPr>
        <p:txBody>
          <a:bodyPr/>
          <a:lstStyle>
            <a:lvl1pPr>
              <a:defRPr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2133"/>
            <a:ext cx="3651301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5701" y="982133"/>
            <a:ext cx="36576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405CA11-D731-43C7-B9A1-F351A8DC21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2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2line), Content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2" cy="471417"/>
          </a:xfrm>
        </p:spPr>
        <p:txBody>
          <a:bodyPr/>
          <a:lstStyle>
            <a:lvl1pPr>
              <a:defRPr b="0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2" y="1337051"/>
            <a:ext cx="7315200" cy="44541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14400" y="980086"/>
            <a:ext cx="7315202" cy="356965"/>
          </a:xfrm>
        </p:spPr>
        <p:txBody>
          <a:bodyPr tIns="0" bIns="0" anchor="b"/>
          <a:lstStyle>
            <a:lvl1pPr>
              <a:defRPr sz="1600" b="1" cap="all">
                <a:solidFill>
                  <a:schemeClr val="accent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8829B33-D13E-447F-9A48-8879D81EFE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9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Picture (1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027613" y="457200"/>
            <a:ext cx="458787" cy="5254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0" y="0"/>
            <a:ext cx="3657600" cy="579187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1" y="982131"/>
            <a:ext cx="4113105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4113106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A1D12F9-E475-4219-86AE-322D012753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4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027613" y="457200"/>
            <a:ext cx="458787" cy="5254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0" y="1"/>
            <a:ext cx="3657600" cy="2862834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1" y="982131"/>
            <a:ext cx="4113104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4113105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5486400" y="2968665"/>
            <a:ext cx="3657600" cy="2814067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1A673C3-70F3-4492-BF84-20CC75885F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9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Picture (1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399" y="1332657"/>
            <a:ext cx="2736851" cy="4114882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982131"/>
            <a:ext cx="4114800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08850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CC8CB7C-D0AF-43B1-8289-0103958C89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9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1line), Picture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399" y="1332656"/>
            <a:ext cx="1786465" cy="217423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985522"/>
            <a:ext cx="41148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5486400" y="3591562"/>
            <a:ext cx="3657600" cy="2203704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15200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7357535" y="1332656"/>
            <a:ext cx="1786465" cy="217423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08E8DD5D-EECA-45C7-AE99-578FC84B1A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1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8005CAF8-44E4-4E1D-B5BA-75CDC5ECE2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2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8412163" cy="1006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E9C5921-1E1A-4951-99C9-3519C11000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256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7991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E0E28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11225" y="950913"/>
            <a:ext cx="7315200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 rot="16200000" flipV="1">
            <a:off x="1802606" y="37307"/>
            <a:ext cx="46037" cy="1828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798712"/>
          </a:xfrm>
          <a:solidFill>
            <a:srgbClr val="0E0E28"/>
          </a:solidFill>
        </p:spPr>
        <p:txBody>
          <a:bodyPr tIns="0" bIns="0" anchor="ctr"/>
          <a:lstStyle>
            <a:lvl1pPr algn="ctr"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457201"/>
            <a:ext cx="7315199" cy="462709"/>
          </a:xfrm>
        </p:spPr>
        <p:txBody>
          <a:bodyPr tIns="0" bIns="91440" anchor="b"/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 noChangeAspect="1"/>
          </p:cNvSpPr>
          <p:nvPr>
            <p:ph type="sldNum" sz="quarter" idx="11"/>
          </p:nvPr>
        </p:nvSpPr>
        <p:spPr>
          <a:solidFill>
            <a:schemeClr val="accent3"/>
          </a:solidFill>
        </p:spPr>
        <p:txBody>
          <a:bodyPr/>
          <a:lstStyle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0238B1A7-A974-494C-9E33-213DC7882C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69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 flipV="1">
            <a:off x="0" y="5035550"/>
            <a:ext cx="9144000" cy="1822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4252913"/>
            <a:ext cx="2743200" cy="0"/>
          </a:xfrm>
          <a:prstGeom prst="line">
            <a:avLst/>
          </a:prstGeom>
          <a:ln w="63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950251"/>
            <a:ext cx="3657601" cy="1323439"/>
          </a:xfrm>
        </p:spPr>
        <p:txBody>
          <a:bodyPr lIns="274320" tIns="457200" rIns="274320" bIns="91440">
            <a:spAutoFit/>
          </a:bodyPr>
          <a:lstStyle>
            <a:lvl1pPr algn="ctr">
              <a:lnSpc>
                <a:spcPts val="6000"/>
              </a:lnSpc>
              <a:defRPr sz="6000" b="0" i="0" cap="none" spc="5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381231"/>
            <a:ext cx="3657600" cy="318463"/>
          </a:xfrm>
        </p:spPr>
        <p:txBody>
          <a:bodyPr wrap="square" lIns="274320" tIns="0" rIns="274320" bIns="0" anchorCtr="0">
            <a:spAutoFit/>
          </a:bodyPr>
          <a:lstStyle>
            <a:lvl1pPr marL="0" indent="0" algn="ctr">
              <a:buNone/>
              <a:defRPr sz="2000" b="0" i="0" cap="none" spc="5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0" y="5775158"/>
            <a:ext cx="3657600" cy="1082842"/>
          </a:xfrm>
        </p:spPr>
        <p:txBody>
          <a:bodyPr lIns="274320" tIns="457200" rIns="274320" anchor="ctr" anchorCtr="0"/>
          <a:lstStyle>
            <a:lvl1pPr algn="ctr">
              <a:lnSpc>
                <a:spcPts val="1000"/>
              </a:lnSpc>
              <a:defRPr sz="1400" b="0" cap="all" spc="300" baseline="0">
                <a:solidFill>
                  <a:schemeClr val="accent6"/>
                </a:solidFill>
                <a:latin typeface="Times"/>
                <a:cs typeface="Time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4084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914400" y="982133"/>
            <a:ext cx="7315200" cy="4800600"/>
          </a:xfrm>
        </p:spPr>
        <p:txBody>
          <a:bodyPr rIns="457200" bIns="274320"/>
          <a:lstStyle>
            <a:lvl1pPr marL="274320" marR="0" indent="-27432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Tx/>
              <a:buFont typeface="Lucida Grande"/>
              <a:buChar char="‣"/>
              <a:tabLst/>
              <a:defRPr sz="1800" b="0" cap="none">
                <a:solidFill>
                  <a:schemeClr val="accent3"/>
                </a:solidFill>
              </a:defRPr>
            </a:lvl1pPr>
            <a:lvl2pPr marL="283464" indent="-285750"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Font typeface="Lucida Grande"/>
              <a:buChar char="‣"/>
              <a:defRPr sz="1800" b="1" cap="none"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BC56382B-C9B9-43B6-9325-0C6D3B75F6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69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Content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6338"/>
            <a:ext cx="7315200" cy="476347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2133"/>
            <a:ext cx="7315200" cy="4799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511DDF78-719F-480D-BD7F-50861CECA4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467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Content (2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15200" cy="476165"/>
          </a:xfrm>
        </p:spPr>
        <p:txBody>
          <a:bodyPr/>
          <a:lstStyle>
            <a:lvl1pPr>
              <a:defRPr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82133"/>
            <a:ext cx="3651301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65701" y="982133"/>
            <a:ext cx="36576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3CADD599-4B79-4291-ADC3-1E14DE8CB1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29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2line), Content (1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2" cy="471417"/>
          </a:xfrm>
        </p:spPr>
        <p:txBody>
          <a:bodyPr/>
          <a:lstStyle>
            <a:lvl1pPr>
              <a:defRPr b="0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2" y="1337051"/>
            <a:ext cx="7315200" cy="44541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914400" y="980086"/>
            <a:ext cx="7315202" cy="356965"/>
          </a:xfrm>
        </p:spPr>
        <p:txBody>
          <a:bodyPr tIns="0" bIns="0" anchor="b"/>
          <a:lstStyle>
            <a:lvl1pPr>
              <a:defRPr sz="1600" b="1" cap="all">
                <a:solidFill>
                  <a:srgbClr val="C1882C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EFB5F1B4-BBBB-4E40-9EA1-9C5B8C18C1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578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Picture (1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027613" y="457200"/>
            <a:ext cx="458787" cy="5254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0" y="0"/>
            <a:ext cx="3657600" cy="579187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1" y="982131"/>
            <a:ext cx="4113105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4113106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7745081E-45E0-472A-97F6-48850F195C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735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027613" y="457200"/>
            <a:ext cx="458787" cy="5254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400" y="1"/>
            <a:ext cx="3657600" cy="2862834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1" y="982131"/>
            <a:ext cx="4113104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4113105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/>
          </p:nvPr>
        </p:nvSpPr>
        <p:spPr>
          <a:xfrm>
            <a:off x="5486400" y="2968665"/>
            <a:ext cx="3657600" cy="2814067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0C5AED0-A9CC-4B61-A340-44EED8B90E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513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Picture (1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399" y="1332657"/>
            <a:ext cx="2736851" cy="4114882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chemeClr val="accent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982131"/>
            <a:ext cx="4114800" cy="48006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08850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DB99137-EFFB-4A30-BDF5-3319D67D33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693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(1line), Picture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6399" y="1332656"/>
            <a:ext cx="1786465" cy="217423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985522"/>
            <a:ext cx="4114800" cy="4800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4"/>
          </p:nvPr>
        </p:nvSpPr>
        <p:spPr>
          <a:xfrm>
            <a:off x="5486400" y="3591562"/>
            <a:ext cx="3657600" cy="2203704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457201"/>
            <a:ext cx="7315200" cy="476165"/>
          </a:xfrm>
        </p:spPr>
        <p:txBody>
          <a:bodyPr/>
          <a:lstStyle>
            <a:lvl1pPr>
              <a:defRPr cap="all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7357535" y="1332656"/>
            <a:ext cx="1786465" cy="2174236"/>
          </a:xfrm>
          <a:solidFill>
            <a:schemeClr val="bg1">
              <a:lumMod val="85000"/>
            </a:schemeClr>
          </a:solidFill>
        </p:spPr>
        <p:txBody>
          <a:bodyPr tIns="0" bIns="0" anchor="ctr" anchorCtr="0"/>
          <a:lstStyle>
            <a:lvl1pPr marL="0" indent="0" algn="ctr">
              <a:buNone/>
              <a:defRPr sz="1800" b="0" i="0" cap="none" baseline="0">
                <a:solidFill>
                  <a:srgbClr val="845A2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7E2BF83-461C-4E94-85DA-6F53384F62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695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AB28A5B-8FA8-43CC-ADF9-94E44E061C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71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7991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E0E28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11225" y="950913"/>
            <a:ext cx="7315200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 rot="16200000" flipV="1">
            <a:off x="1802606" y="37307"/>
            <a:ext cx="46037" cy="1828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798712"/>
          </a:xfrm>
          <a:solidFill>
            <a:srgbClr val="090937"/>
          </a:solidFill>
        </p:spPr>
        <p:txBody>
          <a:bodyPr tIns="0" bIns="0" anchor="ctr"/>
          <a:lstStyle>
            <a:lvl1pPr algn="ctr">
              <a:defRPr>
                <a:solidFill>
                  <a:srgbClr val="0E0E28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25" y="1258811"/>
            <a:ext cx="7315199" cy="462709"/>
          </a:xfrm>
        </p:spPr>
        <p:txBody>
          <a:bodyPr tIns="0" bIns="91440" anchor="b"/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23925" y="551674"/>
            <a:ext cx="7308850" cy="4746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 noChangeAspect="1"/>
          </p:cNvSpPr>
          <p:nvPr>
            <p:ph type="sldNum" sz="quarter" idx="11"/>
          </p:nvPr>
        </p:nvSpPr>
        <p:spPr>
          <a:solidFill>
            <a:schemeClr val="accent3"/>
          </a:solidFill>
        </p:spPr>
        <p:txBody>
          <a:bodyPr/>
          <a:lstStyle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74FD1856-7AFD-4EED-A655-6DD0FCE9E1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97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79913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E0E28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11225" y="950913"/>
            <a:ext cx="7315200" cy="0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 rot="16200000" flipV="1">
            <a:off x="1802606" y="37307"/>
            <a:ext cx="46037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798712"/>
          </a:xfrm>
          <a:noFill/>
        </p:spPr>
        <p:txBody>
          <a:bodyPr tIns="0" bIns="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74098"/>
            <a:ext cx="7315199" cy="979755"/>
          </a:xfrm>
        </p:spPr>
        <p:txBody>
          <a:bodyPr tIns="182880" anchor="t">
            <a:spAutoFit/>
          </a:bodyPr>
          <a:lstStyle>
            <a:lvl1pPr algn="l">
              <a:lnSpc>
                <a:spcPts val="6000"/>
              </a:lnSpc>
              <a:defRPr sz="6000" b="0" cap="none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9" y="457201"/>
            <a:ext cx="7315199" cy="462709"/>
          </a:xfrm>
        </p:spPr>
        <p:txBody>
          <a:bodyPr tIns="0" bIns="91440" anchor="b"/>
          <a:lstStyle>
            <a:lvl1pPr marL="0" indent="0">
              <a:lnSpc>
                <a:spcPts val="2000"/>
              </a:lnSpc>
              <a:buNone/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8" name="Slide Number Placeholder 5"/>
          <p:cNvSpPr>
            <a:spLocks noGrp="1" noChangeAspect="1"/>
          </p:cNvSpPr>
          <p:nvPr>
            <p:ph type="sldNum" sz="quarter" idx="11"/>
          </p:nvPr>
        </p:nvSpPr>
        <p:spPr>
          <a:solidFill>
            <a:schemeClr val="accent3"/>
          </a:solidFill>
        </p:spPr>
        <p:txBody>
          <a:bodyPr/>
          <a:lstStyle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AF4EDE08-B51B-46D9-85CC-4344653BBD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859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2613-745E-C847-9750-8CD858857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3AA415-2AD8-7EC8-63E9-5BC71FA84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82FD2-9B72-26B8-74C3-058CBFD1B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CC44A-0E1A-5A5A-ABFE-0F91CBF81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D61BC-38E2-8CF9-425C-D89BAA45E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670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F3DA-4F76-9EB1-94F8-145E10E4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01337-D2A9-87CC-DDE7-5295E7FAF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7397D-E6E5-4146-AA93-03528CBFE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EB05A-F77C-0BA1-FBDD-A4B524BC9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A1427-A8D3-01D9-2526-5EFB2CF1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762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2C25-7905-A0A4-AFBE-E08429BE5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BD612-6882-B16E-2F8D-816C23C86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74AB2-01C3-C593-5648-3E85DBEB7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BFC6C-E52E-EF1E-1227-C16520C9F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B6803-F3E8-61B6-F151-39F45F1B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2018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32E5B-AFEF-35E9-1952-5A7F5ECEF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E63CE-7A5A-D77E-1091-829942A0F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75205-538D-8384-E6BB-7A17831723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60350-512F-FDEA-69A8-F3CF5C98B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4D028-E0A1-3E83-76D5-80915094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97F88-1F13-33C3-FB9F-9C05DE9C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68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6F80-E168-9192-1308-EEA0C295A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64642-8B4B-E0DB-7E80-5548DDBBC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9B1D1-4D20-0328-8204-8698368E0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A8DE8-A54C-1AC9-6C9C-2E22B2D41A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CEDB8-F471-4515-7A89-0DD02D9A95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0CEA19-86BF-4E91-7493-E111D9B40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68CF14-46BB-68EF-30BE-7F8DB4C1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5A3185-FDDA-3D28-2859-B25A810D0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908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D8CC-4633-C4DA-278A-25AF298F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D98B3-BD55-6E35-D69F-014B98EC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EDECC-AF20-6530-AEC2-3C949C4A2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E3E00-047B-5754-0076-7F51DB64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3402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11C0F7-45EC-E542-7BF8-E9B01EC7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72AE72-4EDB-FD6F-F60F-08288287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CB2AC-BD59-DFEF-8964-A202CB49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924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1E6EF-D8F3-36C0-CD40-0BE703C7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EEDE8-BBBB-0CEC-37FE-A134596B4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D01F9-1FF4-26EB-1E5A-D548CEA44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508658-4FA7-BD6B-A6B2-20B7580CB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6A14A-2412-A16C-B376-16FAA07B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186BC-51F5-6FFC-08E3-A6324108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456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5BF6-BE7B-6D5D-8DF3-77DE270EF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0DFD45-CD83-3BA1-7D9E-891373DD9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B18FF-8974-1637-F85F-10F238FED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35097-CEEF-3CED-58FC-ADB34CCC4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8A4F3-91BC-8221-F45C-DC403348A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B67EA-E479-BECB-D79F-E501FF7B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7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>
            <a:stCxn id="20" idx="2"/>
          </p:cNvCxnSpPr>
          <p:nvPr userDrawn="1"/>
        </p:nvCxnSpPr>
        <p:spPr>
          <a:xfrm>
            <a:off x="911225" y="950913"/>
            <a:ext cx="7315200" cy="0"/>
          </a:xfrm>
          <a:prstGeom prst="line">
            <a:avLst/>
          </a:prstGeom>
          <a:ln w="635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1225" y="974725"/>
            <a:ext cx="7308850" cy="4819650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/>
          <a:p>
            <a:pPr lvl="0"/>
            <a:r>
              <a:rPr lang="en-US" dirty="0"/>
              <a:t>Subheading style A</a:t>
            </a:r>
          </a:p>
          <a:p>
            <a:pPr lvl="1"/>
            <a:r>
              <a:rPr lang="en-US" dirty="0"/>
              <a:t>Bullet level 1</a:t>
            </a:r>
          </a:p>
          <a:p>
            <a:pPr lvl="2"/>
            <a:r>
              <a:rPr lang="en-US" dirty="0"/>
              <a:t>Bullet level 2</a:t>
            </a:r>
          </a:p>
          <a:p>
            <a:pPr lvl="3"/>
            <a:r>
              <a:rPr lang="en-US" dirty="0"/>
              <a:t>Bullet level 3</a:t>
            </a:r>
          </a:p>
          <a:p>
            <a:pPr lvl="4"/>
            <a:r>
              <a:rPr lang="en-US" dirty="0"/>
              <a:t>Bullet Level 4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5794375"/>
            <a:ext cx="9148293" cy="1063625"/>
          </a:xfrm>
          <a:prstGeom prst="rect">
            <a:avLst/>
          </a:prstGeom>
          <a:solidFill>
            <a:srgbClr val="0E0E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1225" y="442913"/>
            <a:ext cx="7308850" cy="474662"/>
          </a:xfrm>
          <a:prstGeom prst="rect">
            <a:avLst/>
          </a:prstGeom>
        </p:spPr>
        <p:txBody>
          <a:bodyPr vert="horz" wrap="square" lIns="0" tIns="0" rIns="0" bIns="13716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 noChangeAspect="1"/>
          </p:cNvSpPr>
          <p:nvPr>
            <p:ph type="sldNum" sz="quarter" idx="4"/>
          </p:nvPr>
        </p:nvSpPr>
        <p:spPr>
          <a:xfrm>
            <a:off x="8412163" y="6354763"/>
            <a:ext cx="274637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ctr" defTabSz="457200" eaLnBrk="1" fontAlgn="auto" hangingPunct="1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pPr>
              <a:defRPr/>
            </a:pPr>
            <a:r>
              <a:rPr lang="en-US" dirty="0"/>
              <a:t>1</a:t>
            </a:r>
          </a:p>
        </p:txBody>
      </p:sp>
      <p:sp>
        <p:nvSpPr>
          <p:cNvPr id="20" name="Rectangle 19"/>
          <p:cNvSpPr/>
          <p:nvPr userDrawn="1"/>
        </p:nvSpPr>
        <p:spPr>
          <a:xfrm rot="16200000" flipV="1">
            <a:off x="1802606" y="37307"/>
            <a:ext cx="46037" cy="1828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0" y="457200"/>
            <a:ext cx="92075" cy="50482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8374063" y="6354763"/>
            <a:ext cx="0" cy="274637"/>
          </a:xfrm>
          <a:prstGeom prst="line">
            <a:avLst/>
          </a:prstGeom>
          <a:ln w="63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 rot="16200000" flipV="1">
            <a:off x="4545806" y="2262982"/>
            <a:ext cx="46037" cy="9144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B209E270-791E-537E-0AFA-4DC3C3018BFE}"/>
              </a:ext>
            </a:extLst>
          </p:cNvPr>
          <p:cNvSpPr txBox="1">
            <a:spLocks/>
          </p:cNvSpPr>
          <p:nvPr userDrawn="1"/>
        </p:nvSpPr>
        <p:spPr>
          <a:xfrm>
            <a:off x="4228459" y="6355080"/>
            <a:ext cx="4160930" cy="274320"/>
          </a:xfrm>
          <a:prstGeom prst="rect">
            <a:avLst/>
          </a:prstGeom>
        </p:spPr>
        <p:txBody>
          <a:bodyPr lIns="0" tIns="0" rIns="91440" bIns="0" anchor="ctr"/>
          <a:lstStyle>
            <a:lvl1pPr marL="0" indent="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Font typeface="Arial"/>
              <a:buNone/>
              <a:defRPr sz="1200" b="1" i="1" kern="1200" cap="none" spc="0" baseline="0">
                <a:solidFill>
                  <a:schemeClr val="bg1"/>
                </a:solidFill>
                <a:latin typeface="Georgia"/>
                <a:ea typeface="+mn-ea"/>
                <a:cs typeface="Georgia"/>
              </a:defRPr>
            </a:lvl1pPr>
            <a:lvl2pPr marL="283464" indent="-28575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Lucida Grande"/>
              <a:buChar char="‣"/>
              <a:defRPr sz="1400" kern="1200" spc="0">
                <a:solidFill>
                  <a:srgbClr val="595959"/>
                </a:solidFill>
                <a:latin typeface="Georgia"/>
                <a:ea typeface="+mn-ea"/>
                <a:cs typeface="Georgia"/>
              </a:defRPr>
            </a:lvl2pPr>
            <a:lvl3pPr marL="548640" indent="-22860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Font typeface="Arial"/>
              <a:buChar char="•"/>
              <a:defRPr sz="1400" kern="1200" spc="0">
                <a:solidFill>
                  <a:srgbClr val="595959"/>
                </a:solidFill>
                <a:latin typeface="Georgia"/>
                <a:ea typeface="+mn-ea"/>
                <a:cs typeface="Georgia"/>
              </a:defRPr>
            </a:lvl3pPr>
            <a:lvl4pPr marL="822960" indent="-22860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Font typeface="Arial"/>
              <a:buChar char="–"/>
              <a:defRPr sz="1400" kern="1200" spc="0">
                <a:solidFill>
                  <a:schemeClr val="bg1">
                    <a:lumMod val="50000"/>
                  </a:schemeClr>
                </a:solidFill>
                <a:latin typeface="Georgia"/>
                <a:ea typeface="+mn-ea"/>
                <a:cs typeface="Georgia"/>
              </a:defRPr>
            </a:lvl4pPr>
            <a:lvl5pPr marL="1051560" indent="-228600" algn="l" defTabSz="457200" rtl="0" eaLnBrk="1" latinLnBrk="0" hangingPunct="1"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sz="1400" kern="1200" spc="0">
                <a:solidFill>
                  <a:schemeClr val="bg1">
                    <a:lumMod val="50000"/>
                  </a:schemeClr>
                </a:solidFill>
                <a:latin typeface="Georgia"/>
                <a:ea typeface="+mn-ea"/>
                <a:cs typeface="Georg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0" i="0" cap="none" spc="0" dirty="0">
                <a:solidFill>
                  <a:schemeClr val="bg2">
                    <a:lumMod val="50000"/>
                  </a:schemeClr>
                </a:solidFill>
                <a:latin typeface="Times New Roman"/>
                <a:cs typeface="Times New Roman"/>
              </a:rPr>
              <a:t>POLICE CHIEF ROBERTO FILICE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87644A22-172C-FAB2-493E-7D683F8973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/>
          <a:srcRect t="16987" b="15183"/>
          <a:stretch/>
        </p:blipFill>
        <p:spPr>
          <a:xfrm>
            <a:off x="457200" y="5858422"/>
            <a:ext cx="2345413" cy="90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9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60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2" r:id="rId23"/>
    <p:sldLayoutId id="2147483723" r:id="rId2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kern="1200" cap="all">
          <a:solidFill>
            <a:schemeClr val="accent1"/>
          </a:solidFill>
          <a:latin typeface="Arial"/>
          <a:ea typeface="+mj-ea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defTabSz="457200" rtl="0" eaLnBrk="0" fontAlgn="base" hangingPunct="0">
        <a:lnSpc>
          <a:spcPts val="2500"/>
        </a:lnSpc>
        <a:spcBef>
          <a:spcPts val="500"/>
        </a:spcBef>
        <a:spcAft>
          <a:spcPts val="500"/>
        </a:spcAft>
        <a:buFont typeface="Arial" panose="020B0604020202020204" pitchFamily="34" charset="0"/>
        <a:defRPr kern="1200" spc="10">
          <a:solidFill>
            <a:srgbClr val="636261"/>
          </a:solidFill>
          <a:latin typeface="Times New Roman"/>
          <a:ea typeface="+mn-ea"/>
          <a:cs typeface="Times New Roman"/>
        </a:defRPr>
      </a:lvl1pPr>
      <a:lvl2pPr marL="282575" indent="-285750" algn="l" defTabSz="457200" rtl="0" eaLnBrk="0" fontAlgn="base" hangingPunct="0">
        <a:lnSpc>
          <a:spcPts val="2500"/>
        </a:lnSpc>
        <a:spcBef>
          <a:spcPts val="500"/>
        </a:spcBef>
        <a:spcAft>
          <a:spcPts val="500"/>
        </a:spcAft>
        <a:buClr>
          <a:srgbClr val="845A28"/>
        </a:buClr>
        <a:buFont typeface="Lucida Grande"/>
        <a:buChar char="‣"/>
        <a:defRPr kern="1200" spc="10">
          <a:solidFill>
            <a:srgbClr val="636261"/>
          </a:solidFill>
          <a:latin typeface="Times New Roman"/>
          <a:ea typeface="+mn-ea"/>
          <a:cs typeface="Times New Roman"/>
        </a:defRPr>
      </a:lvl2pPr>
      <a:lvl3pPr marL="547688" indent="-228600" algn="l" defTabSz="457200" rtl="0" eaLnBrk="0" fontAlgn="base" hangingPunct="0">
        <a:lnSpc>
          <a:spcPts val="25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kern="1200" spc="10">
          <a:solidFill>
            <a:srgbClr val="636261"/>
          </a:solidFill>
          <a:latin typeface="Times New Roman"/>
          <a:ea typeface="+mn-ea"/>
          <a:cs typeface="Times New Roman"/>
        </a:defRPr>
      </a:lvl3pPr>
      <a:lvl4pPr marL="822325" indent="-228600" algn="l" defTabSz="457200" rtl="0" eaLnBrk="0" fontAlgn="base" hangingPunct="0">
        <a:lnSpc>
          <a:spcPts val="25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–"/>
        <a:defRPr kern="1200" spc="10">
          <a:solidFill>
            <a:srgbClr val="636261"/>
          </a:solidFill>
          <a:latin typeface="Times New Roman"/>
          <a:ea typeface="+mn-ea"/>
          <a:cs typeface="Times New Roman"/>
        </a:defRPr>
      </a:lvl4pPr>
      <a:lvl5pPr marL="1050925" indent="-228600" algn="l" defTabSz="457200" rtl="0" eaLnBrk="0" fontAlgn="base" hangingPunct="0">
        <a:lnSpc>
          <a:spcPts val="2500"/>
        </a:lnSpc>
        <a:spcBef>
          <a:spcPts val="500"/>
        </a:spcBef>
        <a:spcAft>
          <a:spcPts val="500"/>
        </a:spcAft>
        <a:buSzPct val="100000"/>
        <a:buFont typeface="Lucida Grande"/>
        <a:buChar char="▹"/>
        <a:defRPr kern="1200" spc="10">
          <a:solidFill>
            <a:srgbClr val="63626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8C7DA-560A-BB7B-BEED-657875DD3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59E4B-8CF3-C91F-8018-B2FE7E293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ECBE2-D62C-F4BE-A15B-CC9C822035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07D66-997F-4B01-BF86-62756482A5CF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0C20E-880F-E459-92EA-256AB66FE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CB6C9-E51A-E304-2ECC-B8AB856BE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B6A38-56AB-4329-8A35-3AED8D72D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0E0E2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5269" y="0"/>
            <a:ext cx="3769315" cy="6858000"/>
          </a:xfrm>
          <a:prstGeom prst="rect">
            <a:avLst/>
          </a:prstGeom>
          <a:solidFill>
            <a:srgbClr val="0E0E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E0E28"/>
              </a:solidFill>
            </a:endParaRPr>
          </a:p>
        </p:txBody>
      </p:sp>
      <p:sp>
        <p:nvSpPr>
          <p:cNvPr id="21" name="Title 28"/>
          <p:cNvSpPr>
            <a:spLocks noGrp="1"/>
          </p:cNvSpPr>
          <p:nvPr>
            <p:ph type="ctrTitle"/>
          </p:nvPr>
        </p:nvSpPr>
        <p:spPr>
          <a:xfrm>
            <a:off x="5268" y="1626258"/>
            <a:ext cx="3657600" cy="2578005"/>
          </a:xfrm>
        </p:spPr>
        <p:txBody>
          <a:bodyPr lIns="182880" tIns="182880" rIns="182880" bIns="182880" anchor="ctr" anchorCtr="0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2000" dirty="0"/>
              <a:t>Police Officer Staffing </a:t>
            </a:r>
            <a:br>
              <a:rPr lang="en-US" sz="2000" dirty="0"/>
            </a:br>
            <a:r>
              <a:rPr lang="en-US" sz="2000" dirty="0"/>
              <a:t>and</a:t>
            </a:r>
            <a:br>
              <a:rPr lang="en-US" sz="2000" dirty="0"/>
            </a:br>
            <a:r>
              <a:rPr lang="en-US" sz="2000" dirty="0"/>
              <a:t>Call Prioritization</a:t>
            </a:r>
            <a:br>
              <a:rPr lang="en-US" sz="2000" dirty="0"/>
            </a:br>
            <a:br>
              <a:rPr lang="en-US" sz="1100" dirty="0"/>
            </a:br>
            <a:r>
              <a:rPr lang="en-US" sz="1600" i="1" dirty="0"/>
              <a:t>“We can do anything, but we can’t do everything and still keep our community the safest it can be.”</a:t>
            </a:r>
          </a:p>
        </p:txBody>
      </p:sp>
      <p:sp>
        <p:nvSpPr>
          <p:cNvPr id="27" name="Content Placeholder 30"/>
          <p:cNvSpPr>
            <a:spLocks noGrp="1"/>
          </p:cNvSpPr>
          <p:nvPr>
            <p:ph sz="quarter" idx="14"/>
          </p:nvPr>
        </p:nvSpPr>
        <p:spPr>
          <a:xfrm>
            <a:off x="10536" y="4196325"/>
            <a:ext cx="3657600" cy="676275"/>
          </a:xfrm>
        </p:spPr>
        <p:txBody>
          <a:bodyPr/>
          <a:lstStyle/>
          <a:p>
            <a:pPr eaLnBrk="1" fontAlgn="auto" hangingPunct="1">
              <a:buFont typeface="Arial"/>
              <a:buNone/>
              <a:defRPr/>
            </a:pPr>
            <a:endParaRPr lang="en-US" dirty="0">
              <a:solidFill>
                <a:srgbClr val="C1882C"/>
              </a:solidFill>
            </a:endParaRPr>
          </a:p>
          <a:p>
            <a:pPr eaLnBrk="1" fontAlgn="auto" hangingPunct="1">
              <a:buFont typeface="Arial"/>
              <a:buNone/>
              <a:defRPr/>
            </a:pPr>
            <a:r>
              <a:rPr lang="en-US" dirty="0">
                <a:solidFill>
                  <a:srgbClr val="C1882C"/>
                </a:solidFill>
              </a:rPr>
              <a:t>January 9, 2023</a:t>
            </a:r>
            <a:br>
              <a:rPr lang="en-US" dirty="0">
                <a:solidFill>
                  <a:srgbClr val="C1882C"/>
                </a:solidFill>
              </a:rPr>
            </a:br>
            <a:endParaRPr lang="en-US" dirty="0">
              <a:solidFill>
                <a:srgbClr val="C1882C"/>
              </a:solidFill>
            </a:endParaRPr>
          </a:p>
          <a:p>
            <a:pPr eaLnBrk="1" fontAlgn="auto" hangingPunct="1">
              <a:buFont typeface="Arial"/>
              <a:buNone/>
              <a:defRPr/>
            </a:pPr>
            <a:r>
              <a:rPr lang="en-US" dirty="0">
                <a:solidFill>
                  <a:schemeClr val="bg1"/>
                </a:solidFill>
              </a:rPr>
              <a:t>Presenter: </a:t>
            </a:r>
          </a:p>
          <a:p>
            <a:pPr eaLnBrk="1" fontAlgn="auto" hangingPunct="1">
              <a:buFont typeface="Arial"/>
              <a:buNone/>
              <a:defRPr/>
            </a:pPr>
            <a:r>
              <a:rPr lang="en-US" dirty="0">
                <a:solidFill>
                  <a:srgbClr val="C1882C"/>
                </a:solidFill>
              </a:rPr>
              <a:t>Chief Roberto Filice</a:t>
            </a:r>
          </a:p>
          <a:p>
            <a:pPr eaLnBrk="1" fontAlgn="auto" hangingPunct="1">
              <a:buFont typeface="Arial"/>
              <a:buNone/>
              <a:defRPr/>
            </a:pPr>
            <a:endParaRPr lang="en-US" dirty="0">
              <a:solidFill>
                <a:srgbClr val="C1882C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5268" y="5055593"/>
            <a:ext cx="3769314" cy="1816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C1E9394-07E8-645D-0F66-BB2467D18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69" y="416750"/>
            <a:ext cx="1916062" cy="1567687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92DDE83-1792-2910-C489-DEA0180BD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7" y="5040919"/>
            <a:ext cx="3200407" cy="1828804"/>
          </a:xfrm>
          <a:prstGeom prst="rect">
            <a:avLst/>
          </a:prstGeom>
        </p:spPr>
      </p:pic>
      <p:pic>
        <p:nvPicPr>
          <p:cNvPr id="4" name="Picture 3" descr="A picture containing outdoor, person, sky, person&#10;&#10;Description automatically generated">
            <a:extLst>
              <a:ext uri="{FF2B5EF4-FFF2-40B4-BE49-F238E27FC236}">
                <a16:creationId xmlns:a16="http://schemas.microsoft.com/office/drawing/2014/main" id="{9A8666A2-B1A3-F25C-68F5-9E129388E0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116" r="9642"/>
          <a:stretch/>
        </p:blipFill>
        <p:spPr>
          <a:xfrm>
            <a:off x="3752933" y="0"/>
            <a:ext cx="5391068" cy="687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5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Slide Number Placeholder 3"/>
          <p:cNvSpPr>
            <a:spLocks noGrp="1"/>
          </p:cNvSpPr>
          <p:nvPr>
            <p:ph type="sldNum" sz="quarter" idx="14"/>
          </p:nvPr>
        </p:nvSpPr>
        <p:spPr bwMode="auto">
          <a:xfrm>
            <a:off x="8412163" y="6354763"/>
            <a:ext cx="274637" cy="2746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altLang="en-US" sz="1000" b="1" kern="1200" dirty="0">
                <a:solidFill>
                  <a:srgbClr val="FFFFFF"/>
                </a:solidFill>
                <a:latin typeface="Times New Roman"/>
                <a:ea typeface="+mn-ea"/>
                <a:cs typeface="Times New Roman"/>
              </a:rPr>
              <a:t>2</a:t>
            </a:r>
          </a:p>
        </p:txBody>
      </p:sp>
      <p:graphicFrame>
        <p:nvGraphicFramePr>
          <p:cNvPr id="36870" name="Content Placeholder 2">
            <a:extLst>
              <a:ext uri="{FF2B5EF4-FFF2-40B4-BE49-F238E27FC236}">
                <a16:creationId xmlns:a16="http://schemas.microsoft.com/office/drawing/2014/main" id="{2EFB7333-9BD3-FAD3-B663-C7B3098865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145114"/>
              </p:ext>
            </p:extLst>
          </p:nvPr>
        </p:nvGraphicFramePr>
        <p:xfrm>
          <a:off x="914404" y="1080378"/>
          <a:ext cx="7315200" cy="3685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D02C1380-BC3E-1C13-C631-68BD5B03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6338"/>
            <a:ext cx="7566526" cy="4763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E0E28"/>
                </a:solidFill>
              </a:rPr>
              <a:t>Current staffing levels </a:t>
            </a:r>
            <a:r>
              <a:rPr lang="en-US" sz="1400" b="1" dirty="0">
                <a:solidFill>
                  <a:srgbClr val="0E0E28"/>
                </a:solidFill>
              </a:rPr>
              <a:t>(as of 1/1/2023)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BD4C14E-6D03-53AC-7EFB-E28EDD8C8BB4}"/>
              </a:ext>
            </a:extLst>
          </p:cNvPr>
          <p:cNvSpPr txBox="1">
            <a:spLocks/>
          </p:cNvSpPr>
          <p:nvPr/>
        </p:nvSpPr>
        <p:spPr>
          <a:xfrm>
            <a:off x="914396" y="2868860"/>
            <a:ext cx="7690342" cy="4799922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200" dirty="0">
                <a:solidFill>
                  <a:schemeClr val="accent1"/>
                </a:solidFill>
              </a:rPr>
              <a:t>4 Recruits in Academy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200" dirty="0">
                <a:solidFill>
                  <a:schemeClr val="accent1"/>
                </a:solidFill>
              </a:rPr>
              <a:t>3 Officers in Field Training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200" dirty="0">
                <a:solidFill>
                  <a:schemeClr val="accent1"/>
                </a:solidFill>
              </a:rPr>
              <a:t>12 Officers out on Medical (Total Disability or Light Duty)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200" dirty="0">
                <a:solidFill>
                  <a:schemeClr val="accent1"/>
                </a:solidFill>
              </a:rPr>
              <a:t>5 Officers out on Protected Leave</a:t>
            </a:r>
          </a:p>
          <a:p>
            <a:pPr marL="502920" lvl="4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None/>
              <a:defRPr/>
            </a:pP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07C4B50-EE86-FD45-CC9C-7216547DB3A7}"/>
              </a:ext>
            </a:extLst>
          </p:cNvPr>
          <p:cNvSpPr txBox="1">
            <a:spLocks/>
          </p:cNvSpPr>
          <p:nvPr/>
        </p:nvSpPr>
        <p:spPr>
          <a:xfrm>
            <a:off x="914396" y="1436075"/>
            <a:ext cx="7566530" cy="980036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200" dirty="0">
                <a:solidFill>
                  <a:schemeClr val="accent1"/>
                </a:solidFill>
              </a:rPr>
              <a:t>This does not include the 11 Sworn positions permanently eliminated as part of the FY 23 Budget process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1E08F2-F8B3-8B90-A707-C3D104C62D3F}"/>
              </a:ext>
            </a:extLst>
          </p:cNvPr>
          <p:cNvGrpSpPr/>
          <p:nvPr/>
        </p:nvGrpSpPr>
        <p:grpSpPr>
          <a:xfrm>
            <a:off x="914396" y="4858796"/>
            <a:ext cx="7315200" cy="535795"/>
            <a:chOff x="0" y="1458214"/>
            <a:chExt cx="7315200" cy="53579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B541379-824C-0DDC-C551-FFBA9AA70229}"/>
                </a:ext>
              </a:extLst>
            </p:cNvPr>
            <p:cNvSpPr/>
            <p:nvPr/>
          </p:nvSpPr>
          <p:spPr>
            <a:xfrm>
              <a:off x="0" y="1458214"/>
              <a:ext cx="7315200" cy="524663"/>
            </a:xfrm>
            <a:prstGeom prst="roundRect">
              <a:avLst/>
            </a:prstGeom>
            <a:solidFill>
              <a:srgbClr val="090937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488D2067-CF83-B1D1-C31D-9FB1B7553D47}"/>
                </a:ext>
              </a:extLst>
            </p:cNvPr>
            <p:cNvSpPr txBox="1"/>
            <p:nvPr/>
          </p:nvSpPr>
          <p:spPr>
            <a:xfrm>
              <a:off x="25612" y="1520570"/>
              <a:ext cx="7263976" cy="4734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Only 119 Fully Trained Officers on Duty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992492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E0E28"/>
                </a:solidFill>
              </a:rPr>
              <a:t>Officer departures at spd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000" dirty="0">
                <a:solidFill>
                  <a:srgbClr val="FFFFFF"/>
                </a:solidFill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085A83-C175-67B8-EBC3-AAE632084534}"/>
              </a:ext>
            </a:extLst>
          </p:cNvPr>
          <p:cNvSpPr txBox="1">
            <a:spLocks/>
          </p:cNvSpPr>
          <p:nvPr/>
        </p:nvSpPr>
        <p:spPr>
          <a:xfrm>
            <a:off x="914400" y="1029039"/>
            <a:ext cx="7125312" cy="4703546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Since July 1, 2019, the Police Department has lost 46 Sworn Officers 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13 Officers resigned to accept a position with another jurisdiction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4 Officers retired to pursue a career outside of law enforcement (construction, real estate, etc.)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Officers are retiring with less years of service:</a:t>
            </a:r>
          </a:p>
          <a:p>
            <a:pPr marL="1828800" marR="0" lvl="5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0E28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FY 20 Average:  26.1 years of service</a:t>
            </a:r>
          </a:p>
          <a:p>
            <a:pPr marL="1828800" marR="0" lvl="5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0E28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FY 21 Average:  22.6 years of service</a:t>
            </a:r>
          </a:p>
          <a:p>
            <a:pPr marL="1828800" marR="0" lvl="5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E0E28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FY 22 Average:  20.4 years of service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9742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Slide Number Placeholder 3"/>
          <p:cNvSpPr>
            <a:spLocks noGrp="1"/>
          </p:cNvSpPr>
          <p:nvPr>
            <p:ph type="sldNum" sz="quarter" idx="14"/>
          </p:nvPr>
        </p:nvSpPr>
        <p:spPr bwMode="auto">
          <a:xfrm>
            <a:off x="8412163" y="6354763"/>
            <a:ext cx="274637" cy="2746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altLang="en-US" sz="1000" b="1" kern="1200" dirty="0">
                <a:solidFill>
                  <a:srgbClr val="FFFFFF"/>
                </a:solidFill>
                <a:latin typeface="Times New Roman"/>
                <a:ea typeface="+mn-ea"/>
                <a:cs typeface="Times New Roman"/>
              </a:rPr>
              <a:t>4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02C1380-BC3E-1C13-C631-68BD5B03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56338"/>
            <a:ext cx="7315200" cy="4763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E0E28"/>
                </a:solidFill>
              </a:rPr>
              <a:t>Recruitment challenges</a:t>
            </a:r>
            <a:endParaRPr lang="en-US" sz="2200" b="1" dirty="0">
              <a:solidFill>
                <a:srgbClr val="0E0E28"/>
              </a:solidFill>
            </a:endParaRP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83244B9B-9DC0-C798-1F93-5A2AAB5819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31" t="27436" r="2628" b="33846"/>
          <a:stretch/>
        </p:blipFill>
        <p:spPr>
          <a:xfrm>
            <a:off x="779586" y="3329005"/>
            <a:ext cx="7719646" cy="234383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9C428F9-4214-ED3A-EE2D-1CF06A667207}"/>
              </a:ext>
            </a:extLst>
          </p:cNvPr>
          <p:cNvSpPr txBox="1">
            <a:spLocks/>
          </p:cNvSpPr>
          <p:nvPr/>
        </p:nvSpPr>
        <p:spPr>
          <a:xfrm>
            <a:off x="914399" y="1041649"/>
            <a:ext cx="7367955" cy="2240813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Applicants for Police Officer and Police Recruit positions continue to decline in quantity and quality </a:t>
            </a: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Between January 2014 and May 2022, the City of Salinas received 2,603 applications for sworn police officer positions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0E2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455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E0E28"/>
                </a:solidFill>
              </a:rPr>
              <a:t>Moving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29039"/>
            <a:ext cx="6995448" cy="4799922"/>
          </a:xfrm>
        </p:spPr>
        <p:txBody>
          <a:bodyPr/>
          <a:lstStyle/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SPD is at critical staffing levels and data indicates this trend will be ongoing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1200" dirty="0">
              <a:solidFill>
                <a:schemeClr val="accent1"/>
              </a:solidFill>
            </a:endParaRP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SPD must implement a Police Call Prioritization and Call Response Strategy to ensure in-person police officer response is dedicated to the highest priority calls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1200" dirty="0">
              <a:solidFill>
                <a:schemeClr val="accent1"/>
              </a:solidFill>
            </a:endParaRP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Some calls for service will receive a delayed or alternate response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000" dirty="0">
                <a:solidFill>
                  <a:srgbClr val="FFFFFF"/>
                </a:solidFill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678156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67F6D3-117E-344F-822F-024E4C6D4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4" y="452152"/>
            <a:ext cx="7957284" cy="474662"/>
          </a:xfrm>
        </p:spPr>
        <p:txBody>
          <a:bodyPr/>
          <a:lstStyle/>
          <a:p>
            <a:r>
              <a:rPr lang="en-US" b="1" dirty="0"/>
              <a:t>NEW PRIORITIZATION AND CALL RESPONSE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8E900-773B-8F4C-92F5-1411015A5C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12480" y="6355080"/>
            <a:ext cx="274320" cy="27432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3CF23C-94E6-FCFC-26CA-A8E6CFE0940A}"/>
              </a:ext>
            </a:extLst>
          </p:cNvPr>
          <p:cNvSpPr txBox="1">
            <a:spLocks/>
          </p:cNvSpPr>
          <p:nvPr/>
        </p:nvSpPr>
        <p:spPr>
          <a:xfrm>
            <a:off x="836163" y="1240986"/>
            <a:ext cx="7627434" cy="4799922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8640" lvl="3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1"/>
              </a:buClr>
              <a:buFont typeface="Lucida Grande"/>
              <a:buChar char="‣"/>
              <a:defRPr/>
            </a:pPr>
            <a:endParaRPr lang="en-US" sz="22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AD1B7F-88A8-69FB-7937-324450DF57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9" t="59290" r="49761" b="1"/>
          <a:stretch/>
        </p:blipFill>
        <p:spPr>
          <a:xfrm>
            <a:off x="809129" y="4905667"/>
            <a:ext cx="3781413" cy="327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3CB476-5D0B-A290-55E4-896A10AB12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3030" r="39232" b="64597"/>
          <a:stretch/>
        </p:blipFill>
        <p:spPr>
          <a:xfrm>
            <a:off x="851964" y="2295240"/>
            <a:ext cx="3860610" cy="24189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E499C1-DBBF-62F2-2E03-3FCA13B6D0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963" r="39245" b="30109"/>
          <a:stretch/>
        </p:blipFill>
        <p:spPr>
          <a:xfrm>
            <a:off x="4744878" y="1376980"/>
            <a:ext cx="3822559" cy="22886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6D133D-E6A8-6D93-EFC8-E90550B191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832" t="74330" r="39011" b="3675"/>
          <a:stretch/>
        </p:blipFill>
        <p:spPr>
          <a:xfrm>
            <a:off x="4694382" y="3801575"/>
            <a:ext cx="3873055" cy="16206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40008D3-3879-EBDC-7446-030478CD692B}"/>
              </a:ext>
            </a:extLst>
          </p:cNvPr>
          <p:cNvSpPr txBox="1"/>
          <p:nvPr/>
        </p:nvSpPr>
        <p:spPr>
          <a:xfrm>
            <a:off x="732323" y="1190073"/>
            <a:ext cx="4059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E0E28"/>
                </a:solidFill>
              </a:rPr>
              <a:t>Call Elimination Tables &amp; Response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6AB3E5-7FDB-A245-EEF8-FE55B9260A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9209" b="-13966"/>
          <a:stretch/>
        </p:blipFill>
        <p:spPr>
          <a:xfrm>
            <a:off x="680403" y="1689880"/>
            <a:ext cx="3970278" cy="32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2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0E0E28"/>
                </a:solidFill>
              </a:rPr>
              <a:t>IN CLOSING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hlink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000" dirty="0">
                <a:solidFill>
                  <a:srgbClr val="FFFFFF"/>
                </a:solidFill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3A81BF-0B2E-3D50-10E7-DC3A4E974037}"/>
              </a:ext>
            </a:extLst>
          </p:cNvPr>
          <p:cNvSpPr txBox="1">
            <a:spLocks/>
          </p:cNvSpPr>
          <p:nvPr/>
        </p:nvSpPr>
        <p:spPr>
          <a:xfrm>
            <a:off x="914399" y="1029039"/>
            <a:ext cx="7315201" cy="4799922"/>
          </a:xfrm>
          <a:prstGeom prst="rect">
            <a:avLst/>
          </a:prstGeom>
        </p:spPr>
        <p:txBody>
          <a:bodyPr vert="horz" lIns="0" tIns="228600" rIns="0" bIns="457200" rtlCol="0" anchor="t">
            <a:noAutofit/>
          </a:bodyPr>
          <a:lstStyle>
            <a:lvl1pPr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1pPr>
            <a:lvl2pPr marL="282575" indent="-28575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Clr>
                <a:srgbClr val="845A28"/>
              </a:buClr>
              <a:buFont typeface="Lucida Grande"/>
              <a:buChar char="‣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2pPr>
            <a:lvl3pPr marL="547688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3pPr>
            <a:lvl4pPr marL="8223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–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4pPr>
            <a:lvl5pPr marL="1050925" indent="-228600" algn="l" defTabSz="457200" rtl="0" eaLnBrk="0" fontAlgn="base" hangingPunct="0">
              <a:lnSpc>
                <a:spcPts val="2500"/>
              </a:lnSpc>
              <a:spcBef>
                <a:spcPts val="500"/>
              </a:spcBef>
              <a:spcAft>
                <a:spcPts val="500"/>
              </a:spcAft>
              <a:buSzPct val="100000"/>
              <a:buFont typeface="Lucida Grande"/>
              <a:buChar char="▹"/>
              <a:defRPr kern="1200" spc="10">
                <a:solidFill>
                  <a:srgbClr val="636261"/>
                </a:solidFill>
                <a:latin typeface="Times New Roman"/>
                <a:ea typeface="+mn-ea"/>
                <a:cs typeface="Times New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The decision to implement these changes was taken after careful consideration and consultation with sworn staff 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1200" dirty="0">
              <a:solidFill>
                <a:schemeClr val="accent1"/>
              </a:solidFill>
            </a:endParaRP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We must address our retention and recruitment challenges with a multi-prong approach strategies</a:t>
            </a:r>
            <a:br>
              <a:rPr lang="en-US" sz="2400" dirty="0">
                <a:solidFill>
                  <a:schemeClr val="accent1"/>
                </a:solidFill>
              </a:rPr>
            </a:br>
            <a:endParaRPr lang="en-US" sz="1200" dirty="0">
              <a:solidFill>
                <a:schemeClr val="accent1"/>
              </a:solidFill>
            </a:endParaRPr>
          </a:p>
          <a:p>
            <a:pPr marL="777240" lvl="4" indent="-27432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E0E28"/>
              </a:buClr>
              <a:buFont typeface="Lucida Grande"/>
              <a:buChar char="‣"/>
              <a:defRPr/>
            </a:pPr>
            <a:r>
              <a:rPr lang="en-US" sz="2400" dirty="0">
                <a:solidFill>
                  <a:schemeClr val="accent1"/>
                </a:solidFill>
              </a:rPr>
              <a:t>Thank you for your ongoing support of the brave men and women who serve our community – your support is critical </a:t>
            </a:r>
          </a:p>
        </p:txBody>
      </p:sp>
    </p:spTree>
    <p:extLst>
      <p:ext uri="{BB962C8B-B14F-4D97-AF65-F5344CB8AC3E}">
        <p14:creationId xmlns:p14="http://schemas.microsoft.com/office/powerpoint/2010/main" val="16516675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Office Theme">
  <a:themeElements>
    <a:clrScheme name="Custom 12">
      <a:dk1>
        <a:srgbClr val="0E0E28"/>
      </a:dk1>
      <a:lt1>
        <a:srgbClr val="FFFFFF"/>
      </a:lt1>
      <a:dk2>
        <a:srgbClr val="0E0E28"/>
      </a:dk2>
      <a:lt2>
        <a:srgbClr val="FFFFFF"/>
      </a:lt2>
      <a:accent1>
        <a:srgbClr val="0E0E28"/>
      </a:accent1>
      <a:accent2>
        <a:srgbClr val="3F3F3F"/>
      </a:accent2>
      <a:accent3>
        <a:srgbClr val="636261"/>
      </a:accent3>
      <a:accent4>
        <a:srgbClr val="ECE2D8"/>
      </a:accent4>
      <a:accent5>
        <a:srgbClr val="B57D3B"/>
      </a:accent5>
      <a:accent6>
        <a:srgbClr val="B57D3B"/>
      </a:accent6>
      <a:hlink>
        <a:srgbClr val="0070C0"/>
      </a:hlink>
      <a:folHlink>
        <a:srgbClr val="B57D3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1C75BC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740D4E-7EE8-4D5D-8017-9F08DB3AA7EC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4EA8BE-27F9-4F90-A66A-848A34AF32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FF3695C-F59A-4DBA-96E2-6C368665A8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37626</TotalTime>
  <Words>362</Words>
  <Application>Microsoft Office PowerPoint</Application>
  <PresentationFormat>On-screen Show (4:3)</PresentationFormat>
  <Paragraphs>53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Lucida Grande</vt:lpstr>
      <vt:lpstr>Times</vt:lpstr>
      <vt:lpstr>Times New Roman</vt:lpstr>
      <vt:lpstr>Wingdings</vt:lpstr>
      <vt:lpstr>3_Office Theme</vt:lpstr>
      <vt:lpstr>Custom Design</vt:lpstr>
      <vt:lpstr>Police Officer Staffing  and Call Prioritization  “We can do anything, but we can’t do everything and still keep our community the safest it can be.”</vt:lpstr>
      <vt:lpstr>Current staffing levels (as of 1/1/2023)</vt:lpstr>
      <vt:lpstr>Officer departures at spd</vt:lpstr>
      <vt:lpstr>Recruitment challenges</vt:lpstr>
      <vt:lpstr>Moving forward</vt:lpstr>
      <vt:lpstr>NEW PRIORITIZATION AND CALL RESPONSE</vt:lpstr>
      <vt:lpstr>IN CLOSING</vt:lpstr>
    </vt:vector>
  </TitlesOfParts>
  <Company>Tour de force Speakers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Vetter, TDFS</dc:creator>
  <cp:lastModifiedBy>Jim Pia</cp:lastModifiedBy>
  <cp:revision>146</cp:revision>
  <dcterms:created xsi:type="dcterms:W3CDTF">2014-10-20T15:38:22Z</dcterms:created>
  <dcterms:modified xsi:type="dcterms:W3CDTF">2023-01-18T21:28:42Z</dcterms:modified>
</cp:coreProperties>
</file>