
<file path=[Content_Types].xml><?xml version="1.0" encoding="utf-8"?>
<Types xmlns="http://schemas.openxmlformats.org/package/2006/content-types">
  <Default Extension="emf" ContentType="image/x-emf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1" r:id="rId1"/>
  </p:sldMasterIdLst>
  <p:notesMasterIdLst>
    <p:notesMasterId r:id="rId19"/>
  </p:notesMasterIdLst>
  <p:handoutMasterIdLst>
    <p:handoutMasterId r:id="rId20"/>
  </p:handoutMasterIdLst>
  <p:sldIdLst>
    <p:sldId id="393" r:id="rId2"/>
    <p:sldId id="397" r:id="rId3"/>
    <p:sldId id="339" r:id="rId4"/>
    <p:sldId id="309" r:id="rId5"/>
    <p:sldId id="505" r:id="rId6"/>
    <p:sldId id="500" r:id="rId7"/>
    <p:sldId id="501" r:id="rId8"/>
    <p:sldId id="520" r:id="rId9"/>
    <p:sldId id="378" r:id="rId10"/>
    <p:sldId id="497" r:id="rId11"/>
    <p:sldId id="511" r:id="rId12"/>
    <p:sldId id="512" r:id="rId13"/>
    <p:sldId id="513" r:id="rId14"/>
    <p:sldId id="514" r:id="rId15"/>
    <p:sldId id="515" r:id="rId16"/>
    <p:sldId id="516" r:id="rId17"/>
    <p:sldId id="471" r:id="rId18"/>
  </p:sldIdLst>
  <p:sldSz cx="12188825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pos="383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9" userDrawn="1">
          <p15:clr>
            <a:srgbClr val="A4A3A4"/>
          </p15:clr>
        </p15:guide>
        <p15:guide id="2" pos="2209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guerite Leoni, MML" initials="MLM" lastIdx="1" clrIdx="0"/>
  <p:cmAuthor id="2" name="jessvborck" initials="j" lastIdx="1" clrIdx="1"/>
  <p:cmAuthor id="3" name="Robin" initials="R" lastIdx="12" clrIdx="2">
    <p:extLst>
      <p:ext uri="{19B8F6BF-5375-455C-9EA6-DF929625EA0E}">
        <p15:presenceInfo xmlns:p15="http://schemas.microsoft.com/office/powerpoint/2012/main" userId="6e88f46f1275378d" providerId="Windows Live"/>
      </p:ext>
    </p:extLst>
  </p:cmAuthor>
  <p:cmAuthor id="4" name="Shelley Lapkoff" initials="SL" lastIdx="2" clrIdx="3">
    <p:extLst>
      <p:ext uri="{19B8F6BF-5375-455C-9EA6-DF929625EA0E}">
        <p15:presenceInfo xmlns:p15="http://schemas.microsoft.com/office/powerpoint/2012/main" userId="720c1fbe0e017176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B5215"/>
    <a:srgbClr val="006666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930582B-38C6-4451-8221-BC680D5FDDE8}" v="4" dt="2022-02-28T17:49:45.16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280" autoAdjust="0"/>
    <p:restoredTop sz="94660"/>
  </p:normalViewPr>
  <p:slideViewPr>
    <p:cSldViewPr>
      <p:cViewPr varScale="1">
        <p:scale>
          <a:sx n="60" d="100"/>
          <a:sy n="60" d="100"/>
        </p:scale>
        <p:origin x="482" y="28"/>
      </p:cViewPr>
      <p:guideLst>
        <p:guide orient="horz" pos="2160"/>
        <p:guide pos="2880"/>
        <p:guide pos="3839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5" d="100"/>
        <a:sy n="125" d="100"/>
      </p:scale>
      <p:origin x="0" y="-7168"/>
    </p:cViewPr>
  </p:sorterViewPr>
  <p:notesViewPr>
    <p:cSldViewPr>
      <p:cViewPr varScale="1">
        <p:scale>
          <a:sx n="47" d="100"/>
          <a:sy n="47" d="100"/>
        </p:scale>
        <p:origin x="2700" y="60"/>
      </p:cViewPr>
      <p:guideLst>
        <p:guide orient="horz" pos="2929"/>
        <p:guide pos="2209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7" y="4"/>
            <a:ext cx="3038475" cy="465137"/>
          </a:xfrm>
          <a:prstGeom prst="rect">
            <a:avLst/>
          </a:prstGeom>
        </p:spPr>
        <p:txBody>
          <a:bodyPr vert="horz" lIns="90196" tIns="45097" rIns="90196" bIns="45097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42" y="4"/>
            <a:ext cx="3038475" cy="465137"/>
          </a:xfrm>
          <a:prstGeom prst="rect">
            <a:avLst/>
          </a:prstGeom>
        </p:spPr>
        <p:txBody>
          <a:bodyPr vert="horz" lIns="90196" tIns="45097" rIns="90196" bIns="45097" rtlCol="0"/>
          <a:lstStyle>
            <a:lvl1pPr algn="r">
              <a:defRPr sz="1200"/>
            </a:lvl1pPr>
          </a:lstStyle>
          <a:p>
            <a:fld id="{CCDB7F98-EB51-4B82-B2EC-AA19C9BD04A9}" type="datetimeFigureOut">
              <a:rPr lang="en-US" smtClean="0"/>
              <a:t>2/28/2022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7" y="8829679"/>
            <a:ext cx="3038475" cy="465137"/>
          </a:xfrm>
          <a:prstGeom prst="rect">
            <a:avLst/>
          </a:prstGeom>
        </p:spPr>
        <p:txBody>
          <a:bodyPr vert="horz" lIns="90196" tIns="45097" rIns="90196" bIns="45097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42" y="8829679"/>
            <a:ext cx="3038475" cy="465137"/>
          </a:xfrm>
          <a:prstGeom prst="rect">
            <a:avLst/>
          </a:prstGeom>
        </p:spPr>
        <p:txBody>
          <a:bodyPr vert="horz" lIns="90196" tIns="45097" rIns="90196" bIns="45097" rtlCol="0" anchor="b"/>
          <a:lstStyle>
            <a:lvl1pPr algn="r">
              <a:defRPr sz="1200"/>
            </a:lvl1pPr>
          </a:lstStyle>
          <a:p>
            <a:fld id="{096D0440-BF8C-4955-B97E-11A17371B07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76674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7" y="4"/>
            <a:ext cx="3038475" cy="465137"/>
          </a:xfrm>
          <a:prstGeom prst="rect">
            <a:avLst/>
          </a:prstGeom>
        </p:spPr>
        <p:txBody>
          <a:bodyPr vert="horz" lIns="90196" tIns="45097" rIns="90196" bIns="45097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42" y="4"/>
            <a:ext cx="3038475" cy="465137"/>
          </a:xfrm>
          <a:prstGeom prst="rect">
            <a:avLst/>
          </a:prstGeom>
        </p:spPr>
        <p:txBody>
          <a:bodyPr vert="horz" lIns="90196" tIns="45097" rIns="90196" bIns="45097" rtlCol="0"/>
          <a:lstStyle>
            <a:lvl1pPr algn="r">
              <a:defRPr sz="1200"/>
            </a:lvl1pPr>
          </a:lstStyle>
          <a:p>
            <a:fld id="{272C23A2-5890-49A3-B72D-47B896606C1F}" type="datetimeFigureOut">
              <a:rPr lang="en-US" smtClean="0"/>
              <a:t>2/28/2022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77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196" tIns="45097" rIns="90196" bIns="45097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9" y="4416430"/>
            <a:ext cx="5607048" cy="4183063"/>
          </a:xfrm>
          <a:prstGeom prst="rect">
            <a:avLst/>
          </a:prstGeom>
        </p:spPr>
        <p:txBody>
          <a:bodyPr vert="horz" lIns="90196" tIns="45097" rIns="90196" bIns="45097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7" y="8829679"/>
            <a:ext cx="3038475" cy="465137"/>
          </a:xfrm>
          <a:prstGeom prst="rect">
            <a:avLst/>
          </a:prstGeom>
        </p:spPr>
        <p:txBody>
          <a:bodyPr vert="horz" lIns="90196" tIns="45097" rIns="90196" bIns="45097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42" y="8829679"/>
            <a:ext cx="3038475" cy="465137"/>
          </a:xfrm>
          <a:prstGeom prst="rect">
            <a:avLst/>
          </a:prstGeom>
        </p:spPr>
        <p:txBody>
          <a:bodyPr vert="horz" lIns="90196" tIns="45097" rIns="90196" bIns="45097" rtlCol="0" anchor="b"/>
          <a:lstStyle>
            <a:lvl1pPr algn="r">
              <a:defRPr sz="1200"/>
            </a:lvl1pPr>
          </a:lstStyle>
          <a:p>
            <a:fld id="{C7DD6F77-E0F8-4CED-97BD-8A73DCB3E7C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20267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DD6F77-E0F8-4CED-97BD-8A73DCB3E7CD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97123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DD6F77-E0F8-4CED-97BD-8A73DCB3E7CD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89382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DD6F77-E0F8-4CED-97BD-8A73DCB3E7CD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55183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DD6F77-E0F8-4CED-97BD-8A73DCB3E7CD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97990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DD6F77-E0F8-4CED-97BD-8A73DCB3E7CD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72832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DD6F77-E0F8-4CED-97BD-8A73DCB3E7CD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61843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DD6F77-E0F8-4CED-97BD-8A73DCB3E7CD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97383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DD6F77-E0F8-4CED-97BD-8A73DCB3E7CD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95446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565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5651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6994" y="758952"/>
            <a:ext cx="10055781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4800" spc="-50" baseline="0">
                <a:solidFill>
                  <a:srgbClr val="006666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99764" y="4455620"/>
            <a:ext cx="10055781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800" cap="all" spc="2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defRPr>
            </a:lvl1pPr>
            <a:lvl2pPr marL="457063" indent="0" algn="ctr">
              <a:buNone/>
              <a:defRPr sz="2399"/>
            </a:lvl2pPr>
            <a:lvl3pPr marL="914126" indent="0" algn="ctr">
              <a:buNone/>
              <a:defRPr sz="2399"/>
            </a:lvl3pPr>
            <a:lvl4pPr marL="1371189" indent="0" algn="ctr">
              <a:buNone/>
              <a:defRPr sz="1999"/>
            </a:lvl4pPr>
            <a:lvl5pPr marL="1828251" indent="0" algn="ctr">
              <a:buNone/>
              <a:defRPr sz="1999"/>
            </a:lvl5pPr>
            <a:lvl6pPr marL="2285314" indent="0" algn="ctr">
              <a:buNone/>
              <a:defRPr sz="1999"/>
            </a:lvl6pPr>
            <a:lvl7pPr marL="2742377" indent="0" algn="ctr">
              <a:buNone/>
              <a:defRPr sz="1999"/>
            </a:lvl7pPr>
            <a:lvl8pPr marL="3199440" indent="0" algn="ctr">
              <a:buNone/>
              <a:defRPr sz="1999"/>
            </a:lvl8pPr>
            <a:lvl9pPr marL="3656503" indent="0" algn="ctr">
              <a:buNone/>
              <a:defRPr sz="1999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A3D81-1F0C-4BB0-B448-ABE468325AF0}" type="datetime1">
              <a:rPr lang="en-US" smtClean="0"/>
              <a:t>2/28/2022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49537-DAC1-4156-A78B-2749F880E7AB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344" y="4343400"/>
            <a:ext cx="9872948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38954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>
                <a:solidFill>
                  <a:srgbClr val="006666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FEC06-C2B6-4CD5-9834-97F67634EF1A}" type="datetime1">
              <a:rPr lang="en-US" smtClean="0"/>
              <a:t>2/28/2022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aseline="0">
                <a:solidFill>
                  <a:schemeClr val="tx1"/>
                </a:solidFill>
              </a:defRPr>
            </a:lvl1pPr>
          </a:lstStyle>
          <a:p>
            <a:fld id="{6284E5AB-BE8A-4F78-BCC3-8E31F2EC12B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1593594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565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5651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6994" y="758952"/>
            <a:ext cx="10055781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7998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6994" y="4453128"/>
            <a:ext cx="10055781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399" cap="all" spc="200" baseline="0">
                <a:solidFill>
                  <a:schemeClr val="tx2"/>
                </a:solidFill>
                <a:latin typeface="+mj-lt"/>
              </a:defRPr>
            </a:lvl1pPr>
            <a:lvl2pPr marL="457063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7FAEC-E3DD-4DA4-9B41-D6990348DC52}" type="datetime1">
              <a:rPr lang="en-US" smtClean="0"/>
              <a:t>2/28/2022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4E5AB-BE8A-4F78-BCC3-8E31F2EC12B4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344" y="4343400"/>
            <a:ext cx="9872948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2412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6994" y="286604"/>
            <a:ext cx="10055781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6993" y="1845734"/>
            <a:ext cx="4936474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6301" y="1845735"/>
            <a:ext cx="4936474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027D0-D3DD-4AD1-9FEF-6D2F1C9A2524}" type="datetime1">
              <a:rPr lang="en-US" smtClean="0"/>
              <a:t>2/28/2022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4E5AB-BE8A-4F78-BCC3-8E31F2EC12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30104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6994" y="286604"/>
            <a:ext cx="10055781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6994" y="1846052"/>
            <a:ext cx="4936474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1999" b="0" cap="all" baseline="0">
                <a:solidFill>
                  <a:schemeClr val="tx2"/>
                </a:solidFill>
              </a:defRPr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6994" y="2582334"/>
            <a:ext cx="4936474" cy="3378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6301" y="1846052"/>
            <a:ext cx="4936474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1999" b="0" cap="all" baseline="0">
                <a:solidFill>
                  <a:schemeClr val="tx2"/>
                </a:solidFill>
              </a:defRPr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6301" y="2582334"/>
            <a:ext cx="4936474" cy="3378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F3CCB-7DB0-4094-8A4D-069FBAF2BCC0}" type="datetime1">
              <a:rPr lang="en-US" smtClean="0"/>
              <a:t>2/28/2022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4E5AB-BE8A-4F78-BCC3-8E31F2EC12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93932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F41CB-5811-492B-AC81-4A47303CE91F}" type="datetime1">
              <a:rPr lang="en-US" smtClean="0"/>
              <a:t>2/28/2022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4E5AB-BE8A-4F78-BCC3-8E31F2EC12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57373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565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5651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C5522-76CD-45D6-B544-0774BE34D167}" type="datetime1">
              <a:rPr lang="en-US" smtClean="0"/>
              <a:t>2/28/2022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4E5AB-BE8A-4F78-BCC3-8E31F2EC12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91035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7" y="0"/>
            <a:ext cx="4049736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39019" y="0"/>
            <a:ext cx="6399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081" y="594359"/>
            <a:ext cx="3199567" cy="2286000"/>
          </a:xfrm>
        </p:spPr>
        <p:txBody>
          <a:bodyPr anchor="b">
            <a:normAutofit/>
          </a:bodyPr>
          <a:lstStyle>
            <a:lvl1pPr>
              <a:defRPr sz="3599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99350" y="731520"/>
            <a:ext cx="6490549" cy="5257800"/>
          </a:xfrm>
        </p:spPr>
        <p:txBody>
          <a:bodyPr/>
          <a:lstStyle>
            <a:lvl2pPr marL="383933" indent="-182825">
              <a:buFont typeface="Wingdings" panose="05000000000000000000" pitchFamily="2" charset="2"/>
              <a:buChar char="§"/>
              <a:defRPr/>
            </a:lvl2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 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081" y="2926080"/>
            <a:ext cx="3199567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063" indent="0">
              <a:buNone/>
              <a:defRPr sz="1200"/>
            </a:lvl2pPr>
            <a:lvl3pPr marL="914126" indent="0">
              <a:buNone/>
              <a:defRPr sz="1000"/>
            </a:lvl3pPr>
            <a:lvl4pPr marL="1371189" indent="0">
              <a:buNone/>
              <a:defRPr sz="900"/>
            </a:lvl4pPr>
            <a:lvl5pPr marL="1828251" indent="0">
              <a:buNone/>
              <a:defRPr sz="900"/>
            </a:lvl5pPr>
            <a:lvl6pPr marL="2285314" indent="0">
              <a:buNone/>
              <a:defRPr sz="900"/>
            </a:lvl6pPr>
            <a:lvl7pPr marL="2742377" indent="0">
              <a:buNone/>
              <a:defRPr sz="900"/>
            </a:lvl7pPr>
            <a:lvl8pPr marL="3199440" indent="0">
              <a:buNone/>
              <a:defRPr sz="900"/>
            </a:lvl8pPr>
            <a:lvl9pPr marL="3656503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391" y="6459786"/>
            <a:ext cx="2617828" cy="365125"/>
          </a:xfrm>
        </p:spPr>
        <p:txBody>
          <a:bodyPr/>
          <a:lstStyle>
            <a:lvl1pPr algn="l">
              <a:defRPr/>
            </a:lvl1pPr>
          </a:lstStyle>
          <a:p>
            <a:fld id="{2554F5AB-FFA6-4397-88A6-4BBB381BEC8D}" type="datetime1">
              <a:rPr lang="en-US" smtClean="0"/>
              <a:t>2/28/2022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799350" y="6459786"/>
            <a:ext cx="464699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284E5AB-BE8A-4F78-BCC3-8E31F2EC12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73868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5651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5651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6994" y="5074920"/>
            <a:ext cx="10110630" cy="822960"/>
          </a:xfrm>
        </p:spPr>
        <p:txBody>
          <a:bodyPr lIns="91440" tIns="0" rIns="91440" bIns="0" anchor="b">
            <a:noAutofit/>
          </a:bodyPr>
          <a:lstStyle>
            <a:lvl1pPr>
              <a:defRPr sz="3599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88810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199">
                <a:solidFill>
                  <a:schemeClr val="bg1"/>
                </a:solidFill>
              </a:defRPr>
            </a:lvl1pPr>
            <a:lvl2pPr marL="457063" indent="0">
              <a:buNone/>
              <a:defRPr sz="2799"/>
            </a:lvl2pPr>
            <a:lvl3pPr marL="914126" indent="0">
              <a:buNone/>
              <a:defRPr sz="2399"/>
            </a:lvl3pPr>
            <a:lvl4pPr marL="1371189" indent="0">
              <a:buNone/>
              <a:defRPr sz="1999"/>
            </a:lvl4pPr>
            <a:lvl5pPr marL="1828251" indent="0">
              <a:buNone/>
              <a:defRPr sz="1999"/>
            </a:lvl5pPr>
            <a:lvl6pPr marL="2285314" indent="0">
              <a:buNone/>
              <a:defRPr sz="1999"/>
            </a:lvl6pPr>
            <a:lvl7pPr marL="2742377" indent="0">
              <a:buNone/>
              <a:defRPr sz="1999"/>
            </a:lvl7pPr>
            <a:lvl8pPr marL="3199440" indent="0">
              <a:buNone/>
              <a:defRPr sz="1999"/>
            </a:lvl8pPr>
            <a:lvl9pPr marL="3656503" indent="0">
              <a:buNone/>
              <a:defRPr sz="1999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6994" y="5907023"/>
            <a:ext cx="1011063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063" indent="0">
              <a:buNone/>
              <a:defRPr sz="1200"/>
            </a:lvl2pPr>
            <a:lvl3pPr marL="914126" indent="0">
              <a:buNone/>
              <a:defRPr sz="1000"/>
            </a:lvl3pPr>
            <a:lvl4pPr marL="1371189" indent="0">
              <a:buNone/>
              <a:defRPr sz="900"/>
            </a:lvl4pPr>
            <a:lvl5pPr marL="1828251" indent="0">
              <a:buNone/>
              <a:defRPr sz="900"/>
            </a:lvl5pPr>
            <a:lvl6pPr marL="2285314" indent="0">
              <a:buNone/>
              <a:defRPr sz="900"/>
            </a:lvl6pPr>
            <a:lvl7pPr marL="2742377" indent="0">
              <a:buNone/>
              <a:defRPr sz="900"/>
            </a:lvl7pPr>
            <a:lvl8pPr marL="3199440" indent="0">
              <a:buNone/>
              <a:defRPr sz="900"/>
            </a:lvl8pPr>
            <a:lvl9pPr marL="3656503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553F19-5D3A-4C0A-ACEB-2EBF41864A4F}" type="datetime1">
              <a:rPr lang="en-US" smtClean="0"/>
              <a:t>2/28/2022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4E5AB-BE8A-4F78-BCC3-8E31F2EC12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56765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606A4-9050-4CB1-AE3A-414EC0585061}" type="datetime1">
              <a:rPr lang="en-US" smtClean="0"/>
              <a:t>2/28/2022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4E5AB-BE8A-4F78-BCC3-8E31F2EC12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31663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565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5651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2628" y="414779"/>
            <a:ext cx="2628215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7982" y="414778"/>
            <a:ext cx="7732286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18199-BC40-4600-8305-B9FA692309DA}" type="datetime1">
              <a:rPr lang="en-US" smtClean="0"/>
              <a:t>2/28/2022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4E5AB-BE8A-4F78-BCC3-8E31F2EC12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94193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VLHC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7940" y="1219200"/>
            <a:ext cx="10055781" cy="4632960"/>
          </a:xfrm>
        </p:spPr>
        <p:txBody>
          <a:bodyPr/>
          <a:lstStyle>
            <a:lvl1pPr>
              <a:defRPr sz="2800" b="1" i="0" baseline="0">
                <a:latin typeface="Arial" panose="020B0604020202020204" pitchFamily="34" charset="0"/>
              </a:defRPr>
            </a:lvl1pPr>
            <a:lvl2pPr marL="383933" indent="-182825">
              <a:buClr>
                <a:srgbClr val="006666"/>
              </a:buClr>
              <a:buFont typeface="Wingdings" panose="05000000000000000000" pitchFamily="2" charset="2"/>
              <a:buChar char="§"/>
              <a:defRPr sz="2400" b="1" i="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defRPr>
            </a:lvl2pPr>
            <a:lvl3pPr marL="566758" indent="-182825">
              <a:buClr>
                <a:srgbClr val="008000"/>
              </a:buClr>
              <a:buFont typeface="Wingdings" panose="05000000000000000000" pitchFamily="2" charset="2"/>
              <a:buChar char="§"/>
              <a:defRPr sz="1800" b="1" i="0" baseline="0">
                <a:latin typeface="Arial" panose="020B0604020202020204" pitchFamily="34" charset="0"/>
              </a:defRPr>
            </a:lvl3pPr>
            <a:lvl4pPr marL="749583" indent="-182825">
              <a:buClr>
                <a:srgbClr val="008000"/>
              </a:buClr>
              <a:buFont typeface="Wingdings" panose="05000000000000000000" pitchFamily="2" charset="2"/>
              <a:buChar char="§"/>
              <a:defRPr b="1" i="0" baseline="0">
                <a:latin typeface="Arial" panose="020B0604020202020204" pitchFamily="34" charset="0"/>
              </a:defRPr>
            </a:lvl4pPr>
            <a:lvl5pPr marL="932408" indent="-182825">
              <a:buClr>
                <a:srgbClr val="008000"/>
              </a:buClr>
              <a:buFont typeface="Wingdings" panose="05000000000000000000" pitchFamily="2" charset="2"/>
              <a:buChar char="§"/>
              <a:defRPr b="1" i="0" baseline="0">
                <a:latin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9D65183F-FBBB-42FA-909F-2BF01E59A0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812" y="152400"/>
            <a:ext cx="10055781" cy="762000"/>
          </a:xfrm>
          <a:ln>
            <a:noFill/>
          </a:ln>
        </p:spPr>
        <p:txBody>
          <a:bodyPr>
            <a:normAutofit/>
          </a:bodyPr>
          <a:lstStyle>
            <a:lvl1pPr>
              <a:defRPr sz="3200" b="1" i="0" baseline="0">
                <a:solidFill>
                  <a:srgbClr val="0066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D7FA9B6E-23F2-43F6-8E98-09C40FF493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897880" y="6459786"/>
            <a:ext cx="1311683" cy="365125"/>
          </a:xfrm>
        </p:spPr>
        <p:txBody>
          <a:bodyPr/>
          <a:lstStyle>
            <a:lvl1pPr>
              <a:defRPr sz="1600" b="1" baseline="0">
                <a:solidFill>
                  <a:schemeClr val="tx1"/>
                </a:solidFill>
              </a:defRPr>
            </a:lvl1pPr>
          </a:lstStyle>
          <a:p>
            <a:fld id="{6284E5AB-BE8A-4F78-BCC3-8E31F2EC12B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85946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88826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3212" y="152400"/>
            <a:ext cx="10055781" cy="7221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1812" y="1295400"/>
            <a:ext cx="1005578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6995" y="6459786"/>
            <a:ext cx="24716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B16FEC06-C2B6-4CD5-9834-97F67634EF1A}" type="datetime1">
              <a:rPr lang="en-US" smtClean="0"/>
              <a:t>2/28/2022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5225" y="6459786"/>
            <a:ext cx="48215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897880" y="6459786"/>
            <a:ext cx="13116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1">
                <a:solidFill>
                  <a:srgbClr val="FFFFFF"/>
                </a:solidFill>
              </a:defRPr>
            </a:lvl1pPr>
          </a:lstStyle>
          <a:p>
            <a:fld id="{6284E5AB-BE8A-4F78-BCC3-8E31F2EC12B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86947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  <p:sldLayoutId id="2147483753" r:id="rId12"/>
  </p:sldLayoutIdLst>
  <p:hf hdr="0" ftr="0" dt="0"/>
  <p:txStyles>
    <p:titleStyle>
      <a:lvl1pPr algn="l" defTabSz="914126" rtl="0" eaLnBrk="1" latinLnBrk="0" hangingPunct="1">
        <a:lnSpc>
          <a:spcPct val="85000"/>
        </a:lnSpc>
        <a:spcBef>
          <a:spcPct val="0"/>
        </a:spcBef>
        <a:buNone/>
        <a:defRPr sz="3200" b="1" kern="1200" spc="-50" baseline="0">
          <a:solidFill>
            <a:srgbClr val="008000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91413" indent="-91413" algn="l" defTabSz="914126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32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383933" indent="-182825" algn="l" defTabSz="914126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2800" b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66758" indent="-182825" algn="l" defTabSz="914126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2400" b="1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583" indent="-182825" algn="l" defTabSz="914126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2400" b="1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408" indent="-182825" algn="l" defTabSz="914126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2400" b="1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099670" indent="-228531" algn="l" defTabSz="914126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299610" indent="-228531" algn="l" defTabSz="914126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499550" indent="-228531" algn="l" defTabSz="914126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699490" indent="-228531" algn="l" defTabSz="914126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706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4126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1189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8251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5314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2377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944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650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hyperlink" Target="http://www.demographers.com/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e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22558" y="590375"/>
            <a:ext cx="11582400" cy="356616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4800" b="1" dirty="0">
                <a:solidFill>
                  <a:srgbClr val="006666"/>
                </a:solidFill>
              </a:rPr>
              <a:t>City of </a:t>
            </a:r>
            <a:r>
              <a:rPr lang="en-US" dirty="0"/>
              <a:t>Salinas Redistricting</a:t>
            </a:r>
            <a:br>
              <a:rPr lang="en-US" dirty="0"/>
            </a:br>
            <a:r>
              <a:rPr lang="en-US" dirty="0"/>
              <a:t>Public Hearing #4</a:t>
            </a:r>
            <a:br>
              <a:rPr lang="en-US" dirty="0"/>
            </a:br>
            <a:r>
              <a:rPr lang="en-US" sz="4000" dirty="0">
                <a:solidFill>
                  <a:srgbClr val="AB5215"/>
                </a:solidFill>
              </a:rPr>
              <a:t>Post-2020 Census Redistricting not Necessary</a:t>
            </a:r>
            <a:endParaRPr lang="en-US" dirty="0">
              <a:solidFill>
                <a:srgbClr val="AB5215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2753" y="4495800"/>
            <a:ext cx="10055781" cy="11430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March 8, 2022</a:t>
            </a:r>
          </a:p>
        </p:txBody>
      </p:sp>
      <p:pic>
        <p:nvPicPr>
          <p:cNvPr id="1055" name="Picture 31">
            <a:extLst>
              <a:ext uri="{FF2B5EF4-FFF2-40B4-BE49-F238E27FC236}">
                <a16:creationId xmlns:a16="http://schemas.microsoft.com/office/drawing/2014/main" id="{B42557E5-7DB6-4989-B33A-130B7B2B72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2012" y="5486400"/>
            <a:ext cx="1208087" cy="842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76A3EBF1-449E-4505-BAD3-2360C619AF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3363900"/>
              </p:ext>
            </p:extLst>
          </p:nvPr>
        </p:nvGraphicFramePr>
        <p:xfrm>
          <a:off x="5754370" y="5396489"/>
          <a:ext cx="6434455" cy="9144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434455">
                  <a:extLst>
                    <a:ext uri="{9D8B030D-6E8A-4147-A177-3AD203B41FA5}">
                      <a16:colId xmlns:a16="http://schemas.microsoft.com/office/drawing/2014/main" val="3570696394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cap="small" spc="125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</a:endParaRPr>
                    </a:p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400" spc="200" dirty="0">
                          <a:effectLst/>
                        </a:rPr>
                        <a:t>Shelley Lapkoff, Ph.D. &amp; Jeanne Gobalet, Ph.D.</a:t>
                      </a:r>
                    </a:p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400" spc="200" dirty="0">
                          <a:effectLst/>
                        </a:rPr>
                        <a:t>LAPKOFF &amp; GOBALET DEMOGRAPHIC RESEARCH, INC.</a:t>
                      </a:r>
                      <a:endParaRPr lang="en-US" sz="1100" b="1" dirty="0">
                        <a:effectLst/>
                      </a:endParaRPr>
                    </a:p>
                    <a:p>
                      <a:pPr marL="0" marR="9144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u="sng" kern="0" dirty="0">
                          <a:effectLst/>
                          <a:hlinkClick r:id="rId4"/>
                        </a:rPr>
                        <a:t>www.demographers.com</a:t>
                      </a:r>
                      <a:br>
                        <a:rPr lang="en-US" sz="1100" b="1" kern="0" dirty="0">
                          <a:effectLst/>
                        </a:rPr>
                      </a:br>
                      <a:r>
                        <a:rPr lang="en-US" sz="1100" b="1" kern="0" dirty="0">
                          <a:effectLst/>
                        </a:rPr>
                        <a:t>Oakland and Saratoga, California</a:t>
                      </a:r>
                      <a:endParaRPr lang="en-US" sz="1100" b="1" i="1" kern="0" dirty="0">
                        <a:solidFill>
                          <a:srgbClr val="80808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1904637"/>
                  </a:ext>
                </a:extLst>
              </a:tr>
            </a:tbl>
          </a:graphicData>
        </a:graphic>
      </p:graphicFrame>
      <p:pic>
        <p:nvPicPr>
          <p:cNvPr id="1026" name="Picture 2">
            <a:extLst>
              <a:ext uri="{FF2B5EF4-FFF2-40B4-BE49-F238E27FC236}">
                <a16:creationId xmlns:a16="http://schemas.microsoft.com/office/drawing/2014/main" id="{FEC170D4-DAAF-4960-AEF2-95F226B709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612" y="190500"/>
            <a:ext cx="3267075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03646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>
            <a:extLst>
              <a:ext uri="{FF2B5EF4-FFF2-40B4-BE49-F238E27FC236}">
                <a16:creationId xmlns:a16="http://schemas.microsoft.com/office/drawing/2014/main" id="{13FE9996-7EAC-4679-B37D-C1045F42F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761DF1FE-5CC8-43D2-A76C-93C76EEDE1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334316"/>
            <a:ext cx="12188825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E161BEBD-A23C-409E-ABC7-73F9EDC02F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3221" y="1737845"/>
            <a:ext cx="9964364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45" name="Rectangle 44">
            <a:extLst>
              <a:ext uri="{FF2B5EF4-FFF2-40B4-BE49-F238E27FC236}">
                <a16:creationId xmlns:a16="http://schemas.microsoft.com/office/drawing/2014/main" id="{3741B58E-3B65-4A01-A276-975AB2CF8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3141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7AAC67C3-831B-4AB1-A259-DFB839CAFA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0"/>
            <a:ext cx="4049737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EE44CEB-DF4E-43B1-AEE3-3F78A9E7E1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605" y="322283"/>
            <a:ext cx="3437677" cy="564620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/>
            <a:r>
              <a:rPr lang="en-US" sz="4400" dirty="0">
                <a:solidFill>
                  <a:srgbClr val="FFFFFF"/>
                </a:solidFill>
                <a:latin typeface="+mn-lt"/>
                <a:cs typeface="+mj-cs"/>
              </a:rPr>
              <a:t>What is Redistricting?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054B3F04-9EAC-45C0-B3CE-0387EEA10A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39018" y="0"/>
            <a:ext cx="63992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3F69AB5-6CDF-4087-9798-ECEA9A9916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4987" y="114300"/>
            <a:ext cx="7755233" cy="6629400"/>
          </a:xfrm>
        </p:spPr>
        <p:txBody>
          <a:bodyPr vert="horz" lIns="0" tIns="45720" rIns="0" bIns="45720" rtlCol="0" anchor="ctr">
            <a:normAutofit lnSpcReduction="10000"/>
          </a:bodyPr>
          <a:lstStyle/>
          <a:p>
            <a:pPr defTabSz="9144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600" dirty="0">
                <a:solidFill>
                  <a:srgbClr val="AB5215"/>
                </a:solidFill>
                <a:latin typeface="+mn-lt"/>
              </a:rPr>
              <a:t>Every 10 years, cities must redistrict (adjust Council District boundaries to equalize total populations) using the new Census counts</a:t>
            </a:r>
            <a:endParaRPr lang="en-US" sz="1400" dirty="0">
              <a:solidFill>
                <a:srgbClr val="AB5215"/>
              </a:solidFill>
              <a:latin typeface="+mn-lt"/>
            </a:endParaRPr>
          </a:p>
          <a:p>
            <a:pPr defTabSz="9144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  <a:p>
            <a:pPr defTabSz="91440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33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Federal and state laws apply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  <a:p>
            <a:pPr defTabSz="91440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endParaRPr lang="en-US" sz="1400" dirty="0">
              <a:solidFill>
                <a:srgbClr val="AB5215"/>
              </a:solidFill>
              <a:latin typeface="+mn-lt"/>
            </a:endParaRPr>
          </a:p>
          <a:p>
            <a:pPr defTabSz="9144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300" dirty="0">
                <a:solidFill>
                  <a:srgbClr val="AB5215"/>
                </a:solidFill>
                <a:latin typeface="+mn-lt"/>
              </a:rPr>
              <a:t>Cities must adopt new boundaries before </a:t>
            </a:r>
          </a:p>
          <a:p>
            <a:pPr defTabSz="9144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300" dirty="0">
                <a:solidFill>
                  <a:srgbClr val="AB5215"/>
                </a:solidFill>
                <a:latin typeface="+mn-lt"/>
              </a:rPr>
              <a:t>April 17, 2022</a:t>
            </a:r>
            <a:endParaRPr lang="en-US" sz="1300" dirty="0">
              <a:solidFill>
                <a:srgbClr val="AB5215"/>
              </a:solidFill>
              <a:latin typeface="+mn-lt"/>
            </a:endParaRPr>
          </a:p>
          <a:p>
            <a:pPr defTabSz="9144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13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  <a:p>
            <a:pPr defTabSz="9144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3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The new Council Districts will be used until after Census 2030 data are released</a:t>
            </a:r>
            <a:endParaRPr lang="en-US" sz="13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  <a:p>
            <a:pPr defTabSz="9144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13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BDFB9D-4621-4B08-8625-D192946780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120418" y="6459785"/>
            <a:ext cx="1089145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6284E5AB-BE8A-4F78-BCC3-8E31F2EC12B4}" type="slidenum">
              <a:rPr lang="en-US" sz="1050">
                <a:solidFill>
                  <a:schemeClr val="tx2"/>
                </a:solidFill>
              </a:rPr>
              <a:pPr>
                <a:spcAft>
                  <a:spcPts val="600"/>
                </a:spcAft>
              </a:pPr>
              <a:t>2</a:t>
            </a:fld>
            <a:endParaRPr lang="en-US" sz="105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49538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6BC6A8F-7D60-4AAE-8968-E58C6561C3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824" y="55024"/>
            <a:ext cx="11914189" cy="1066800"/>
          </a:xfrm>
        </p:spPr>
        <p:txBody>
          <a:bodyPr>
            <a:noAutofit/>
          </a:bodyPr>
          <a:lstStyle/>
          <a:p>
            <a:r>
              <a:rPr lang="en-US" sz="4400" dirty="0">
                <a:solidFill>
                  <a:srgbClr val="AB5215"/>
                </a:solidFill>
              </a:rPr>
              <a:t>Legal guidelines </a:t>
            </a:r>
            <a:r>
              <a:rPr lang="en-US" sz="4400" dirty="0"/>
              <a:t>that demographers follow: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2CA104-3FA3-4341-B305-F7DE737200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4E5AB-BE8A-4F78-BCC3-8E31F2EC12B4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A77D809F-D924-45A2-8E9E-5F0CDEBE110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23823" y="1219200"/>
            <a:ext cx="11914189" cy="4937760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lnSpc>
                <a:spcPct val="110000"/>
              </a:lnSpc>
              <a:spcAft>
                <a:spcPts val="0"/>
              </a:spcAft>
              <a:buClr>
                <a:srgbClr val="006666"/>
              </a:buClr>
              <a:buSzPct val="100000"/>
              <a:buFont typeface="Wingdings" panose="05000000000000000000" pitchFamily="2" charset="2"/>
              <a:buChar char="ü"/>
            </a:pPr>
            <a:r>
              <a:rPr lang="en-US" sz="3200" b="1" dirty="0">
                <a:latin typeface="Calibri" panose="020F0502020204030204" pitchFamily="34" charset="0"/>
              </a:rPr>
              <a:t>  </a:t>
            </a:r>
            <a:r>
              <a:rPr lang="en-US" sz="3600" b="1" dirty="0">
                <a:latin typeface="Calibri" panose="020F0502020204030204" pitchFamily="34" charset="0"/>
              </a:rPr>
              <a:t>Federal Law &amp; Supreme Court Decisions:  </a:t>
            </a:r>
          </a:p>
          <a:p>
            <a:pPr lvl="4">
              <a:lnSpc>
                <a:spcPct val="110000"/>
              </a:lnSpc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3600" b="1" dirty="0">
                <a:latin typeface="Calibri" panose="020F0502020204030204" pitchFamily="34" charset="0"/>
              </a:rPr>
              <a:t> </a:t>
            </a:r>
            <a:r>
              <a:rPr lang="en-US" sz="3200" b="1" dirty="0">
                <a:latin typeface="Calibri" panose="020F0502020204030204" pitchFamily="34" charset="0"/>
              </a:rPr>
              <a:t>Population equality</a:t>
            </a:r>
          </a:p>
          <a:p>
            <a:pPr lvl="4">
              <a:lnSpc>
                <a:spcPct val="110000"/>
              </a:lnSpc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3200" b="1" dirty="0">
                <a:latin typeface="Calibri" panose="020F0502020204030204" pitchFamily="34" charset="0"/>
              </a:rPr>
              <a:t> Voting Rights Act</a:t>
            </a:r>
          </a:p>
          <a:p>
            <a:pPr lvl="4">
              <a:lnSpc>
                <a:spcPct val="110000"/>
              </a:lnSpc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3200" b="1" dirty="0">
                <a:latin typeface="Calibri" panose="020F0502020204030204" pitchFamily="34" charset="0"/>
              </a:rPr>
              <a:t> </a:t>
            </a:r>
            <a:r>
              <a:rPr lang="en-US" sz="3200" dirty="0">
                <a:latin typeface="Calibri" panose="020F0502020204030204" pitchFamily="34" charset="0"/>
              </a:rPr>
              <a:t>No Racial Gerrymandering</a:t>
            </a:r>
          </a:p>
          <a:p>
            <a:pPr marL="749583" lvl="4" indent="0">
              <a:lnSpc>
                <a:spcPct val="110000"/>
              </a:lnSpc>
              <a:spcAft>
                <a:spcPts val="0"/>
              </a:spcAft>
              <a:buSzPct val="100000"/>
              <a:buNone/>
            </a:pPr>
            <a:endParaRPr lang="en-US" sz="3200" b="1" dirty="0">
              <a:latin typeface="Calibri" panose="020F0502020204030204" pitchFamily="34" charset="0"/>
            </a:endParaRP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6666"/>
              </a:buClr>
              <a:buSzPct val="100000"/>
              <a:buFont typeface="Wingdings" panose="05000000000000000000" pitchFamily="2" charset="2"/>
              <a:buChar char="ü"/>
            </a:pPr>
            <a:r>
              <a:rPr lang="en-US" sz="3600" dirty="0">
                <a:latin typeface="Calibri" panose="020F0502020204030204" pitchFamily="34" charset="0"/>
              </a:rPr>
              <a:t> California Fair Maps Act (AB 849, 2019), as amended by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6666"/>
              </a:buClr>
              <a:buSzPct val="100000"/>
              <a:buNone/>
            </a:pPr>
            <a:r>
              <a:rPr lang="en-US" sz="3600" dirty="0">
                <a:latin typeface="Calibri" panose="020F0502020204030204" pitchFamily="34" charset="0"/>
              </a:rPr>
              <a:t>     AB 1276 (2020):</a:t>
            </a:r>
            <a:endParaRPr lang="en-US" sz="3600" b="1" dirty="0">
              <a:latin typeface="Calibri" panose="020F0502020204030204" pitchFamily="34" charset="0"/>
            </a:endParaRPr>
          </a:p>
          <a:p>
            <a:pPr lvl="4">
              <a:lnSpc>
                <a:spcPct val="110000"/>
              </a:lnSpc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3200" b="1" dirty="0">
                <a:latin typeface="Calibri" panose="020F0502020204030204" pitchFamily="34" charset="0"/>
              </a:rPr>
              <a:t> Required Redistricting criteria</a:t>
            </a:r>
          </a:p>
          <a:p>
            <a:pPr lvl="4">
              <a:lnSpc>
                <a:spcPct val="110000"/>
              </a:lnSpc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3200" b="1" dirty="0">
                <a:latin typeface="Calibri" panose="020F0502020204030204" pitchFamily="34" charset="0"/>
              </a:rPr>
              <a:t> Public outreach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6666"/>
              </a:buClr>
              <a:buSzPct val="100000"/>
              <a:buFont typeface="Wingdings" panose="05000000000000000000" pitchFamily="2" charset="2"/>
              <a:buChar char="ü"/>
            </a:pPr>
            <a:endParaRPr lang="en-US" sz="3200" b="1" dirty="0">
              <a:latin typeface="Calibri" panose="020F0502020204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666"/>
              </a:buClr>
              <a:buSzPct val="100000"/>
              <a:buNone/>
            </a:pPr>
            <a:endParaRPr lang="en-US" sz="3200" b="1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02932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E92B587A-4B13-4A45-BDF1-E6B6D76DBB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63589" y="-152400"/>
            <a:ext cx="12952413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sz="3600" b="1" u="sng" dirty="0">
                <a:solidFill>
                  <a:srgbClr val="AB5215"/>
                </a:solidFill>
                <a:latin typeface="Lucida Fax" pitchFamily="18" charset="0"/>
              </a:rPr>
              <a:t>#1 Redistricting Priority:  Population Equality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3E2718A4-A343-423F-832C-FB71D10414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7012" y="1054443"/>
            <a:ext cx="11734800" cy="556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ts val="2400"/>
              </a:spcBef>
            </a:pPr>
            <a:r>
              <a:rPr lang="en-US" altLang="en-US" sz="2800" b="1" dirty="0">
                <a:latin typeface="Lucida Fax" panose="02060602050505020204" pitchFamily="18" charset="0"/>
              </a:rPr>
              <a:t>Council Districts need to be nearly equal in population (some leeway is permitted)</a:t>
            </a:r>
          </a:p>
          <a:p>
            <a:pPr eaLnBrk="1" hangingPunct="1">
              <a:spcBef>
                <a:spcPts val="2400"/>
              </a:spcBef>
            </a:pPr>
            <a:r>
              <a:rPr lang="en-US" altLang="en-US" sz="2800" b="1" dirty="0">
                <a:solidFill>
                  <a:srgbClr val="AB5215"/>
                </a:solidFill>
                <a:latin typeface="Lucida Fax" panose="02060602050505020204" pitchFamily="18" charset="0"/>
              </a:rPr>
              <a:t>Ideal district population </a:t>
            </a:r>
            <a:r>
              <a:rPr lang="en-US" altLang="en-US" sz="2800" b="1" dirty="0">
                <a:latin typeface="Lucida Fax" panose="02060602050505020204" pitchFamily="18" charset="0"/>
              </a:rPr>
              <a:t>= 1/6 of the 2020 Census population</a:t>
            </a:r>
          </a:p>
          <a:p>
            <a:pPr lvl="1" eaLnBrk="1" hangingPunct="1">
              <a:spcBef>
                <a:spcPts val="2400"/>
              </a:spcBef>
            </a:pPr>
            <a:r>
              <a:rPr lang="en-US" altLang="en-US" b="1" dirty="0">
                <a:latin typeface="Lucida Fax" panose="02060602050505020204" pitchFamily="18" charset="0"/>
              </a:rPr>
              <a:t>City of Salinas=164,231 total population;  1/6=27,372 is ideal Council District population</a:t>
            </a:r>
          </a:p>
          <a:p>
            <a:pPr eaLnBrk="1" hangingPunct="1">
              <a:spcBef>
                <a:spcPts val="2400"/>
              </a:spcBef>
            </a:pPr>
            <a:r>
              <a:rPr lang="en-US" altLang="en-US" sz="2800" b="1" dirty="0">
                <a:solidFill>
                  <a:srgbClr val="AB5215"/>
                </a:solidFill>
                <a:latin typeface="Lucida Fax" panose="02060602050505020204" pitchFamily="18" charset="0"/>
              </a:rPr>
              <a:t>Plan deviation </a:t>
            </a:r>
            <a:r>
              <a:rPr lang="en-US" altLang="en-US" sz="2800" b="1" dirty="0">
                <a:latin typeface="Lucida Fax" panose="02060602050505020204" pitchFamily="18" charset="0"/>
              </a:rPr>
              <a:t>= Difference between the least and most populous districts, divided by the ideal trustee population</a:t>
            </a:r>
          </a:p>
          <a:p>
            <a:pPr lvl="1" eaLnBrk="1" hangingPunct="1">
              <a:spcBef>
                <a:spcPts val="2400"/>
              </a:spcBef>
            </a:pPr>
            <a:r>
              <a:rPr lang="en-US" altLang="en-US" b="1" dirty="0">
                <a:solidFill>
                  <a:srgbClr val="AB5215"/>
                </a:solidFill>
                <a:latin typeface="Lucida Fax" panose="02060602050505020204" pitchFamily="18" charset="0"/>
              </a:rPr>
              <a:t>10% </a:t>
            </a:r>
            <a:r>
              <a:rPr lang="en-US" altLang="en-US" b="1" dirty="0">
                <a:latin typeface="Lucida Fax" panose="02060602050505020204" pitchFamily="18" charset="0"/>
              </a:rPr>
              <a:t>deviation is permitted = 2,737 persons (27,372 x 10%)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Map&#10;&#10;Description automatically generated">
            <a:extLst>
              <a:ext uri="{FF2B5EF4-FFF2-40B4-BE49-F238E27FC236}">
                <a16:creationId xmlns:a16="http://schemas.microsoft.com/office/drawing/2014/main" id="{A8680BF4-0C80-46A4-B3D1-5B4ECF8698D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74" y="1574964"/>
            <a:ext cx="7304251" cy="528303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DA42C8-3D25-432A-965D-0CAFC0B11F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897879" y="6459785"/>
            <a:ext cx="1311684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6284E5AB-BE8A-4F78-BCC3-8E31F2EC12B4}" type="slidenum">
              <a:rPr lang="en-US" sz="1050" smtClean="0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5</a:t>
            </a:fld>
            <a:endParaRPr lang="en-US" sz="1050" dirty="0">
              <a:solidFill>
                <a:srgbClr val="FFFFFF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019C5E4-7456-46B3-B2F5-1E66B56DFDC8}"/>
              </a:ext>
            </a:extLst>
          </p:cNvPr>
          <p:cNvSpPr txBox="1"/>
          <p:nvPr/>
        </p:nvSpPr>
        <p:spPr>
          <a:xfrm>
            <a:off x="1" y="41111"/>
            <a:ext cx="12166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b="1" dirty="0">
                <a:solidFill>
                  <a:srgbClr val="AB5215"/>
                </a:solidFill>
              </a:rPr>
              <a:t>Current Council Districts Populations (Official 2020 Redistricting Data)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2E22CD5-EE6E-49DA-BD0F-2D6470EB34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6412" y="658543"/>
            <a:ext cx="5275694" cy="369565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2610853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5921" y="1676400"/>
            <a:ext cx="11277600" cy="5804899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chemeClr val="accent1">
                  <a:lumMod val="50000"/>
                </a:schemeClr>
              </a:buClr>
              <a:buNone/>
              <a:defRPr/>
            </a:pPr>
            <a:r>
              <a:rPr lang="en-US" sz="3200" i="0" u="none" strike="noStrike" baseline="0" dirty="0">
                <a:cs typeface="Arial" panose="020B0604020202020204" pitchFamily="34" charset="0"/>
              </a:rPr>
              <a:t>Encourage residents to participate in the redistricting process by  </a:t>
            </a:r>
          </a:p>
          <a:p>
            <a:pPr marL="1183895" lvl="4" indent="-342900">
              <a:lnSpc>
                <a:spcPct val="100000"/>
              </a:lnSpc>
              <a:spcBef>
                <a:spcPts val="2400"/>
              </a:spcBef>
              <a:spcAft>
                <a:spcPts val="1200"/>
              </a:spcAft>
              <a:buClr>
                <a:schemeClr val="accent1">
                  <a:lumMod val="50000"/>
                </a:schemeClr>
              </a:buClr>
              <a:defRPr/>
            </a:pPr>
            <a:r>
              <a:rPr lang="en-US" sz="3000" dirty="0">
                <a:cs typeface="Arial" panose="020B0604020202020204" pitchFamily="34" charset="0"/>
              </a:rPr>
              <a:t>Maintaining a redistricting website for 10 years</a:t>
            </a:r>
          </a:p>
          <a:p>
            <a:pPr marL="1183895" lvl="4" indent="-342900">
              <a:lnSpc>
                <a:spcPct val="100000"/>
              </a:lnSpc>
              <a:spcBef>
                <a:spcPts val="2400"/>
              </a:spcBef>
              <a:spcAft>
                <a:spcPts val="1200"/>
              </a:spcAft>
              <a:buClr>
                <a:schemeClr val="accent1">
                  <a:lumMod val="50000"/>
                </a:schemeClr>
              </a:buClr>
              <a:defRPr/>
            </a:pPr>
            <a:r>
              <a:rPr lang="en-US" sz="3000" i="0" u="none" strike="noStrike" baseline="0" dirty="0">
                <a:cs typeface="Arial" panose="020B0604020202020204" pitchFamily="34" charset="0"/>
              </a:rPr>
              <a:t>Providing translation services upon request</a:t>
            </a:r>
          </a:p>
          <a:p>
            <a:pPr marL="1183895" lvl="4" indent="-342900">
              <a:lnSpc>
                <a:spcPct val="100000"/>
              </a:lnSpc>
              <a:spcBef>
                <a:spcPts val="2400"/>
              </a:spcBef>
              <a:spcAft>
                <a:spcPts val="1200"/>
              </a:spcAft>
              <a:buClr>
                <a:schemeClr val="accent1">
                  <a:lumMod val="50000"/>
                </a:schemeClr>
              </a:buClr>
              <a:defRPr/>
            </a:pPr>
            <a:r>
              <a:rPr lang="en-US" sz="3000" i="0" u="none" strike="noStrike" baseline="0" dirty="0">
                <a:cs typeface="Arial" panose="020B0604020202020204" pitchFamily="34" charset="0"/>
              </a:rPr>
              <a:t>Offering multiple ways for the public to provide testimony and feedback (in writing and electronically)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921" y="228599"/>
            <a:ext cx="11582400" cy="1371601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4000" dirty="0">
                <a:latin typeface="+mn-lt"/>
              </a:rPr>
              <a:t>California’s FAIR MAPS Act (AB 849, 2019) applies to cities and counties.  It requires that cities:</a:t>
            </a:r>
            <a:endParaRPr lang="en-US" sz="4000" b="1" dirty="0">
              <a:latin typeface="+mn-lt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0F2B56-9FB7-4709-9798-482DDB2AAA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4E5AB-BE8A-4F78-BCC3-8E31F2EC12B4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73198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9909" y="1761538"/>
            <a:ext cx="11277600" cy="4698248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>
                  <a:lumMod val="50000"/>
                </a:schemeClr>
              </a:buClr>
              <a:buNone/>
              <a:defRPr/>
            </a:pP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cs typeface="Arial" panose="020B0604020202020204" pitchFamily="34" charset="0"/>
              </a:rPr>
              <a:t>Hold</a:t>
            </a:r>
            <a:r>
              <a:rPr lang="en-US" sz="3200" i="0" u="none" strike="noStrike" baseline="0" dirty="0">
                <a:cs typeface="Arial" panose="020B0604020202020204" pitchFamily="34" charset="0"/>
              </a:rPr>
              <a:t> at least 4 public hearings, with specific protocols:</a:t>
            </a:r>
          </a:p>
          <a:p>
            <a:pPr marL="932545" lvl="2" indent="-4572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AB5215"/>
              </a:buClr>
              <a:buFont typeface="+mj-lt"/>
              <a:buAutoNum type="alphaLcParenR"/>
              <a:defRPr/>
            </a:pPr>
            <a:r>
              <a:rPr lang="en-US" sz="2800" dirty="0">
                <a:cs typeface="Arial" panose="020B0604020202020204" pitchFamily="34" charset="0"/>
              </a:rPr>
              <a:t>At least one meeting held before demographers begin to draft maps</a:t>
            </a:r>
          </a:p>
          <a:p>
            <a:pPr marL="932545" lvl="2" indent="-4572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AB5215"/>
              </a:buClr>
              <a:buFont typeface="+mj-lt"/>
              <a:buAutoNum type="alphaLcParenR"/>
              <a:defRPr/>
            </a:pPr>
            <a:r>
              <a:rPr lang="en-US" sz="2800" dirty="0">
                <a:cs typeface="Arial" panose="020B0604020202020204" pitchFamily="34" charset="0"/>
              </a:rPr>
              <a:t>At least one meeting after 6 pm or on a weekend</a:t>
            </a:r>
          </a:p>
          <a:p>
            <a:pPr marL="932545" lvl="2" indent="-4572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AB5215"/>
              </a:buClr>
              <a:buFont typeface="+mj-lt"/>
              <a:buAutoNum type="alphaLcParenR"/>
              <a:defRPr/>
            </a:pPr>
            <a:r>
              <a:rPr lang="en-US" sz="2800" i="0" u="none" strike="noStrike" baseline="0" dirty="0">
                <a:cs typeface="Arial" panose="020B0604020202020204" pitchFamily="34" charset="0"/>
              </a:rPr>
              <a:t>Meetings have definite start times</a:t>
            </a:r>
          </a:p>
          <a:p>
            <a:pPr marL="932545" lvl="2" indent="-4572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AB5215"/>
              </a:buClr>
              <a:buFont typeface="+mj-lt"/>
              <a:buAutoNum type="alphaLcParenR"/>
              <a:defRPr/>
            </a:pPr>
            <a:r>
              <a:rPr lang="en-US" sz="2800" dirty="0">
                <a:cs typeface="Arial" panose="020B0604020202020204" pitchFamily="34" charset="0"/>
              </a:rPr>
              <a:t>5 days notice for public hearings; adopted plan must be published and available 7 days prior to adoption </a:t>
            </a:r>
            <a:endParaRPr lang="en-US" sz="2800" i="0" u="none" strike="noStrike" baseline="0" dirty="0">
              <a:cs typeface="Arial" panose="020B0604020202020204" pitchFamily="34" charset="0"/>
            </a:endParaRPr>
          </a:p>
          <a:p>
            <a:pPr marL="932545" lvl="2" indent="-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>
                  <a:lumMod val="50000"/>
                </a:schemeClr>
              </a:buClr>
              <a:buFont typeface="+mj-lt"/>
              <a:buAutoNum type="alphaLcParenR"/>
              <a:defRPr/>
            </a:pPr>
            <a:endParaRPr lang="en-US" sz="2800" dirty="0">
              <a:cs typeface="Arial" panose="020B0604020202020204" pitchFamily="34" charset="0"/>
            </a:endParaRPr>
          </a:p>
          <a:p>
            <a:pPr marL="1183895" lvl="4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>
                  <a:lumMod val="50000"/>
                </a:schemeClr>
              </a:buClr>
              <a:defRPr/>
            </a:pPr>
            <a:endParaRPr lang="en-US" sz="2800" i="0" u="none" strike="noStrike" baseline="0" dirty="0"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109" y="304801"/>
            <a:ext cx="11582400" cy="9144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kumimoji="0" lang="en-US" sz="4000" b="1" i="0" u="none" strike="noStrike" kern="1200" cap="none" spc="-50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Calibri" panose="020F0502020204030204"/>
                <a:ea typeface="+mj-ea"/>
                <a:cs typeface="Arial" panose="020B0604020202020204" pitchFamily="34" charset="0"/>
              </a:rPr>
              <a:t>California’s FAIR MAPS Act (AB 849, 2019) </a:t>
            </a:r>
            <a:r>
              <a:rPr lang="en-US" sz="4000">
                <a:latin typeface="Calibri" panose="020F0502020204030204"/>
              </a:rPr>
              <a:t>continued</a:t>
            </a:r>
            <a:endParaRPr lang="en-US" sz="4400" b="1" dirty="0">
              <a:latin typeface="+mn-lt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0F2B56-9FB7-4709-9798-482DDB2AAA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4E5AB-BE8A-4F78-BCC3-8E31F2EC12B4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03652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1812" y="1151938"/>
            <a:ext cx="11277600" cy="5307848"/>
          </a:xfrm>
        </p:spPr>
        <p:txBody>
          <a:bodyPr>
            <a:noAutofit/>
          </a:bodyPr>
          <a:lstStyle/>
          <a:p>
            <a:pPr marL="514350" indent="-51435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AB5215"/>
              </a:buClr>
              <a:buFont typeface="+mj-lt"/>
              <a:buAutoNum type="arabicPeriod"/>
              <a:defRPr/>
            </a:pP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cs typeface="Arial" panose="020B0604020202020204" pitchFamily="34" charset="0"/>
              </a:rPr>
              <a:t>If the Council wishes, current districts may be used without adjustment until after Census 2030</a:t>
            </a:r>
          </a:p>
          <a:p>
            <a:pPr marL="514350" indent="-51435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AB5215"/>
              </a:buClr>
              <a:buFont typeface="+mj-lt"/>
              <a:buAutoNum type="arabicPeriod"/>
              <a:defRPr/>
            </a:pP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cs typeface="Arial" panose="020B0604020202020204" pitchFamily="34" charset="0"/>
              </a:rPr>
              <a:t>Tonight’s he</a:t>
            </a:r>
            <a:r>
              <a:rPr lang="en-US" sz="3200" dirty="0" err="1">
                <a:cs typeface="Arial" panose="020B0604020202020204" pitchFamily="34" charset="0"/>
              </a:rPr>
              <a:t>aring</a:t>
            </a:r>
            <a:r>
              <a:rPr lang="en-US" sz="3200" dirty="0">
                <a:cs typeface="Arial" panose="020B0604020202020204" pitchFamily="34" charset="0"/>
              </a:rPr>
              <a:t> is the last of the four required public hearings </a:t>
            </a:r>
          </a:p>
          <a:p>
            <a:pPr marL="514350" indent="-51435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AB5215"/>
              </a:buClr>
              <a:buFont typeface="+mj-lt"/>
              <a:buAutoNum type="arabicPeriod"/>
              <a:defRPr/>
            </a:pP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cs typeface="Arial" panose="020B0604020202020204" pitchFamily="34" charset="0"/>
              </a:rPr>
              <a:t>The Council </a:t>
            </a:r>
            <a:r>
              <a:rPr lang="en-US" sz="3200" dirty="0">
                <a:cs typeface="Arial" panose="020B0604020202020204" pitchFamily="34" charset="0"/>
              </a:rPr>
              <a:t>should pass a resolution documenting its decision</a:t>
            </a:r>
          </a:p>
          <a:p>
            <a:pPr marL="514350" indent="-51435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AB5215"/>
              </a:buClr>
              <a:buFont typeface="+mj-lt"/>
              <a:buAutoNum type="arabicPeriod"/>
              <a:defRPr/>
            </a:pP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cs typeface="Arial" panose="020B0604020202020204" pitchFamily="34" charset="0"/>
              </a:rPr>
              <a:t>Demographer/Staff will notify the R</a:t>
            </a:r>
            <a:r>
              <a:rPr lang="en-US" sz="3200" dirty="0" err="1">
                <a:cs typeface="Arial" panose="020B0604020202020204" pitchFamily="34" charset="0"/>
              </a:rPr>
              <a:t>egistrar</a:t>
            </a:r>
            <a:r>
              <a:rPr lang="en-US" sz="3200" dirty="0">
                <a:cs typeface="Arial" panose="020B0604020202020204" pitchFamily="34" charset="0"/>
              </a:rPr>
              <a:t> of Voters about the Council’s decision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9412" y="33089"/>
            <a:ext cx="11582400" cy="9144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kumimoji="0" lang="en-US" sz="4000" b="1" i="0" u="none" strike="noStrike" kern="1200" cap="none" spc="-50" normalizeH="0" baseline="0" noProof="0" dirty="0">
                <a:ln>
                  <a:noFill/>
                </a:ln>
                <a:solidFill>
                  <a:srgbClr val="006666"/>
                </a:solidFill>
                <a:effectLst/>
                <a:uLnTx/>
                <a:uFillTx/>
                <a:latin typeface="Calibri" panose="020F0502020204030204"/>
                <a:ea typeface="+mj-ea"/>
                <a:cs typeface="Arial" panose="020B0604020202020204" pitchFamily="34" charset="0"/>
              </a:rPr>
              <a:t>Next Steps</a:t>
            </a:r>
            <a:endParaRPr lang="en-US" sz="4400" b="1" dirty="0">
              <a:latin typeface="+mn-lt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0F2B56-9FB7-4709-9798-482DDB2AAA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4E5AB-BE8A-4F78-BCC3-8E31F2EC12B4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21457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374F3FB-F278-4FDC-93A6-AD817BD83948}"/>
              </a:ext>
            </a:extLst>
          </p:cNvPr>
          <p:cNvSpPr txBox="1"/>
          <p:nvPr/>
        </p:nvSpPr>
        <p:spPr>
          <a:xfrm>
            <a:off x="1446212" y="1828800"/>
            <a:ext cx="9753599" cy="17543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/>
              <a:t>Questions?</a:t>
            </a:r>
          </a:p>
          <a:p>
            <a:pPr algn="ctr"/>
            <a:endParaRPr lang="en-US" sz="5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29265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374F3FB-F278-4FDC-93A6-AD817BD83948}"/>
              </a:ext>
            </a:extLst>
          </p:cNvPr>
          <p:cNvSpPr txBox="1"/>
          <p:nvPr/>
        </p:nvSpPr>
        <p:spPr>
          <a:xfrm>
            <a:off x="1446212" y="1828800"/>
            <a:ext cx="9753599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rgbClr val="C00000"/>
                </a:solidFill>
              </a:rPr>
              <a:t>Appendix</a:t>
            </a:r>
          </a:p>
        </p:txBody>
      </p:sp>
    </p:spTree>
    <p:extLst>
      <p:ext uri="{BB962C8B-B14F-4D97-AF65-F5344CB8AC3E}">
        <p14:creationId xmlns:p14="http://schemas.microsoft.com/office/powerpoint/2010/main" val="41330668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07BF2D3-280F-4EDB-A692-AC4B21C29B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4E5AB-BE8A-4F78-BCC3-8E31F2EC12B4}" type="slidenum">
              <a:rPr lang="en-US" smtClean="0"/>
              <a:t>11</a:t>
            </a:fld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8028FB9A-AB64-45F4-A18B-B9EFB817FD60}"/>
              </a:ext>
            </a:extLst>
          </p:cNvPr>
          <p:cNvSpPr txBox="1">
            <a:spLocks/>
          </p:cNvSpPr>
          <p:nvPr/>
        </p:nvSpPr>
        <p:spPr>
          <a:xfrm>
            <a:off x="189705" y="0"/>
            <a:ext cx="11809413" cy="60960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126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200" b="1" kern="1200" spc="-50" baseline="0">
                <a:solidFill>
                  <a:srgbClr val="008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4400" dirty="0">
                <a:solidFill>
                  <a:srgbClr val="006666"/>
                </a:solidFill>
                <a:latin typeface="+mn-lt"/>
              </a:rPr>
              <a:t>Current Plan:  Council District 1</a:t>
            </a:r>
          </a:p>
        </p:txBody>
      </p:sp>
      <p:pic>
        <p:nvPicPr>
          <p:cNvPr id="6" name="Picture 5" descr="Map&#10;&#10;Description automatically generated">
            <a:extLst>
              <a:ext uri="{FF2B5EF4-FFF2-40B4-BE49-F238E27FC236}">
                <a16:creationId xmlns:a16="http://schemas.microsoft.com/office/drawing/2014/main" id="{12C7D198-AC3E-44D9-AAC2-725193AF2A2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9729" y="751114"/>
            <a:ext cx="8469366" cy="610688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7849779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07BF2D3-280F-4EDB-A692-AC4B21C29B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4E5AB-BE8A-4F78-BCC3-8E31F2EC12B4}" type="slidenum">
              <a:rPr lang="en-US" smtClean="0"/>
              <a:t>12</a:t>
            </a:fld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8028FB9A-AB64-45F4-A18B-B9EFB817FD60}"/>
              </a:ext>
            </a:extLst>
          </p:cNvPr>
          <p:cNvSpPr txBox="1">
            <a:spLocks/>
          </p:cNvSpPr>
          <p:nvPr/>
        </p:nvSpPr>
        <p:spPr>
          <a:xfrm>
            <a:off x="189705" y="0"/>
            <a:ext cx="11809413" cy="60960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126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200" b="1" kern="1200" spc="-50" baseline="0">
                <a:solidFill>
                  <a:srgbClr val="008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4400" dirty="0">
                <a:solidFill>
                  <a:srgbClr val="006666"/>
                </a:solidFill>
                <a:latin typeface="+mn-lt"/>
              </a:rPr>
              <a:t>Current Plan:  Council District 2</a:t>
            </a:r>
          </a:p>
        </p:txBody>
      </p:sp>
      <p:pic>
        <p:nvPicPr>
          <p:cNvPr id="4" name="Picture 3" descr="Map&#10;&#10;Description automatically generated">
            <a:extLst>
              <a:ext uri="{FF2B5EF4-FFF2-40B4-BE49-F238E27FC236}">
                <a16:creationId xmlns:a16="http://schemas.microsoft.com/office/drawing/2014/main" id="{888D8911-E940-4A88-A0F7-B4119A2DFE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6510" y="633527"/>
            <a:ext cx="8595804" cy="619138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0849308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07BF2D3-280F-4EDB-A692-AC4B21C29B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4E5AB-BE8A-4F78-BCC3-8E31F2EC12B4}" type="slidenum">
              <a:rPr lang="en-US" smtClean="0"/>
              <a:t>13</a:t>
            </a:fld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8028FB9A-AB64-45F4-A18B-B9EFB817FD60}"/>
              </a:ext>
            </a:extLst>
          </p:cNvPr>
          <p:cNvSpPr txBox="1">
            <a:spLocks/>
          </p:cNvSpPr>
          <p:nvPr/>
        </p:nvSpPr>
        <p:spPr>
          <a:xfrm>
            <a:off x="189705" y="0"/>
            <a:ext cx="11809413" cy="60960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126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200" b="1" kern="1200" spc="-50" baseline="0">
                <a:solidFill>
                  <a:srgbClr val="008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4400" dirty="0">
                <a:solidFill>
                  <a:srgbClr val="006666"/>
                </a:solidFill>
                <a:latin typeface="+mn-lt"/>
              </a:rPr>
              <a:t>Current Plan:  Council District 3</a:t>
            </a:r>
          </a:p>
        </p:txBody>
      </p:sp>
      <p:pic>
        <p:nvPicPr>
          <p:cNvPr id="4" name="Picture 3" descr="Map&#10;&#10;Description automatically generated">
            <a:extLst>
              <a:ext uri="{FF2B5EF4-FFF2-40B4-BE49-F238E27FC236}">
                <a16:creationId xmlns:a16="http://schemas.microsoft.com/office/drawing/2014/main" id="{6C6BBD37-C489-4542-B555-A4CFFC8F4FC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62" y="730250"/>
            <a:ext cx="8517497" cy="613075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1045607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07BF2D3-280F-4EDB-A692-AC4B21C29B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4E5AB-BE8A-4F78-BCC3-8E31F2EC12B4}" type="slidenum">
              <a:rPr lang="en-US" smtClean="0"/>
              <a:t>14</a:t>
            </a:fld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8028FB9A-AB64-45F4-A18B-B9EFB817FD60}"/>
              </a:ext>
            </a:extLst>
          </p:cNvPr>
          <p:cNvSpPr txBox="1">
            <a:spLocks/>
          </p:cNvSpPr>
          <p:nvPr/>
        </p:nvSpPr>
        <p:spPr>
          <a:xfrm>
            <a:off x="189705" y="0"/>
            <a:ext cx="11809413" cy="60960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126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200" b="1" kern="1200" spc="-50" baseline="0">
                <a:solidFill>
                  <a:srgbClr val="008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4400" dirty="0">
                <a:solidFill>
                  <a:srgbClr val="006666"/>
                </a:solidFill>
                <a:latin typeface="+mn-lt"/>
              </a:rPr>
              <a:t>Current Plan:  Council District 4</a:t>
            </a:r>
          </a:p>
        </p:txBody>
      </p:sp>
      <p:pic>
        <p:nvPicPr>
          <p:cNvPr id="4" name="Picture 3" descr="Map&#10;&#10;Description automatically generated">
            <a:extLst>
              <a:ext uri="{FF2B5EF4-FFF2-40B4-BE49-F238E27FC236}">
                <a16:creationId xmlns:a16="http://schemas.microsoft.com/office/drawing/2014/main" id="{7A32CAD8-CAE1-4827-AF5E-F8C32D2F3A6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421" y="787128"/>
            <a:ext cx="8439979" cy="607488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417550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07BF2D3-280F-4EDB-A692-AC4B21C29B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4E5AB-BE8A-4F78-BCC3-8E31F2EC12B4}" type="slidenum">
              <a:rPr lang="en-US" smtClean="0"/>
              <a:t>15</a:t>
            </a:fld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8028FB9A-AB64-45F4-A18B-B9EFB817FD60}"/>
              </a:ext>
            </a:extLst>
          </p:cNvPr>
          <p:cNvSpPr txBox="1">
            <a:spLocks/>
          </p:cNvSpPr>
          <p:nvPr/>
        </p:nvSpPr>
        <p:spPr>
          <a:xfrm>
            <a:off x="150812" y="834658"/>
            <a:ext cx="3999707" cy="259080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126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200" b="1" kern="1200" spc="-50" baseline="0">
                <a:solidFill>
                  <a:srgbClr val="008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4400" dirty="0">
                <a:solidFill>
                  <a:srgbClr val="006666"/>
                </a:solidFill>
                <a:latin typeface="+mn-lt"/>
              </a:rPr>
              <a:t>Current Plan:   Council District 5</a:t>
            </a:r>
          </a:p>
        </p:txBody>
      </p:sp>
      <p:pic>
        <p:nvPicPr>
          <p:cNvPr id="4" name="Picture 3" descr="Map&#10;&#10;Description automatically generated">
            <a:extLst>
              <a:ext uri="{FF2B5EF4-FFF2-40B4-BE49-F238E27FC236}">
                <a16:creationId xmlns:a16="http://schemas.microsoft.com/office/drawing/2014/main" id="{19E418C0-FF14-4CA0-9C75-2F286562E3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8612" y="-3542"/>
            <a:ext cx="5016237" cy="68580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1597077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07BF2D3-280F-4EDB-A692-AC4B21C29B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4E5AB-BE8A-4F78-BCC3-8E31F2EC12B4}" type="slidenum">
              <a:rPr lang="en-US" smtClean="0"/>
              <a:t>16</a:t>
            </a:fld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8028FB9A-AB64-45F4-A18B-B9EFB817FD60}"/>
              </a:ext>
            </a:extLst>
          </p:cNvPr>
          <p:cNvSpPr txBox="1">
            <a:spLocks/>
          </p:cNvSpPr>
          <p:nvPr/>
        </p:nvSpPr>
        <p:spPr>
          <a:xfrm>
            <a:off x="189705" y="0"/>
            <a:ext cx="11809413" cy="60960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126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200" b="1" kern="1200" spc="-50" baseline="0">
                <a:solidFill>
                  <a:srgbClr val="008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4400" dirty="0">
                <a:solidFill>
                  <a:srgbClr val="006666"/>
                </a:solidFill>
                <a:latin typeface="+mn-lt"/>
              </a:rPr>
              <a:t>Current Plan:  Council District 6</a:t>
            </a:r>
          </a:p>
        </p:txBody>
      </p:sp>
      <p:pic>
        <p:nvPicPr>
          <p:cNvPr id="4" name="Picture 3" descr="Map&#10;&#10;Description automatically generated">
            <a:extLst>
              <a:ext uri="{FF2B5EF4-FFF2-40B4-BE49-F238E27FC236}">
                <a16:creationId xmlns:a16="http://schemas.microsoft.com/office/drawing/2014/main" id="{A0B59DE5-7282-49B7-BCAC-C702407E461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9321" y="713720"/>
            <a:ext cx="8534400" cy="614428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1187628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0E75829-AB7A-400D-9FE0-9152E20419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68" y="-228600"/>
            <a:ext cx="10055781" cy="762000"/>
          </a:xfrm>
        </p:spPr>
        <p:txBody>
          <a:bodyPr/>
          <a:lstStyle/>
          <a:p>
            <a:r>
              <a:rPr lang="en-US" dirty="0"/>
              <a:t>Definitions</a:t>
            </a:r>
            <a:endParaRPr lang="en-US" dirty="0">
              <a:solidFill>
                <a:srgbClr val="CC00CC"/>
              </a:solidFill>
              <a:highlight>
                <a:srgbClr val="FFFF00"/>
              </a:highlight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BF275A-B000-4A08-B139-894F0AD8B9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84E5AB-BE8A-4F78-BCC3-8E31F2EC12B4}" type="slidenum">
              <a:rPr kumimoji="0" lang="en-US" sz="16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6B5A3A21-922C-4DAD-8CF9-CB5F295512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7447437"/>
              </p:ext>
            </p:extLst>
          </p:nvPr>
        </p:nvGraphicFramePr>
        <p:xfrm>
          <a:off x="56752" y="671315"/>
          <a:ext cx="12132073" cy="5628783"/>
        </p:xfrm>
        <a:graphic>
          <a:graphicData uri="http://schemas.openxmlformats.org/drawingml/2006/table">
            <a:tbl>
              <a:tblPr firstRow="1" firstCol="1" bandRow="1"/>
              <a:tblGrid>
                <a:gridCol w="3142060">
                  <a:extLst>
                    <a:ext uri="{9D8B030D-6E8A-4147-A177-3AD203B41FA5}">
                      <a16:colId xmlns:a16="http://schemas.microsoft.com/office/drawing/2014/main" val="394636831"/>
                    </a:ext>
                  </a:extLst>
                </a:gridCol>
                <a:gridCol w="8990013">
                  <a:extLst>
                    <a:ext uri="{9D8B030D-6E8A-4147-A177-3AD203B41FA5}">
                      <a16:colId xmlns:a16="http://schemas.microsoft.com/office/drawing/2014/main" val="2779831512"/>
                    </a:ext>
                  </a:extLst>
                </a:gridCol>
              </a:tblGrid>
              <a:tr h="67733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Redistricting</a:t>
                      </a:r>
                      <a:endParaRPr lang="en-US" sz="2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Adjusting election district boundaries to equalize total populations.  Required after each new U.S. Census.</a:t>
                      </a:r>
                      <a:endParaRPr lang="en-US" sz="2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06820622"/>
                  </a:ext>
                </a:extLst>
              </a:tr>
              <a:tr h="74506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Community of interest</a:t>
                      </a:r>
                      <a:endParaRPr lang="en-US" sz="2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Geographical area where people share common social and economic interests and should be in a single election district or be considered when drawing boundaries.</a:t>
                      </a:r>
                      <a:endParaRPr lang="en-US" sz="2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66518244"/>
                  </a:ext>
                </a:extLst>
              </a:tr>
              <a:tr h="67733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Advisory Redistricting Commission (ARC)</a:t>
                      </a:r>
                      <a:endParaRPr lang="en-US" sz="2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Appointed group that recommends a redistricting plan to the governing body</a:t>
                      </a:r>
                      <a:endParaRPr lang="en-US" sz="2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82321631"/>
                  </a:ext>
                </a:extLst>
              </a:tr>
              <a:tr h="67733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Population equality</a:t>
                      </a:r>
                      <a:endParaRPr lang="en-US" sz="2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12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2200" b="1" dirty="0">
                          <a:latin typeface="+mn-lt"/>
                        </a:rPr>
                        <a:t>Districts need to have (almost) equal Census 2020 populations</a:t>
                      </a:r>
                      <a:endParaRPr lang="en-US" sz="2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50871895"/>
                  </a:ext>
                </a:extLst>
              </a:tr>
              <a:tr h="41994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Voting Rights Act</a:t>
                      </a:r>
                      <a:endParaRPr lang="en-US" sz="2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Federal law that protects minority voting rights</a:t>
                      </a:r>
                      <a:endParaRPr lang="en-US" sz="2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6982824"/>
                  </a:ext>
                </a:extLst>
              </a:tr>
              <a:tr h="67733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Gerrymander</a:t>
                      </a:r>
                      <a:endParaRPr lang="en-US" sz="2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 design odd-shaped election districts to achieve a purpose like reducing minority voting power or increasing a political party’s representation</a:t>
                      </a:r>
                      <a:endParaRPr lang="en-US" sz="2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36061303"/>
                  </a:ext>
                </a:extLst>
              </a:tr>
              <a:tr h="81632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Deviation/plan deviation</a:t>
                      </a:r>
                      <a:endParaRPr lang="en-US" sz="2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A measure of how equal the Districts’ total populations are</a:t>
                      </a:r>
                      <a:endParaRPr lang="en-US" sz="2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76457874"/>
                  </a:ext>
                </a:extLst>
              </a:tr>
              <a:tr h="67733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Redistricting criteria</a:t>
                      </a:r>
                      <a:endParaRPr lang="en-US" sz="2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Required and optional guidelines to consider when drawing boundaries</a:t>
                      </a:r>
                      <a:endParaRPr lang="en-US" sz="2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488083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00569144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19651</TotalTime>
  <Words>624</Words>
  <Application>Microsoft Office PowerPoint</Application>
  <PresentationFormat>Custom</PresentationFormat>
  <Paragraphs>94</Paragraphs>
  <Slides>17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Arial</vt:lpstr>
      <vt:lpstr>Calibri</vt:lpstr>
      <vt:lpstr>Calibri Light</vt:lpstr>
      <vt:lpstr>Lucida Fax</vt:lpstr>
      <vt:lpstr>Times New Roman</vt:lpstr>
      <vt:lpstr>Wingdings</vt:lpstr>
      <vt:lpstr>Retrospect</vt:lpstr>
      <vt:lpstr>City of Salinas Redistricting Public Hearing #4 Post-2020 Census Redistricting not Necessary</vt:lpstr>
      <vt:lpstr>What is Redistricting?</vt:lpstr>
      <vt:lpstr>Legal guidelines that demographers follow:</vt:lpstr>
      <vt:lpstr>PowerPoint Presentation</vt:lpstr>
      <vt:lpstr>PowerPoint Presentation</vt:lpstr>
      <vt:lpstr>California’s FAIR MAPS Act (AB 849, 2019) applies to cities and counties.  It requires that cities:</vt:lpstr>
      <vt:lpstr>California’s FAIR MAPS Act (AB 849, 2019) continued</vt:lpstr>
      <vt:lpstr>Next Steps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Definitions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Transition to                                 District-Based Elections</dc:title>
  <dc:creator>Shelley Lapkoff</dc:creator>
  <cp:lastModifiedBy>Shelley Lapkoff</cp:lastModifiedBy>
  <cp:revision>257</cp:revision>
  <cp:lastPrinted>2021-10-12T18:06:49Z</cp:lastPrinted>
  <dcterms:created xsi:type="dcterms:W3CDTF">2019-12-05T19:42:38Z</dcterms:created>
  <dcterms:modified xsi:type="dcterms:W3CDTF">2022-02-28T17:50:38Z</dcterms:modified>
</cp:coreProperties>
</file>