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75" r:id="rId5"/>
    <p:sldId id="276" r:id="rId6"/>
    <p:sldId id="277" r:id="rId7"/>
    <p:sldId id="278" r:id="rId8"/>
    <p:sldId id="274" r:id="rId9"/>
    <p:sldId id="273" r:id="rId10"/>
    <p:sldId id="272" r:id="rId11"/>
    <p:sldId id="279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C1E73-8569-43F6-95DC-6423EA3F680E}" type="datetimeFigureOut">
              <a:rPr lang="en-US" smtClean="0"/>
              <a:pPr/>
              <a:t>5/2/2022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161C5-A29A-48DA-ADBB-BD592A004B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91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1F50E-55A0-40A1-BC4C-25C3107AC412}" type="datetimeFigureOut">
              <a:rPr lang="en-US" smtClean="0"/>
              <a:pPr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0BBE99-457C-4827-98DB-AF23CBA5A2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617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88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27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30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74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1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7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7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6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4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417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60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0641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46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8955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24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0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01/26/2016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MCGILLOWAY, RAY, BROWN &amp; KAUFMAN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D07925E-6F0D-420B-B74C-EECD19309B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9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of Salinas</a:t>
            </a:r>
            <a:b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Audit Presentation</a:t>
            </a:r>
            <a:b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Fiscal Year Ended June 30, 2021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</a:t>
            </a:r>
          </a:p>
          <a:p>
            <a:pPr algn="l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Patricia Kaufman, CPA Audit Partner &amp; Jacinto Acosta Bernal, Audit Manager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2B5A3-A38D-4781-A472-083F5BAA7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595" y="5029200"/>
            <a:ext cx="4439668" cy="4995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Reports Issued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US" dirty="0"/>
          </a:p>
          <a:p>
            <a:r>
              <a:rPr lang="en-US" dirty="0"/>
              <a:t>Audited Basic Financial Statements</a:t>
            </a:r>
          </a:p>
          <a:p>
            <a:r>
              <a:rPr lang="en-US" dirty="0"/>
              <a:t>Single Audit Report </a:t>
            </a:r>
          </a:p>
          <a:p>
            <a:r>
              <a:rPr lang="en-US" dirty="0"/>
              <a:t>Required Communications Letter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7060D1-395B-4DC8-9472-46FC88E3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Audit Results and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Basic financial statements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Unmodified opinion – Best opinion we can give</a:t>
            </a:r>
          </a:p>
          <a:p>
            <a:r>
              <a:rPr lang="en-US" dirty="0"/>
              <a:t>Single audit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Unmodified opinion on each of the major federal programs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2AF70-DFEB-4F3E-84FD-A86438F06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Required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No new accounting policies adopted.</a:t>
            </a:r>
          </a:p>
          <a:p>
            <a:r>
              <a:rPr lang="en-US" dirty="0"/>
              <a:t>Noted no transactions entered into by the governmental unit that lacked authoritative guidance or consensus.</a:t>
            </a:r>
          </a:p>
          <a:p>
            <a:r>
              <a:rPr lang="en-US" dirty="0"/>
              <a:t>All significant transactions have been recognized in the proper period.</a:t>
            </a:r>
          </a:p>
          <a:p>
            <a:r>
              <a:rPr lang="en-US" dirty="0"/>
              <a:t>Accounting estimates - deemed appropriate.</a:t>
            </a:r>
          </a:p>
          <a:p>
            <a:r>
              <a:rPr lang="en-US" dirty="0"/>
              <a:t>Significant financial statement disclosures – deemed neutral, consistent and clear.</a:t>
            </a:r>
          </a:p>
          <a:p>
            <a:r>
              <a:rPr lang="en-US" dirty="0"/>
              <a:t>Encountered no difficulties in dealing with management. Expanded time commitment was required.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25334B-7347-42B7-B00E-76D283493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6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Required Communication -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Corrected all material misstatements; uncorrected misstatements were deemed immaterial individually and in the aggregate.</a:t>
            </a:r>
          </a:p>
          <a:p>
            <a:r>
              <a:rPr lang="en-US" dirty="0"/>
              <a:t>No disagreements with management arose during our audit.</a:t>
            </a:r>
          </a:p>
          <a:p>
            <a:r>
              <a:rPr lang="en-US" dirty="0"/>
              <a:t>Management will provide us with certain representations prior to finalizing report.</a:t>
            </a:r>
          </a:p>
          <a:p>
            <a:r>
              <a:rPr lang="en-US" dirty="0"/>
              <a:t>No consultations with other accountants.</a:t>
            </a:r>
          </a:p>
          <a:p>
            <a:r>
              <a:rPr lang="en-US" dirty="0"/>
              <a:t>Other Matters – Reporting on RSI and Supplementary Information (Not Audited). 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8D1BB-4821-4026-B698-59BBEA8DC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3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6E6DB-86B3-4DF6-ADD1-F9FB58E4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FA23D7-7748-427B-9007-1FEB0F4C9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52A700-2FC0-4CE8-854B-264C6EECD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15" y="364935"/>
            <a:ext cx="5666361" cy="58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74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A6E6DB-86B3-4DF6-ADD1-F9FB58E4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77" name="Picture 276">
            <a:extLst>
              <a:ext uri="{FF2B5EF4-FFF2-40B4-BE49-F238E27FC236}">
                <a16:creationId xmlns:a16="http://schemas.microsoft.com/office/drawing/2014/main" id="{99CA9EC9-CD15-40DF-8466-3FCE81B56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1C1839-4AF8-4BBE-94FB-FC2F671B7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093" y="381000"/>
            <a:ext cx="4824412" cy="593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50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Yellow Book Report 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(Government Auditing Standards) 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3100" i="1" dirty="0">
                <a:solidFill>
                  <a:schemeClr val="bg2">
                    <a:lumMod val="50000"/>
                  </a:schemeClr>
                </a:solidFill>
              </a:rPr>
              <a:t>Management Letter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Material Weakness:</a:t>
            </a:r>
          </a:p>
          <a:p>
            <a:pPr lvl="1"/>
            <a:r>
              <a:rPr lang="en-US" dirty="0"/>
              <a:t>Internal controls over performing the accounting period close were not applied consistently over the prior year.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33F20C-0AAB-4546-B4F9-3B2338860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55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Major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676400"/>
            <a:ext cx="6934202" cy="4364963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CDBG – Entitlement Cluster (CFDA 14.218)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$1,683,461 Federal Expenditures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$963,767, Provided to Subrecipients</a:t>
            </a:r>
          </a:p>
          <a:p>
            <a:r>
              <a:rPr lang="en-US"/>
              <a:t>Edward Byrne </a:t>
            </a:r>
            <a:r>
              <a:rPr lang="en-US" dirty="0"/>
              <a:t>Memorial Justice Assistance Grant Program (CFDA 16.738)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$220,459 Federal Expenditures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$22,615 Provided to Subrecipients</a:t>
            </a:r>
          </a:p>
          <a:p>
            <a:r>
              <a:rPr lang="en-US" dirty="0"/>
              <a:t>COVID-19 Coronavirus Relief Fund (CFDA 21.019)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$2,002,977 Federal Expenditures</a:t>
            </a:r>
          </a:p>
          <a:p>
            <a:r>
              <a:rPr lang="en-US" dirty="0"/>
              <a:t>COVID-19 Emergency Rental Assistance Program (CFDA 21.023)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$816,245 Federal Expenditures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796C56-4795-461D-A622-D8C9A38FC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69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Compliance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Single audit – 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Unmodified opinion on each of the major federal programs</a:t>
            </a:r>
          </a:p>
          <a:p>
            <a:r>
              <a:rPr lang="en-US" dirty="0"/>
              <a:t>The compliance report addresses findings related to your internal control structure, laws and regulations, and federal grant requirements – The following were considered material weaknesses: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Allowable Costs and Activities, Eligibility Compliance and Control Finding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Special Tests – Compliance and Control Finding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en-US" dirty="0"/>
              <a:t>Subrecipients – Compliance and Control Finding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86247F-201B-475A-B79E-D7AAE64D8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6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676400"/>
            <a:ext cx="6934202" cy="4364963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7925E-6F0D-420B-B74C-EECD19309BE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796C56-4795-461D-A622-D8C9A38FC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" y="6416679"/>
            <a:ext cx="3245095" cy="365125"/>
          </a:xfrm>
          <a:prstGeom prst="rect">
            <a:avLst/>
          </a:prstGeom>
        </p:spPr>
      </p:pic>
      <p:pic>
        <p:nvPicPr>
          <p:cNvPr id="5" name="Picture 4" descr="Businessmen shaking hands">
            <a:extLst>
              <a:ext uri="{FF2B5EF4-FFF2-40B4-BE49-F238E27FC236}">
                <a16:creationId xmlns:a16="http://schemas.microsoft.com/office/drawing/2014/main" id="{84944D6D-2E07-A91D-66D1-96F22F372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57400"/>
            <a:ext cx="5460515" cy="364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625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1429</TotalTime>
  <Words>373</Words>
  <Application>Microsoft Office PowerPoint</Application>
  <PresentationFormat>On-screen Show (4:3)</PresentationFormat>
  <Paragraphs>61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Facet</vt:lpstr>
      <vt:lpstr>City of Salinas Audit Presentation Fiscal Year Ended June 30, 2021</vt:lpstr>
      <vt:lpstr>Reports Issued</vt:lpstr>
      <vt:lpstr>Audit Results and Observations</vt:lpstr>
      <vt:lpstr>Required Communication</vt:lpstr>
      <vt:lpstr>Required Communication - Continued</vt:lpstr>
      <vt:lpstr>PowerPoint Presentation</vt:lpstr>
      <vt:lpstr>PowerPoint Presentation</vt:lpstr>
      <vt:lpstr>Yellow Book Report  (Government Auditing Standards)  Management Letter</vt:lpstr>
      <vt:lpstr>Major Programs</vt:lpstr>
      <vt:lpstr>Compliance Report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Salinas</dc:title>
  <dc:creator>Patricia</dc:creator>
  <cp:lastModifiedBy>Jacinto Bernal</cp:lastModifiedBy>
  <cp:revision>142</cp:revision>
  <cp:lastPrinted>2022-05-02T21:20:48Z</cp:lastPrinted>
  <dcterms:created xsi:type="dcterms:W3CDTF">2013-01-15T17:57:30Z</dcterms:created>
  <dcterms:modified xsi:type="dcterms:W3CDTF">2022-05-02T23:38:24Z</dcterms:modified>
</cp:coreProperties>
</file>