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81" r:id="rId2"/>
    <p:sldId id="282" r:id="rId3"/>
    <p:sldId id="283" r:id="rId4"/>
    <p:sldId id="298" r:id="rId5"/>
    <p:sldId id="284" r:id="rId6"/>
    <p:sldId id="285" r:id="rId7"/>
    <p:sldId id="286" r:id="rId8"/>
    <p:sldId id="287" r:id="rId9"/>
    <p:sldId id="288" r:id="rId10"/>
    <p:sldId id="289" r:id="rId11"/>
    <p:sldId id="290" r:id="rId12"/>
    <p:sldId id="291" r:id="rId13"/>
    <p:sldId id="292" r:id="rId14"/>
    <p:sldId id="299" r:id="rId15"/>
    <p:sldId id="293" r:id="rId16"/>
    <p:sldId id="295" r:id="rId17"/>
    <p:sldId id="294" r:id="rId18"/>
    <p:sldId id="296" r:id="rId19"/>
    <p:sldId id="297" r:id="rId20"/>
    <p:sldId id="300" r:id="rId21"/>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74" autoAdjust="0"/>
    <p:restoredTop sz="84240" autoAdjust="0"/>
  </p:normalViewPr>
  <p:slideViewPr>
    <p:cSldViewPr>
      <p:cViewPr varScale="1">
        <p:scale>
          <a:sx n="96" d="100"/>
          <a:sy n="96" d="100"/>
        </p:scale>
        <p:origin x="1200"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dirty="0"/>
          </a:p>
        </p:txBody>
      </p:sp>
      <p:sp>
        <p:nvSpPr>
          <p:cNvPr id="8195" name="Rectangle 1027"/>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dirty="0"/>
          </a:p>
        </p:txBody>
      </p:sp>
      <p:sp>
        <p:nvSpPr>
          <p:cNvPr id="8196" name="Rectangle 1028"/>
          <p:cNvSpPr>
            <a:spLocks noGrp="1" noChangeArrowheads="1"/>
          </p:cNvSpPr>
          <p:nvPr>
            <p:ph type="ftr" sz="quarter" idx="2"/>
          </p:nvPr>
        </p:nvSpPr>
        <p:spPr bwMode="auto">
          <a:xfrm>
            <a:off x="0" y="8831264"/>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dirty="0"/>
          </a:p>
        </p:txBody>
      </p:sp>
      <p:sp>
        <p:nvSpPr>
          <p:cNvPr id="8197" name="Rectangle 1029"/>
          <p:cNvSpPr>
            <a:spLocks noGrp="1" noChangeArrowheads="1"/>
          </p:cNvSpPr>
          <p:nvPr>
            <p:ph type="sldNum" sz="quarter" idx="3"/>
          </p:nvPr>
        </p:nvSpPr>
        <p:spPr bwMode="auto">
          <a:xfrm>
            <a:off x="3972560" y="8831264"/>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035E5A63-65EE-49F7-A49B-C68CAC1D4B5A}" type="slidenum">
              <a:rPr lang="en-US"/>
              <a:pPr>
                <a:defRPr/>
              </a:pPr>
              <a:t>‹#›</a:t>
            </a:fld>
            <a:endParaRPr lang="en-US" dirty="0"/>
          </a:p>
        </p:txBody>
      </p:sp>
    </p:spTree>
    <p:extLst>
      <p:ext uri="{BB962C8B-B14F-4D97-AF65-F5344CB8AC3E}">
        <p14:creationId xmlns:p14="http://schemas.microsoft.com/office/powerpoint/2010/main" val="128698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1440" tIns="45720" rIns="91440" bIns="45720" rtlCol="0"/>
          <a:lstStyle>
            <a:lvl1pPr algn="r">
              <a:defRPr sz="1200"/>
            </a:lvl1pPr>
          </a:lstStyle>
          <a:p>
            <a:fld id="{10117488-0A62-4053-AC8D-0222E51E26AE}" type="datetimeFigureOut">
              <a:rPr lang="en-US" smtClean="0"/>
              <a:t>6/6/2024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40" tIns="45720" rIns="91440" bIns="45720" rtlCol="0" anchor="b"/>
          <a:lstStyle>
            <a:lvl1pPr algn="r">
              <a:defRPr sz="1200"/>
            </a:lvl1pPr>
          </a:lstStyle>
          <a:p>
            <a:fld id="{45C8BD46-8D7E-4F5C-A1A1-E5A6F7D5E8DE}" type="slidenum">
              <a:rPr lang="en-US" smtClean="0"/>
              <a:t>‹#›</a:t>
            </a:fld>
            <a:endParaRPr lang="en-US" dirty="0"/>
          </a:p>
        </p:txBody>
      </p:sp>
    </p:spTree>
    <p:extLst>
      <p:ext uri="{BB962C8B-B14F-4D97-AF65-F5344CB8AC3E}">
        <p14:creationId xmlns:p14="http://schemas.microsoft.com/office/powerpoint/2010/main" val="133496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a:t>
            </a:fld>
            <a:endParaRPr lang="en-US" dirty="0"/>
          </a:p>
        </p:txBody>
      </p:sp>
    </p:spTree>
    <p:extLst>
      <p:ext uri="{BB962C8B-B14F-4D97-AF65-F5344CB8AC3E}">
        <p14:creationId xmlns:p14="http://schemas.microsoft.com/office/powerpoint/2010/main" val="403583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2</a:t>
            </a:fld>
            <a:endParaRPr lang="en-US" dirty="0"/>
          </a:p>
        </p:txBody>
      </p:sp>
    </p:spTree>
    <p:extLst>
      <p:ext uri="{BB962C8B-B14F-4D97-AF65-F5344CB8AC3E}">
        <p14:creationId xmlns:p14="http://schemas.microsoft.com/office/powerpoint/2010/main" val="3469776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3</a:t>
            </a:fld>
            <a:endParaRPr lang="en-US" dirty="0"/>
          </a:p>
        </p:txBody>
      </p:sp>
    </p:spTree>
    <p:extLst>
      <p:ext uri="{BB962C8B-B14F-4D97-AF65-F5344CB8AC3E}">
        <p14:creationId xmlns:p14="http://schemas.microsoft.com/office/powerpoint/2010/main" val="1070906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Abbott Street improvements, demonstration of compliance w/ Cal trans (encroachment permit required) with Maple St. signalization and dedication of ROW to City for appropriate turn lane onto John Street. Right-only turn onto John Street from private drive.</a:t>
            </a:r>
          </a:p>
          <a:p>
            <a:endParaRPr lang="en-US" dirty="0"/>
          </a:p>
          <a:p>
            <a:r>
              <a:rPr lang="en-US" dirty="0"/>
              <a:t>Per Bldg. Code habitable rooms cannot exceed 45 db. Site is in contour range of 65 db.</a:t>
            </a:r>
          </a:p>
          <a:p>
            <a:endParaRPr lang="en-US" dirty="0"/>
          </a:p>
          <a:p>
            <a:r>
              <a:rPr lang="en-US" dirty="0"/>
              <a:t>Max. stay = 10 months</a:t>
            </a:r>
          </a:p>
          <a:p>
            <a:r>
              <a:rPr lang="en-US" dirty="0"/>
              <a:t>Off-street-=1.25 per guest room and 1 per 50 s.f. of banquet area</a:t>
            </a:r>
          </a:p>
          <a:p>
            <a:r>
              <a:rPr lang="en-US" dirty="0"/>
              <a:t>Floor area = 150 s.f. per room w/ toilet, sink, shower/tub</a:t>
            </a:r>
          </a:p>
          <a:p>
            <a:r>
              <a:rPr lang="en-US" dirty="0"/>
              <a:t>Common area = 500 s.f.</a:t>
            </a:r>
          </a:p>
          <a:p>
            <a:r>
              <a:rPr lang="en-US" dirty="0"/>
              <a:t>Laundry = ind. Or common w/ at least 1 dryer/washer per 25 rooms</a:t>
            </a:r>
          </a:p>
        </p:txBody>
      </p:sp>
      <p:sp>
        <p:nvSpPr>
          <p:cNvPr id="4" name="Slide Number Placeholder 3"/>
          <p:cNvSpPr>
            <a:spLocks noGrp="1"/>
          </p:cNvSpPr>
          <p:nvPr>
            <p:ph type="sldNum" sz="quarter" idx="5"/>
          </p:nvPr>
        </p:nvSpPr>
        <p:spPr/>
        <p:txBody>
          <a:bodyPr/>
          <a:lstStyle/>
          <a:p>
            <a:fld id="{45C8BD46-8D7E-4F5C-A1A1-E5A6F7D5E8DE}" type="slidenum">
              <a:rPr lang="en-US" smtClean="0"/>
              <a:t>5</a:t>
            </a:fld>
            <a:endParaRPr lang="en-US" dirty="0"/>
          </a:p>
        </p:txBody>
      </p:sp>
    </p:spTree>
    <p:extLst>
      <p:ext uri="{BB962C8B-B14F-4D97-AF65-F5344CB8AC3E}">
        <p14:creationId xmlns:p14="http://schemas.microsoft.com/office/powerpoint/2010/main" val="624807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C8BD46-8D7E-4F5C-A1A1-E5A6F7D5E8DE}"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21027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C8BD46-8D7E-4F5C-A1A1-E5A6F7D5E8DE}"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949842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8</a:t>
            </a:fld>
            <a:endParaRPr lang="en-US" dirty="0"/>
          </a:p>
        </p:txBody>
      </p:sp>
    </p:spTree>
    <p:extLst>
      <p:ext uri="{BB962C8B-B14F-4D97-AF65-F5344CB8AC3E}">
        <p14:creationId xmlns:p14="http://schemas.microsoft.com/office/powerpoint/2010/main" val="2132492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9</a:t>
            </a:fld>
            <a:endParaRPr lang="en-US" dirty="0"/>
          </a:p>
        </p:txBody>
      </p:sp>
    </p:spTree>
    <p:extLst>
      <p:ext uri="{BB962C8B-B14F-4D97-AF65-F5344CB8AC3E}">
        <p14:creationId xmlns:p14="http://schemas.microsoft.com/office/powerpoint/2010/main" val="23819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10</a:t>
            </a:fld>
            <a:endParaRPr lang="en-US" dirty="0"/>
          </a:p>
        </p:txBody>
      </p:sp>
    </p:spTree>
    <p:extLst>
      <p:ext uri="{BB962C8B-B14F-4D97-AF65-F5344CB8AC3E}">
        <p14:creationId xmlns:p14="http://schemas.microsoft.com/office/powerpoint/2010/main" val="1587315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11</a:t>
            </a:fld>
            <a:endParaRPr lang="en-US" dirty="0"/>
          </a:p>
        </p:txBody>
      </p:sp>
    </p:spTree>
    <p:extLst>
      <p:ext uri="{BB962C8B-B14F-4D97-AF65-F5344CB8AC3E}">
        <p14:creationId xmlns:p14="http://schemas.microsoft.com/office/powerpoint/2010/main" val="1740835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12</a:t>
            </a:fld>
            <a:endParaRPr lang="en-US" dirty="0"/>
          </a:p>
        </p:txBody>
      </p:sp>
    </p:spTree>
    <p:extLst>
      <p:ext uri="{BB962C8B-B14F-4D97-AF65-F5344CB8AC3E}">
        <p14:creationId xmlns:p14="http://schemas.microsoft.com/office/powerpoint/2010/main" val="4076642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13</a:t>
            </a:fld>
            <a:endParaRPr lang="en-US" dirty="0"/>
          </a:p>
        </p:txBody>
      </p:sp>
    </p:spTree>
    <p:extLst>
      <p:ext uri="{BB962C8B-B14F-4D97-AF65-F5344CB8AC3E}">
        <p14:creationId xmlns:p14="http://schemas.microsoft.com/office/powerpoint/2010/main" val="3621604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privately owned lands and private easements, together with their associated improvements, will be maintained through a Common Area Maintenance Agreement .</a:t>
            </a:r>
          </a:p>
        </p:txBody>
      </p:sp>
      <p:sp>
        <p:nvSpPr>
          <p:cNvPr id="4" name="Slide Number Placeholder 3"/>
          <p:cNvSpPr>
            <a:spLocks noGrp="1"/>
          </p:cNvSpPr>
          <p:nvPr>
            <p:ph type="sldNum" sz="quarter" idx="5"/>
          </p:nvPr>
        </p:nvSpPr>
        <p:spPr/>
        <p:txBody>
          <a:bodyPr/>
          <a:lstStyle/>
          <a:p>
            <a:fld id="{45C8BD46-8D7E-4F5C-A1A1-E5A6F7D5E8DE}" type="slidenum">
              <a:rPr lang="en-US" smtClean="0"/>
              <a:t>15</a:t>
            </a:fld>
            <a:endParaRPr lang="en-US" dirty="0"/>
          </a:p>
        </p:txBody>
      </p:sp>
    </p:spTree>
    <p:extLst>
      <p:ext uri="{BB962C8B-B14F-4D97-AF65-F5344CB8AC3E}">
        <p14:creationId xmlns:p14="http://schemas.microsoft.com/office/powerpoint/2010/main" val="3855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LU-1.1 = balanced land use pattern by mix of uses in under utilized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LU-1.2 = accommodate projected growth by developing 242 dwelling units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LU-2.1 = min. growth impacts to Agric. By infill dev.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LU-2.4 = infill dev by within focused growth overlay and maintain compact city form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LU-2.5 = no neg. impact to future growth and env. With IS/MND demonstrating no significant impacts and mit. Measures.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LU-3.7 = rev. comm. And ind. Area by dev. Comm/ res. Along Abbott an rev. (e) comm. Area.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LU-3.8 = encourage production of essential worker housing by providing 242 dwelling units to serve essential worker pop.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FG-4 = Provide standards that will enhance the city and its neighborhoods. Create incentives for mixed use neighborhoods that are active, pedestrian-friendly, safe, and welcoming.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16</a:t>
            </a:fld>
            <a:endParaRPr lang="en-US" dirty="0"/>
          </a:p>
        </p:txBody>
      </p:sp>
    </p:spTree>
    <p:extLst>
      <p:ext uri="{BB962C8B-B14F-4D97-AF65-F5344CB8AC3E}">
        <p14:creationId xmlns:p14="http://schemas.microsoft.com/office/powerpoint/2010/main" val="1775572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17</a:t>
            </a:fld>
            <a:endParaRPr lang="en-US" dirty="0"/>
          </a:p>
        </p:txBody>
      </p:sp>
    </p:spTree>
    <p:extLst>
      <p:ext uri="{BB962C8B-B14F-4D97-AF65-F5344CB8AC3E}">
        <p14:creationId xmlns:p14="http://schemas.microsoft.com/office/powerpoint/2010/main" val="2241965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2600" b="0" i="0" u="none" strike="noStrike" kern="1200" cap="none" spc="0" normalizeH="0" baseline="0" noProof="0" dirty="0">
                <a:ln>
                  <a:noFill/>
                </a:ln>
                <a:solidFill>
                  <a:srgbClr val="507281"/>
                </a:solidFill>
                <a:effectLst/>
                <a:uLnTx/>
                <a:uFillTx/>
                <a:latin typeface="Constantia"/>
                <a:ea typeface="+mn-ea"/>
                <a:cs typeface="+mn-cs"/>
              </a:rPr>
              <a:t>The IS-MND was routed to responsible agencies on 2-10-23 and posted at the County Clerk’s Office on 2-10-23; deadline for comments was 3-13-23. State Clearinghouse received the document on 2-10-23; the deadline for Clearinghouse comments was 3-13-23 (SCH Number 20223020282).</a:t>
            </a:r>
            <a:endParaRPr lang="en-US" dirty="0"/>
          </a:p>
          <a:p>
            <a:endParaRPr lang="en-US" dirty="0"/>
          </a:p>
          <a:p>
            <a:r>
              <a:rPr lang="en-US" dirty="0"/>
              <a:t>AQ-1 = Prior to issuance of grading permits, the following measures shall be implemented:</a:t>
            </a:r>
          </a:p>
          <a:p>
            <a:r>
              <a:rPr lang="en-US" dirty="0"/>
              <a:t>All mobile off-road equipment (wheeled or tracked) greater than 50 horsepower used during construction activities shall meet the USEPA Tier 4 interim standards. Tier 4 certification can be for the original equipment or equipment that is retrofitted to meet the Tier 4 interim standards. </a:t>
            </a:r>
          </a:p>
          <a:p>
            <a:r>
              <a:rPr lang="en-US" dirty="0"/>
              <a:t>Alternative Fuel (natural gas, propane, electric, etc.) construction equipment shall be incorporated where available. These requirements shall be incorporated into the contract agreement with the construction contractor. A copy of the equipment’s certification or model year specifications shall be available upon request for all equipment on-site.</a:t>
            </a:r>
          </a:p>
          <a:p>
            <a:r>
              <a:rPr lang="en-US" dirty="0"/>
              <a:t>Electricity shall be supplied to the site from the existing power grid to support the electric construction equipment. If connection to the grid is determined to be infeasible for portions of the project, a non-diesel fueled generator shall be used.</a:t>
            </a:r>
          </a:p>
          <a:p>
            <a:r>
              <a:rPr lang="en-US" dirty="0"/>
              <a:t>The project would comply with the CARB Air Toxics Control Measure that limits diesel powered equipment and vehicle idling to no more than five minutes at a location, and the CARB In-Use Off-Road Diesel Vehicle Regulation; compliance with these would minimize emissions of TACs during construction.</a:t>
            </a:r>
          </a:p>
          <a:p>
            <a:endParaRPr lang="en-US" dirty="0"/>
          </a:p>
          <a:p>
            <a:r>
              <a:rPr lang="en-US" dirty="0"/>
              <a:t>BIO-1 = For all phases of the proposed project that contain trees, construction, grading, site preparation and other ground disturbance activities required for future development, including vegetation or tree removal, shall not occur during the general avian nesting season (February 1 – August 31), if feasible. If breeding season avoidance is not feasible, the applicant shall retain a qualified biologist, as approved by the City of Salinas, to conduct a preconstruction nesting bird survey to determine the presence/absence, location, and status of nests on or adjacent to the project site. The extent of the survey buffer area surrounding the site shall be established by the qualified biologist to ensure that direct and indirect effects to nesting birds are avoided. To avoid the destruction of active nests and to protect the reproductive success of birds protected by the CFGC, nesting bird surveys shall be performed not more than 14 days prior to scheduled vegetation clearance. In the event that active nests are discovered, a minimum buffer of 300 feet for raptors and 50-foot radius avoidance buffers for passerines shall be established around such active nests and no construction or personnel shall be allowed within the buffer areas until a qualified biologist has determined that the nest is no longer active (e.g., the nestlings have fledged and are no longer reliant on the nest). No ground disturbing activities shall occur within this buffer until the qualified biologist has confirmed that breeding/nesting is completed, and the young have fledged the nest. Nesting bird surveys are not required for construction activities occurring between September 1 and January 31.</a:t>
            </a:r>
          </a:p>
          <a:p>
            <a:endParaRPr lang="en-US" dirty="0"/>
          </a:p>
          <a:p>
            <a:r>
              <a:rPr lang="en-US" dirty="0"/>
              <a:t>CUL-1 = If archaeological resources are encountered during ground-disturbing activities, work within 50 feet shall be halted and the project archaeologist meeting the Secretary of the Interior’s Professional Qualification Standards for archeology (National Park Service 1983) shall be contacted immediately to evaluate the find pursuant to Public Resources Code Section 21083.2. If necessary, the evaluation may require preparation of a treatment plan and archaeological testing for CRHR eligibility. If the discovery proves to be significant under CEQA and cannot be avoided by the project, additional work may be warranted, such as data recovery excavation, to mitigate any significant impacts to significant resources. If the resource is of Native American origin, implementation of Mitigation Measures TCR-1 may be required. Any reports required to document and/or evaluate unanticipated discoveries shall be submitted to the City for review and approval and submitted to the NWIC after completion. Recommendations contained therein shall be implemented throughout the remainder of ground disturbance activities.</a:t>
            </a:r>
          </a:p>
          <a:p>
            <a:endParaRPr lang="en-US" dirty="0"/>
          </a:p>
          <a:p>
            <a:r>
              <a:rPr lang="en-US" dirty="0"/>
              <a:t>HAZ-1 = Prior to issuance of a grading permit, the project applicant shall retain a qualified environmental professional (EP), as defined by the American Society of Testing and Materials (ASTM) E-1527, to prepare a Phase I ESA in accordance with standard ASTM methodologies to assess the project site (including development Lots 4, 5, and 6). The project applicant shall submit the Phase I ESA to the Central Coast RWQCB project manager of the open Cleanup Program Site case. Additionally, the project applicant shall submit the following documents to the Central Coast RWQCB Cleanup project manager:</a:t>
            </a:r>
          </a:p>
          <a:p>
            <a:r>
              <a:rPr lang="en-US" dirty="0"/>
              <a:t>Current development plan and any modifications to the development plan for Lots 1-9</a:t>
            </a:r>
          </a:p>
          <a:p>
            <a:r>
              <a:rPr lang="en-US" dirty="0"/>
              <a:t>All environmental documents completed for the project (Lots 1-9), including this HMTS</a:t>
            </a:r>
          </a:p>
          <a:p>
            <a:r>
              <a:rPr lang="en-US" dirty="0"/>
              <a:t>All future environmental documents completed for the project (Lots 1-9)</a:t>
            </a:r>
          </a:p>
          <a:p>
            <a:r>
              <a:rPr lang="en-US" dirty="0"/>
              <a:t>Upon submittal of the information above, the Central Coast RWQCB may require actions such as: development of subsurface investigation workplans; completion of soil, soil vapor, and/or groundwater subsurface investigations; installation of soil vapor or groundwater monitoring wells; soil excavation and offsite disposal; completion of human health risk assessments; and/or completion of remediation reports or case closure documents. Subsurface soil, soil vapor, and groundwater investigations, if required, shall be conducted in accordance with a sampling plan that shall be reviewed and approved by the Central Coast RWQCB.</a:t>
            </a:r>
          </a:p>
          <a:p>
            <a:r>
              <a:rPr lang="en-US" dirty="0"/>
              <a:t>The Central Coast RWQCB closure and agency approval documents shall be submitted and reviewed by the City prior to issuance of grading permits.</a:t>
            </a:r>
          </a:p>
          <a:p>
            <a:r>
              <a:rPr lang="en-US" dirty="0"/>
              <a:t>It should also be noted that the Central Coast RWQCB may determine that Monterey County HMMS or the DTSC may be best suited to perform the cleanup oversight agency duties for the assessment and/or remediation of this project. Should the cleanup oversight agency be transferred from the RWQCB to the Monterey County HMMS or the DTSC, this and other mitigation measures will still apply.</a:t>
            </a:r>
          </a:p>
          <a:p>
            <a:endParaRPr lang="en-US" dirty="0"/>
          </a:p>
          <a:p>
            <a:r>
              <a:rPr lang="en-US" dirty="0"/>
              <a:t>HAZ-2 = The project applicant shall retain a qualified environmental consultant (Professional Geologist [PG] or Professional Engineer [PE]) to prepare subsurface investigations, as required by the Central Coast RWQCB, prior to construction. The subsurface investigations may include sampling of the following suspect release areas:</a:t>
            </a:r>
          </a:p>
          <a:p>
            <a:r>
              <a:rPr lang="en-US" dirty="0"/>
              <a:t>Stained asphalt and concrete flooring</a:t>
            </a:r>
          </a:p>
          <a:p>
            <a:r>
              <a:rPr lang="en-US" dirty="0"/>
              <a:t>Drainage trench with unlined effluent ponds and discolored fluids</a:t>
            </a:r>
          </a:p>
          <a:p>
            <a:r>
              <a:rPr lang="en-US" dirty="0"/>
              <a:t>Onsite hazardous materials storage and abandoned unidentified wastes</a:t>
            </a:r>
          </a:p>
          <a:p>
            <a:r>
              <a:rPr lang="en-US" dirty="0"/>
              <a:t>Onsite ASTs (waste oil and ammonia)</a:t>
            </a:r>
          </a:p>
          <a:p>
            <a:r>
              <a:rPr lang="en-US" dirty="0"/>
              <a:t>Former onsite USTs</a:t>
            </a:r>
          </a:p>
          <a:p>
            <a:r>
              <a:rPr lang="en-US" dirty="0"/>
              <a:t>Former onsite auto repair, machine shop, and gasoline station</a:t>
            </a:r>
          </a:p>
          <a:p>
            <a:r>
              <a:rPr lang="en-US" dirty="0"/>
              <a:t>Former (potentially remaining onsite) railroad tracks and spurs</a:t>
            </a:r>
          </a:p>
          <a:p>
            <a:r>
              <a:rPr lang="en-US" dirty="0"/>
              <a:t>Former oil storage warehouse</a:t>
            </a:r>
          </a:p>
          <a:p>
            <a:r>
              <a:rPr lang="en-US" dirty="0"/>
              <a:t>Additionally, these subsurface investigations may include, but are not limited to, completion of:</a:t>
            </a:r>
          </a:p>
          <a:p>
            <a:r>
              <a:rPr lang="en-US" dirty="0"/>
              <a:t>Geophysical surveys</a:t>
            </a:r>
          </a:p>
          <a:p>
            <a:r>
              <a:rPr lang="en-US" dirty="0"/>
              <a:t>Soil, soil vapor, and/or groundwater sampling assessments</a:t>
            </a:r>
          </a:p>
          <a:p>
            <a:r>
              <a:rPr lang="en-US" dirty="0"/>
              <a:t>Laboratory analysis for TPH, VOCs, SVOCs, OCPs, and metals</a:t>
            </a:r>
          </a:p>
          <a:p>
            <a:r>
              <a:rPr lang="en-US" dirty="0"/>
              <a:t>The subsurface investigations shall provide recommendations to address identified hazards and indicate when to apply those recommended actions in relation to proposed project activities. As part of the subsurface investigation, analytical results shall be screened against the San Francisco Bay RWQCB environmental screening levels (ESLs). These ESLs are risk-based screening levels for direct exposure of a construction worker under various depth and land use scenarios.</a:t>
            </a:r>
          </a:p>
          <a:p>
            <a:r>
              <a:rPr lang="en-US" dirty="0"/>
              <a:t>Appropriate steps shall be undertaken to protect site workers during project construction and if necessary, the public during project operation. This would include the preparation of a Soil and Soil Vapor Management Plan (see Mitigation Measure HAZ-3).</a:t>
            </a:r>
          </a:p>
          <a:p>
            <a:endParaRPr lang="en-US" dirty="0"/>
          </a:p>
          <a:p>
            <a:r>
              <a:rPr lang="en-US" dirty="0"/>
              <a:t>If contaminants are detected at concentrations exceeding hazardous waste screening thresholds for contaminants in soil (CCR Title 22, Section 66261.24), appropriate steps shall be undertaken to protect site workers during project construction and if necessary, the public during project operation (see Mitigation Measures HAZ-3, HAZ-4, and HAZ-5).</a:t>
            </a:r>
          </a:p>
          <a:p>
            <a:endParaRPr lang="en-US" dirty="0"/>
          </a:p>
          <a:p>
            <a:r>
              <a:rPr lang="en-US" dirty="0"/>
              <a:t>HAZ-3 = The project applicant shall retain a qualified environmental consultant (PG or PE) to prepare a Soil and Soil Vapor Management Plan (SSVMP) prior to construction. Where groundwater impacts are identified during implementation of Mitigation Measure HAZ-2, a groundwater management section shall be added to the SSVMP. The SSVMP, or equivalent document, shall be prepared to address onsite handling and management of impacted soils, soil vapor, or other impacted wastes, and reduce hazards to construction workers and offsite receptors during construction. The plan must establish remedial measures and/or soil management practices to ensure construction worker safety, the health of future workers and visitors, and the offsite migration of contaminants from the site. These measures and practices may include, but are not limited to:</a:t>
            </a:r>
          </a:p>
          <a:p>
            <a:r>
              <a:rPr lang="en-US" dirty="0"/>
              <a:t>Stockpile management including stormwater pollution prevention and the installation of Best Management Practices (BMPs) </a:t>
            </a:r>
          </a:p>
          <a:p>
            <a:r>
              <a:rPr lang="en-US" dirty="0"/>
              <a:t>Proper disposal procedures of contaminated materials </a:t>
            </a:r>
          </a:p>
          <a:p>
            <a:r>
              <a:rPr lang="en-US" dirty="0"/>
              <a:t>Monitoring and reporting </a:t>
            </a:r>
          </a:p>
          <a:p>
            <a:r>
              <a:rPr lang="en-US" dirty="0"/>
              <a:t>A health and safety plan for contractors working at the site that addresses the safety and health hazards of each phase of site construction activities with the requirements and procedures for employee protection </a:t>
            </a:r>
          </a:p>
          <a:p>
            <a:r>
              <a:rPr lang="en-US" dirty="0"/>
              <a:t>The health and safety plan will also outline proper soil handling procedures and health and safety requirements to minimize worker and public exposure to hazardous materials during construction. </a:t>
            </a:r>
          </a:p>
          <a:p>
            <a:r>
              <a:rPr lang="en-US" dirty="0"/>
              <a:t>Prior to demolition and grading (construction), the City shall confirm the Central Coast RWQCB’s approval of the SSVMP. The project applicant shall review and implement the SSVMP prior to demolition and grading (construction).</a:t>
            </a:r>
          </a:p>
          <a:p>
            <a:r>
              <a:rPr lang="en-US" dirty="0"/>
              <a:t>If odorous or visually stained soils, other indications of hydrocarbon piping or equipment, or debris are encountered during ground-disturbing activities, work in the immediate area shall be halted and a qualified environmental consultant shall be contacted immediately to evaluate the situation. Work may continue on other parts of the project while impacted soil investigation and/or remediation takes place.</a:t>
            </a:r>
          </a:p>
          <a:p>
            <a:endParaRPr lang="en-US" dirty="0"/>
          </a:p>
          <a:p>
            <a:r>
              <a:rPr lang="en-US" dirty="0"/>
              <a:t>HAZ-4 = Where soil is known to be impacted, or is identified during implementation of Mitigation Measure HAZ-2 (subsurface investigation) to be present, within the construction envelope at chemical concentrations exceeding hazardous waste screening thresholds for contaminants in soil (CCR Title 22, Section 66261.24), the project applicant shall retain a qualified environmental consultant (PG or PE), to conduct additional analytical testing and recommend soil disposal recommendations, or consider other remedial engineering controls, as necessary.</a:t>
            </a:r>
          </a:p>
          <a:p>
            <a:r>
              <a:rPr lang="en-US" dirty="0"/>
              <a:t>The qualified environmental consultant shall utilize the development site analytical results for waste characterization purposes prior to offsite transportation or disposal of potentially impacted soils or other impacted wastes. The qualified environmental consultant shall provide disposal recommendations and arrange for proper disposal of the waste soils or other impacted wastes (as necessary), and/or provide recommendations for remedial engineering controls, if appropriate.</a:t>
            </a:r>
          </a:p>
          <a:p>
            <a:r>
              <a:rPr lang="en-US" dirty="0"/>
              <a:t>Remediation of impacted soils and/or implementation of remedial engineering controls may require additional delineation of impacts; additional analytical testing per landfill or recycling facility requirements; soil excavation; and offsite disposal or recycling.</a:t>
            </a:r>
          </a:p>
          <a:p>
            <a:endParaRPr lang="en-US" dirty="0"/>
          </a:p>
          <a:p>
            <a:r>
              <a:rPr lang="en-US" dirty="0"/>
              <a:t>The City shall confirm the Central Coast RWQCB’s approval of the development site disposal recommendations prior to transportation of waste soils offsite and review and approve remedial engineering controls, prior to construction. The project applicant shall review and implement the disposal recommendations prior to transportation of waste soils offsite and review and implement the remedial engineering controls prior to construction. </a:t>
            </a:r>
          </a:p>
          <a:p>
            <a:endParaRPr lang="en-US" dirty="0"/>
          </a:p>
          <a:p>
            <a:r>
              <a:rPr lang="en-US" dirty="0"/>
              <a:t>HAZ-5 = Where soil vapor is known (or is identified during implementation of Mitigation Measures HAZ-2, HAZ-3, or HAZ-4) to be present at chemical concentrations exceeding the ESLs for sub-slab/soil gas (vapor) intrusion, the project applicant shall retain a qualified environmental consultant (PG or PE) or other qualified person to prepare a vapor mitigation system design for the proposed project. </a:t>
            </a:r>
          </a:p>
          <a:p>
            <a:r>
              <a:rPr lang="en-US" dirty="0"/>
              <a:t>The plan shall include, but is not limited to:</a:t>
            </a:r>
          </a:p>
          <a:p>
            <a:r>
              <a:rPr lang="en-US" dirty="0"/>
              <a:t>Design specifications</a:t>
            </a:r>
          </a:p>
          <a:p>
            <a:r>
              <a:rPr lang="en-US" dirty="0"/>
              <a:t>Material specifications</a:t>
            </a:r>
          </a:p>
          <a:p>
            <a:r>
              <a:rPr lang="en-US" dirty="0"/>
              <a:t>Installation requirements</a:t>
            </a:r>
          </a:p>
          <a:p>
            <a:r>
              <a:rPr lang="en-US" dirty="0"/>
              <a:t>Monitoring requirements</a:t>
            </a:r>
          </a:p>
          <a:p>
            <a:r>
              <a:rPr lang="en-US" dirty="0"/>
              <a:t>The project applicant shall design and implement engineering measures or institutional controls (e.g., soil vapor barrier) to prevent potential soil vapor intrusion into new residences or businesses in accordance with the measures included in the DTSC’s Vapor Intrusion Guidance Document – Final (October 2011) and Vapor Intrusion Mitigation Advisory, Revision 1 (October 2011).</a:t>
            </a:r>
          </a:p>
          <a:p>
            <a:r>
              <a:rPr lang="en-US" dirty="0"/>
              <a:t>Engineering measures or institutional controls shall be submitted to the City’s Permit Services Division and Current Planning Division prior to the issuance of any grading or building permits. Said engineering measures and institutional controls shall be peer reviewed by a qualified third-party contractor hired by the City at the project applicant’s expense to confirm such measures and controls comply with applicable regulations. </a:t>
            </a:r>
          </a:p>
          <a:p>
            <a:endParaRPr lang="en-US" dirty="0"/>
          </a:p>
          <a:p>
            <a:r>
              <a:rPr lang="en-US" dirty="0"/>
              <a:t>Consultation with the DTSC or a local cleanup agency may be required to confirm the appropriateness of the measures and controls.</a:t>
            </a:r>
          </a:p>
          <a:p>
            <a:r>
              <a:rPr lang="en-US" dirty="0"/>
              <a:t>The project applicant and/or contractor shall retain a qualified professional to certify that the accepted measures and controls are properly constructed and functioning at each residence. Written verification shall be submitted to the City.</a:t>
            </a:r>
          </a:p>
          <a:p>
            <a:r>
              <a:rPr lang="en-US" dirty="0"/>
              <a:t>The efficacy of the measures and controls shall be confirmed and certified by a qualified professional pursuant to the construction quality assurance/quality control testing guidance of the DTSC’s Vapor Intrusion Guidance Document – Final (October 2011).</a:t>
            </a:r>
          </a:p>
          <a:p>
            <a:r>
              <a:rPr lang="en-US" dirty="0"/>
              <a:t>The project applicant and contractor shall incorporate a sub-slab vapor barrier during construction, the implementation of which would prevent the potential for soil gas VOCs from migrating to indoor air.</a:t>
            </a:r>
          </a:p>
          <a:p>
            <a:endParaRPr lang="en-US" dirty="0"/>
          </a:p>
          <a:p>
            <a:r>
              <a:rPr lang="en-US" dirty="0"/>
              <a:t>The City shall confirm the Central Coast RWQCB’s approval of the Vapor Mitigation System Design prior to construction. The project applicant shall review the Vapor Mitigation System Design and install the system during construction.</a:t>
            </a:r>
          </a:p>
          <a:p>
            <a:endParaRPr lang="en-US" dirty="0"/>
          </a:p>
          <a:p>
            <a:r>
              <a:rPr lang="en-US" dirty="0"/>
              <a:t>TRA-1 = The applicant for future office use development shall prepare and implement a VMT Reduction Program that reduces VMT generated by the office components of the project to VMT per employee of 6.6 or less. The VMT Reduction Program shall be reviewed and approved by the City prior to approval of permits for proposed office uses. The strategies shall include the following: </a:t>
            </a:r>
          </a:p>
          <a:p>
            <a:r>
              <a:rPr lang="en-US" dirty="0"/>
              <a:t>Reduce Transit Headways and Improve On-Street Bike Facilities. Queue jump lanes shall be installed for northbound MST buses at the Maple Street and Abbott Street intersection, and bike lanes shall be installed along project site frontages with John Street and Abbott Street. The project applicant shall pay for the cost of installation of queue jump lanes and bike lanes. </a:t>
            </a:r>
          </a:p>
          <a:p>
            <a:r>
              <a:rPr lang="en-US" dirty="0"/>
              <a:t>Safe and Well-Lit Access to Transit. Office uses shall include pedestrian facility improvements along street frontages, which shall include exterior lighting along project frontages served by transit. </a:t>
            </a:r>
          </a:p>
          <a:p>
            <a:r>
              <a:rPr lang="en-US" dirty="0"/>
              <a:t>Preferential Carpool/Vanpool Parking Spaces. Office uses shall include reserved carpool/vanpool spaces close to the building entrances based on the City’s parking requirements.</a:t>
            </a:r>
          </a:p>
          <a:p>
            <a:r>
              <a:rPr lang="en-US" dirty="0"/>
              <a:t>Designated Parking Spaces for Car Sharing Vehicles. Office uses shall provide designated parking spaces for car sharing vehicles. </a:t>
            </a:r>
          </a:p>
          <a:p>
            <a:r>
              <a:rPr lang="en-US" dirty="0"/>
              <a:t>Bike Charging Facility. Office uses shall include a secure bike charging facility on site.</a:t>
            </a:r>
          </a:p>
          <a:p>
            <a:r>
              <a:rPr lang="en-US" dirty="0"/>
              <a:t>Pedestrian Network Improvements. Office uses shall involve pedestrian network improvements throughout and around the project site that encourage people to walk.</a:t>
            </a:r>
          </a:p>
          <a:p>
            <a:r>
              <a:rPr lang="en-US" dirty="0"/>
              <a:t>Multimodal Wayfinding Signage. Office uses shall include multimodal wayfinding signage to orient users to locations of sustainable transportation.</a:t>
            </a:r>
          </a:p>
          <a:p>
            <a:r>
              <a:rPr lang="en-US" dirty="0"/>
              <a:t>Bicycle Repair Station/Services. Office uses shall include on-site bicycle repair tools and space to use them to support on-going use of bicycles for transportation.</a:t>
            </a:r>
          </a:p>
          <a:p>
            <a:endParaRPr lang="en-US" dirty="0"/>
          </a:p>
          <a:p>
            <a:r>
              <a:rPr lang="en-US" dirty="0"/>
              <a:t>TCR-1 = In the event that cultural resources of Native American origin are identified during grading or construction, all earth disturbing work within the vicinity of the find shall be temporarily suspended or redirected until a qualified archaeologist has evaluated the nature and significance of the find; an appropriate Native American representative, based on the nature of the find, is consulted; and mitigation measures are put in place for the disposition and protection of any find pursuant to Public Resources Code Section 21083.2. If the City, in consultation with local Native Americans, determines that the resource is a tribal cultural resource and thus significant under CEQA, a mitigation plan shall be prepared and implemented in accordance with state guidelines and in consultation with local Native American group(s) prior to continuation of any earth disturbing work within the vicinity of the find. The plan shall include avoidance of the resource or, if avoidance of the resource is infeasible, shall outline the appropriate treatment of the resource in coordination with the appropriate local Native American tribal representative and, if applicable, a qualified archaeologist. Examples of appropriate mitigation for tribal cultural resources include, but are not limited to, protecting the cultural character and integrity of the resource, protecting traditional use of the resource, protecting the confidentiality of the resource, or heritage recovery.</a:t>
            </a:r>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18</a:t>
            </a:fld>
            <a:endParaRPr lang="en-US" dirty="0"/>
          </a:p>
        </p:txBody>
      </p:sp>
    </p:spTree>
    <p:extLst>
      <p:ext uri="{BB962C8B-B14F-4D97-AF65-F5344CB8AC3E}">
        <p14:creationId xmlns:p14="http://schemas.microsoft.com/office/powerpoint/2010/main" val="2801066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19</a:t>
            </a:fld>
            <a:endParaRPr lang="en-US" dirty="0"/>
          </a:p>
        </p:txBody>
      </p:sp>
    </p:spTree>
    <p:extLst>
      <p:ext uri="{BB962C8B-B14F-4D97-AF65-F5344CB8AC3E}">
        <p14:creationId xmlns:p14="http://schemas.microsoft.com/office/powerpoint/2010/main" val="2298645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40D67106-DE45-4886-8FCA-2DE0A738A6D5}" type="slidenum">
              <a:rPr lang="en-US"/>
              <a:pPr>
                <a:defRPr/>
              </a:pPr>
              <a:t>‹#›</a:t>
            </a:fld>
            <a:endParaRPr lang="en-US" dirty="0"/>
          </a:p>
        </p:txBody>
      </p:sp>
    </p:spTree>
    <p:extLst>
      <p:ext uri="{BB962C8B-B14F-4D97-AF65-F5344CB8AC3E}">
        <p14:creationId xmlns:p14="http://schemas.microsoft.com/office/powerpoint/2010/main" val="293248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6EB87179-7E56-4862-BF82-24ED2379349A}" type="slidenum">
              <a:rPr lang="en-US"/>
              <a:pPr>
                <a:defRPr/>
              </a:pPr>
              <a:t>‹#›</a:t>
            </a:fld>
            <a:endParaRPr lang="en-US" dirty="0"/>
          </a:p>
        </p:txBody>
      </p:sp>
    </p:spTree>
    <p:extLst>
      <p:ext uri="{BB962C8B-B14F-4D97-AF65-F5344CB8AC3E}">
        <p14:creationId xmlns:p14="http://schemas.microsoft.com/office/powerpoint/2010/main" val="242047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80F8D9F8-3B45-449A-9A31-C19D554950C3}" type="slidenum">
              <a:rPr lang="en-US"/>
              <a:pPr>
                <a:defRPr/>
              </a:pPr>
              <a:t>‹#›</a:t>
            </a:fld>
            <a:endParaRPr lang="en-US" dirty="0"/>
          </a:p>
        </p:txBody>
      </p:sp>
    </p:spTree>
    <p:extLst>
      <p:ext uri="{BB962C8B-B14F-4D97-AF65-F5344CB8AC3E}">
        <p14:creationId xmlns:p14="http://schemas.microsoft.com/office/powerpoint/2010/main" val="340435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61823872-08F4-4125-93F8-3E73B60F4D23}" type="slidenum">
              <a:rPr lang="en-US"/>
              <a:pPr>
                <a:defRPr/>
              </a:pPr>
              <a:t>‹#›</a:t>
            </a:fld>
            <a:endParaRPr lang="en-US" dirty="0"/>
          </a:p>
        </p:txBody>
      </p:sp>
    </p:spTree>
    <p:extLst>
      <p:ext uri="{BB962C8B-B14F-4D97-AF65-F5344CB8AC3E}">
        <p14:creationId xmlns:p14="http://schemas.microsoft.com/office/powerpoint/2010/main" val="353674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7ED6CA7-D2B7-4715-8C33-0B818D927764}" type="slidenum">
              <a:rPr lang="en-US"/>
              <a:pPr>
                <a:defRPr/>
              </a:pPr>
              <a:t>‹#›</a:t>
            </a:fld>
            <a:endParaRPr lang="en-US" dirty="0"/>
          </a:p>
        </p:txBody>
      </p:sp>
    </p:spTree>
    <p:extLst>
      <p:ext uri="{BB962C8B-B14F-4D97-AF65-F5344CB8AC3E}">
        <p14:creationId xmlns:p14="http://schemas.microsoft.com/office/powerpoint/2010/main" val="31313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24F2D7BC-F5B9-4C08-B802-D551DE5D86F6}" type="slidenum">
              <a:rPr lang="en-US"/>
              <a:pPr>
                <a:defRPr/>
              </a:pPr>
              <a:t>‹#›</a:t>
            </a:fld>
            <a:endParaRPr lang="en-US" dirty="0"/>
          </a:p>
        </p:txBody>
      </p:sp>
    </p:spTree>
    <p:extLst>
      <p:ext uri="{BB962C8B-B14F-4D97-AF65-F5344CB8AC3E}">
        <p14:creationId xmlns:p14="http://schemas.microsoft.com/office/powerpoint/2010/main" val="330789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7FB1A08-7663-4C51-A4C9-36F8DFAA2E0E}" type="slidenum">
              <a:rPr lang="en-US"/>
              <a:pPr>
                <a:defRPr/>
              </a:pPr>
              <a:t>‹#›</a:t>
            </a:fld>
            <a:endParaRPr lang="en-US" dirty="0"/>
          </a:p>
        </p:txBody>
      </p:sp>
    </p:spTree>
    <p:extLst>
      <p:ext uri="{BB962C8B-B14F-4D97-AF65-F5344CB8AC3E}">
        <p14:creationId xmlns:p14="http://schemas.microsoft.com/office/powerpoint/2010/main" val="21846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DA16BC7-D41D-4830-B8B6-5F50F84D9D75}" type="slidenum">
              <a:rPr lang="en-US"/>
              <a:pPr>
                <a:defRPr/>
              </a:pPr>
              <a:t>‹#›</a:t>
            </a:fld>
            <a:endParaRPr lang="en-US" dirty="0"/>
          </a:p>
        </p:txBody>
      </p:sp>
    </p:spTree>
    <p:extLst>
      <p:ext uri="{BB962C8B-B14F-4D97-AF65-F5344CB8AC3E}">
        <p14:creationId xmlns:p14="http://schemas.microsoft.com/office/powerpoint/2010/main" val="311990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7172"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7173"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Times New Roman" charset="0"/>
              </a:defRPr>
            </a:lvl1pPr>
          </a:lstStyle>
          <a:p>
            <a:pPr>
              <a:defRPr/>
            </a:pPr>
            <a:fld id="{2E94DB64-C810-4A1D-A055-981DEB6005D0}" type="slidenum">
              <a:rPr lang="en-US"/>
              <a:pPr>
                <a:defRPr/>
              </a:pPr>
              <a:t>‹#›</a:t>
            </a:fld>
            <a:endParaRPr lang="en-US" dirty="0"/>
          </a:p>
        </p:txBody>
      </p:sp>
      <p:grpSp>
        <p:nvGrpSpPr>
          <p:cNvPr id="7177"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685800"/>
            <a:ext cx="10972800" cy="4438650"/>
          </a:xfrm>
        </p:spPr>
        <p:txBody>
          <a:bodyPr/>
          <a:lstStyle/>
          <a:p>
            <a:pPr algn="ctr"/>
            <a:r>
              <a:rPr lang="en-US" sz="2800" dirty="0">
                <a:latin typeface="Times New Roman" panose="02020603050405020304" pitchFamily="18" charset="0"/>
                <a:cs typeface="Times New Roman" panose="02020603050405020304" pitchFamily="18" charset="0"/>
              </a:rPr>
              <a:t>PUBLIC HEARING:</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PUD 2020-002, CUP 2020-030, TM 2022-001, AND ER 2020-018 (IS-MND) LOCATED SOUTHEAST OF THE JOHN STREET AND ABBOTT STREET INTERSECTION IN THE CO – FG-4  (COMMERCIAL OFFICE – ABBOTT STREET FOCUSED GROWTH OVERLAY) AND IG (INDUSTRIAL – GENERAL) ZONING DISTRICT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953000"/>
            <a:ext cx="1915016" cy="1274050"/>
          </a:xfrm>
          <a:prstGeom prst="rect">
            <a:avLst/>
          </a:prstGeom>
        </p:spPr>
      </p:pic>
      <p:sp>
        <p:nvSpPr>
          <p:cNvPr id="10" name="TextBox 9"/>
          <p:cNvSpPr txBox="1"/>
          <p:nvPr/>
        </p:nvSpPr>
        <p:spPr>
          <a:xfrm>
            <a:off x="2057400" y="4648200"/>
            <a:ext cx="8077200" cy="1446550"/>
          </a:xfrm>
          <a:prstGeom prst="rect">
            <a:avLst/>
          </a:prstGeom>
          <a:noFill/>
        </p:spPr>
        <p:txBody>
          <a:bodyPr wrap="square" rtlCol="0">
            <a:spAutoFit/>
          </a:bodyPr>
          <a:lstStyle/>
          <a:p>
            <a:pPr algn="ctr"/>
            <a:r>
              <a:rPr lang="en-US" dirty="0">
                <a:cs typeface="Times New Roman" panose="02020603050405020304" pitchFamily="18" charset="0"/>
              </a:rPr>
              <a:t>Bobby Latino, Associate Planner</a:t>
            </a:r>
          </a:p>
          <a:p>
            <a:pPr algn="ctr"/>
            <a:r>
              <a:rPr lang="en-US" dirty="0">
                <a:cs typeface="Times New Roman" panose="02020603050405020304" pitchFamily="18" charset="0"/>
              </a:rPr>
              <a:t>Community Development Department </a:t>
            </a:r>
          </a:p>
          <a:p>
            <a:pPr algn="ctr"/>
            <a:r>
              <a:rPr lang="en-US" sz="2000" dirty="0">
                <a:cs typeface="Times New Roman" panose="02020603050405020304" pitchFamily="18" charset="0"/>
              </a:rPr>
              <a:t>Salinas City Council</a:t>
            </a:r>
          </a:p>
          <a:p>
            <a:pPr algn="ctr"/>
            <a:r>
              <a:rPr lang="en-US" sz="2000" dirty="0">
                <a:cs typeface="Times New Roman" panose="02020603050405020304" pitchFamily="18" charset="0"/>
              </a:rPr>
              <a:t>Tuesday, June 11, 2024</a:t>
            </a:r>
          </a:p>
        </p:txBody>
      </p:sp>
    </p:spTree>
    <p:extLst>
      <p:ext uri="{BB962C8B-B14F-4D97-AF65-F5344CB8AC3E}">
        <p14:creationId xmlns:p14="http://schemas.microsoft.com/office/powerpoint/2010/main" val="85109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391400" y="764388"/>
            <a:ext cx="3200400" cy="704088"/>
          </a:xfrm>
        </p:spPr>
        <p:txBody>
          <a:bodyPr/>
          <a:lstStyle/>
          <a:p>
            <a:r>
              <a:rPr lang="en-US" dirty="0">
                <a:latin typeface="Times New Roman" panose="02020603050405020304" pitchFamily="18" charset="0"/>
                <a:cs typeface="Times New Roman" panose="02020603050405020304" pitchFamily="18" charset="0"/>
              </a:rPr>
              <a:t>Background</a:t>
            </a:r>
          </a:p>
        </p:txBody>
      </p:sp>
      <p:pic>
        <p:nvPicPr>
          <p:cNvPr id="7" name="Content Placeholder 6">
            <a:extLst>
              <a:ext uri="{FF2B5EF4-FFF2-40B4-BE49-F238E27FC236}">
                <a16:creationId xmlns:a16="http://schemas.microsoft.com/office/drawing/2014/main" id="{C71D4CA8-A7CB-D390-454A-5C7D5D817277}"/>
              </a:ext>
            </a:extLst>
          </p:cNvPr>
          <p:cNvPicPr>
            <a:picLocks noGrp="1" noChangeAspect="1"/>
          </p:cNvPicPr>
          <p:nvPr>
            <p:ph sz="half" idx="1"/>
          </p:nvPr>
        </p:nvPicPr>
        <p:blipFill>
          <a:blip r:embed="rId3"/>
          <a:stretch>
            <a:fillRect/>
          </a:stretch>
        </p:blipFill>
        <p:spPr>
          <a:xfrm>
            <a:off x="230256" y="1116432"/>
            <a:ext cx="5865744" cy="5589167"/>
          </a:xfrm>
        </p:spPr>
      </p:pic>
      <p:sp>
        <p:nvSpPr>
          <p:cNvPr id="3" name="Content Placeholder 2">
            <a:extLst>
              <a:ext uri="{FF2B5EF4-FFF2-40B4-BE49-F238E27FC236}">
                <a16:creationId xmlns:a16="http://schemas.microsoft.com/office/drawing/2014/main" id="{DB4EA677-8787-DEB9-8406-9F429B62F017}"/>
              </a:ext>
            </a:extLst>
          </p:cNvPr>
          <p:cNvSpPr>
            <a:spLocks noGrp="1"/>
          </p:cNvSpPr>
          <p:nvPr>
            <p:ph sz="half" idx="2"/>
          </p:nvPr>
        </p:nvSpPr>
        <p:spPr>
          <a:xfrm>
            <a:off x="6162261" y="1116432"/>
            <a:ext cx="6019800" cy="6019799"/>
          </a:xfrm>
        </p:spPr>
        <p:txBody>
          <a:bodyPr/>
          <a:lstStyle/>
          <a:p>
            <a:endParaRPr lang="en-US" dirty="0"/>
          </a:p>
          <a:p>
            <a:r>
              <a:rPr lang="en-US" dirty="0"/>
              <a:t>PUD for a seven-phase, Mixed Use Development </a:t>
            </a:r>
          </a:p>
          <a:p>
            <a:endParaRPr lang="en-US" dirty="0"/>
          </a:p>
          <a:p>
            <a:r>
              <a:rPr lang="en-US" dirty="0"/>
              <a:t>CUP for MU Development in the CO Zoning District</a:t>
            </a:r>
          </a:p>
          <a:p>
            <a:pPr lvl="1"/>
            <a:endParaRPr lang="en-US" dirty="0"/>
          </a:p>
          <a:p>
            <a:r>
              <a:rPr lang="en-US" dirty="0"/>
              <a:t>CUP for 70,000 square-foot Extended Stay, Hotel with 111 guest rooms (Phase 1)</a:t>
            </a:r>
          </a:p>
          <a:p>
            <a:endParaRPr lang="en-US" dirty="0"/>
          </a:p>
          <a:p>
            <a:r>
              <a:rPr lang="en-US" dirty="0"/>
              <a:t>TM to reconfigure 14 lots into 9 lots</a:t>
            </a:r>
          </a:p>
        </p:txBody>
      </p:sp>
    </p:spTree>
    <p:extLst>
      <p:ext uri="{BB962C8B-B14F-4D97-AF65-F5344CB8AC3E}">
        <p14:creationId xmlns:p14="http://schemas.microsoft.com/office/powerpoint/2010/main" val="144178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33584D-B26D-A298-EBFC-235FE09E1907}"/>
              </a:ext>
            </a:extLst>
          </p:cNvPr>
          <p:cNvPicPr>
            <a:picLocks noChangeAspect="1"/>
          </p:cNvPicPr>
          <p:nvPr/>
        </p:nvPicPr>
        <p:blipFill>
          <a:blip r:embed="rId3"/>
          <a:stretch>
            <a:fillRect/>
          </a:stretch>
        </p:blipFill>
        <p:spPr>
          <a:xfrm>
            <a:off x="254000" y="859235"/>
            <a:ext cx="7280615" cy="5965037"/>
          </a:xfrm>
          <a:prstGeom prst="rect">
            <a:avLst/>
          </a:prstGeom>
          <a:ln w="25400">
            <a:solidFill>
              <a:schemeClr val="accent1"/>
            </a:solidFill>
          </a:ln>
        </p:spPr>
      </p:pic>
      <p:sp>
        <p:nvSpPr>
          <p:cNvPr id="7" name="Title 6">
            <a:extLst>
              <a:ext uri="{FF2B5EF4-FFF2-40B4-BE49-F238E27FC236}">
                <a16:creationId xmlns:a16="http://schemas.microsoft.com/office/drawing/2014/main" id="{3001B709-27E3-258E-7BDF-0C7568F9BD72}"/>
              </a:ext>
            </a:extLst>
          </p:cNvPr>
          <p:cNvSpPr>
            <a:spLocks noGrp="1"/>
          </p:cNvSpPr>
          <p:nvPr>
            <p:ph type="title"/>
          </p:nvPr>
        </p:nvSpPr>
        <p:spPr>
          <a:xfrm>
            <a:off x="8204752" y="1295400"/>
            <a:ext cx="3505200" cy="758597"/>
          </a:xfrm>
        </p:spPr>
        <p:txBody>
          <a:bodyPr/>
          <a:lstStyle/>
          <a:p>
            <a:pPr algn="ctr"/>
            <a:r>
              <a:rPr lang="en-US" sz="3200" dirty="0">
                <a:latin typeface="Times New Roman" panose="02020603050405020304" pitchFamily="18" charset="0"/>
                <a:cs typeface="Times New Roman" panose="02020603050405020304" pitchFamily="18" charset="0"/>
              </a:rPr>
              <a:t>PUD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9" name="Content Placeholder 8">
            <a:extLst>
              <a:ext uri="{FF2B5EF4-FFF2-40B4-BE49-F238E27FC236}">
                <a16:creationId xmlns:a16="http://schemas.microsoft.com/office/drawing/2014/main" id="{29DFADFC-7F98-6540-1735-05CE8DCE25EC}"/>
              </a:ext>
            </a:extLst>
          </p:cNvPr>
          <p:cNvSpPr>
            <a:spLocks noGrp="1"/>
          </p:cNvSpPr>
          <p:nvPr>
            <p:ph sz="half" idx="2"/>
          </p:nvPr>
        </p:nvSpPr>
        <p:spPr>
          <a:xfrm>
            <a:off x="7620000" y="1600200"/>
            <a:ext cx="4572000" cy="5965036"/>
          </a:xfrm>
        </p:spPr>
        <p:txBody>
          <a:bodyPr/>
          <a:lstStyle/>
          <a:p>
            <a:pPr>
              <a:buFont typeface="Arial" panose="020B0604020202020204" pitchFamily="34" charset="0"/>
              <a:buChar char="•"/>
            </a:pPr>
            <a:r>
              <a:rPr lang="en-US" sz="2200" dirty="0"/>
              <a:t>Modifies following requirements:</a:t>
            </a:r>
          </a:p>
          <a:p>
            <a:pPr>
              <a:buFont typeface="Arial" panose="020B0604020202020204" pitchFamily="34" charset="0"/>
              <a:buChar char="•"/>
            </a:pPr>
            <a:endParaRPr lang="en-US" sz="2200" dirty="0"/>
          </a:p>
          <a:p>
            <a:pPr lvl="1"/>
            <a:r>
              <a:rPr lang="en-US" sz="2000" dirty="0"/>
              <a:t>Off-street parking (except Hotel)</a:t>
            </a:r>
          </a:p>
          <a:p>
            <a:pPr lvl="1"/>
            <a:endParaRPr lang="en-US" sz="1200" dirty="0"/>
          </a:p>
          <a:p>
            <a:pPr lvl="1"/>
            <a:r>
              <a:rPr lang="en-US" sz="2000" dirty="0"/>
              <a:t>Usable Open Space</a:t>
            </a:r>
          </a:p>
          <a:p>
            <a:pPr lvl="1"/>
            <a:endParaRPr lang="en-US" sz="1200" dirty="0"/>
          </a:p>
          <a:p>
            <a:pPr lvl="1"/>
            <a:r>
              <a:rPr lang="en-US" sz="2000" dirty="0"/>
              <a:t>3 &amp; 4 -Bedroom mix</a:t>
            </a:r>
          </a:p>
          <a:p>
            <a:pPr lvl="1"/>
            <a:endParaRPr lang="en-US" sz="1200" dirty="0"/>
          </a:p>
          <a:p>
            <a:pPr lvl="1"/>
            <a:r>
              <a:rPr lang="en-US" sz="2000" dirty="0"/>
              <a:t>Hotel siting on street</a:t>
            </a:r>
          </a:p>
          <a:p>
            <a:pPr lvl="1"/>
            <a:endParaRPr lang="en-US" sz="1200" dirty="0"/>
          </a:p>
          <a:p>
            <a:pPr lvl="1"/>
            <a:r>
              <a:rPr lang="en-US" sz="2000" dirty="0"/>
              <a:t>Reduces or eliminates 5’ parking lot island dimension</a:t>
            </a:r>
          </a:p>
        </p:txBody>
      </p:sp>
    </p:spTree>
    <p:extLst>
      <p:ext uri="{BB962C8B-B14F-4D97-AF65-F5344CB8AC3E}">
        <p14:creationId xmlns:p14="http://schemas.microsoft.com/office/powerpoint/2010/main" val="3296915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A64A-611C-2E3F-DDAA-1104EBFA6131}"/>
              </a:ext>
            </a:extLst>
          </p:cNvPr>
          <p:cNvSpPr>
            <a:spLocks noGrp="1"/>
          </p:cNvSpPr>
          <p:nvPr>
            <p:ph type="title"/>
          </p:nvPr>
        </p:nvSpPr>
        <p:spPr>
          <a:xfrm>
            <a:off x="304800" y="2267164"/>
            <a:ext cx="2209800" cy="1401678"/>
          </a:xfrm>
        </p:spPr>
        <p:txBody>
          <a:bodyPr/>
          <a:lstStyle/>
          <a:p>
            <a:r>
              <a:rPr lang="en-US" dirty="0">
                <a:latin typeface="Times New Roman" panose="02020603050405020304" pitchFamily="18" charset="0"/>
                <a:cs typeface="Times New Roman" panose="02020603050405020304" pitchFamily="18" charset="0"/>
              </a:rPr>
              <a:t>Seven Phases</a:t>
            </a:r>
          </a:p>
        </p:txBody>
      </p:sp>
      <p:pic>
        <p:nvPicPr>
          <p:cNvPr id="7" name="Content Placeholder 6" descr="A close-up of a circuit board&#10;&#10;Description automatically generated with low confidence">
            <a:extLst>
              <a:ext uri="{FF2B5EF4-FFF2-40B4-BE49-F238E27FC236}">
                <a16:creationId xmlns:a16="http://schemas.microsoft.com/office/drawing/2014/main" id="{7F61EE9B-9926-04B1-676F-BCC2593C28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479685"/>
            <a:ext cx="8365761" cy="6378315"/>
          </a:xfrm>
          <a:ln w="25400">
            <a:solidFill>
              <a:schemeClr val="accent1"/>
            </a:solidFill>
          </a:ln>
        </p:spPr>
      </p:pic>
    </p:spTree>
    <p:extLst>
      <p:ext uri="{BB962C8B-B14F-4D97-AF65-F5344CB8AC3E}">
        <p14:creationId xmlns:p14="http://schemas.microsoft.com/office/powerpoint/2010/main" val="3175801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02633" y="769979"/>
            <a:ext cx="2057400" cy="751212"/>
          </a:xfrm>
        </p:spPr>
        <p:txBody>
          <a:bodyPr/>
          <a:lstStyle/>
          <a:p>
            <a:r>
              <a:rPr lang="en-US" dirty="0">
                <a:latin typeface="Times New Roman" panose="02020603050405020304" pitchFamily="18" charset="0"/>
                <a:cs typeface="Times New Roman" panose="02020603050405020304" pitchFamily="18" charset="0"/>
              </a:rPr>
              <a:t>Phase 1</a:t>
            </a:r>
          </a:p>
        </p:txBody>
      </p:sp>
      <p:pic>
        <p:nvPicPr>
          <p:cNvPr id="7" name="Content Placeholder 6">
            <a:extLst>
              <a:ext uri="{FF2B5EF4-FFF2-40B4-BE49-F238E27FC236}">
                <a16:creationId xmlns:a16="http://schemas.microsoft.com/office/drawing/2014/main" id="{A38F6E43-8301-7634-F87E-5553681C308F}"/>
              </a:ext>
            </a:extLst>
          </p:cNvPr>
          <p:cNvPicPr>
            <a:picLocks noGrp="1" noChangeAspect="1"/>
          </p:cNvPicPr>
          <p:nvPr>
            <p:ph sz="half" idx="1"/>
          </p:nvPr>
        </p:nvPicPr>
        <p:blipFill>
          <a:blip r:embed="rId3"/>
          <a:stretch>
            <a:fillRect/>
          </a:stretch>
        </p:blipFill>
        <p:spPr>
          <a:xfrm>
            <a:off x="391063" y="802433"/>
            <a:ext cx="7076538" cy="5981360"/>
          </a:xfrm>
          <a:ln w="25400">
            <a:solidFill>
              <a:schemeClr val="accent1"/>
            </a:solidFill>
          </a:ln>
        </p:spPr>
      </p:pic>
      <p:sp>
        <p:nvSpPr>
          <p:cNvPr id="3" name="Content Placeholder 2">
            <a:extLst>
              <a:ext uri="{FF2B5EF4-FFF2-40B4-BE49-F238E27FC236}">
                <a16:creationId xmlns:a16="http://schemas.microsoft.com/office/drawing/2014/main" id="{7CF3C3E0-AF95-B0B0-6FA8-1BFF0695C461}"/>
              </a:ext>
            </a:extLst>
          </p:cNvPr>
          <p:cNvSpPr>
            <a:spLocks noGrp="1"/>
          </p:cNvSpPr>
          <p:nvPr>
            <p:ph sz="half" idx="2"/>
          </p:nvPr>
        </p:nvSpPr>
        <p:spPr>
          <a:xfrm>
            <a:off x="7888233" y="1521191"/>
            <a:ext cx="3886200" cy="6097992"/>
          </a:xfrm>
        </p:spPr>
        <p:txBody>
          <a:bodyPr/>
          <a:lstStyle/>
          <a:p>
            <a:r>
              <a:rPr lang="en-US" dirty="0"/>
              <a:t>Conditions of approval:</a:t>
            </a:r>
          </a:p>
          <a:p>
            <a:pPr lvl="1"/>
            <a:r>
              <a:rPr lang="en-US" sz="2000" dirty="0"/>
              <a:t>Extension of Maple Street private drive</a:t>
            </a:r>
          </a:p>
          <a:p>
            <a:pPr lvl="1"/>
            <a:endParaRPr lang="en-US" sz="900" dirty="0"/>
          </a:p>
          <a:p>
            <a:pPr lvl="1"/>
            <a:r>
              <a:rPr lang="en-US" sz="2000" dirty="0"/>
              <a:t>Temporary landscaping improvements along John and Abbott Street frontages</a:t>
            </a:r>
          </a:p>
          <a:p>
            <a:pPr lvl="1"/>
            <a:endParaRPr lang="en-US" sz="800" dirty="0"/>
          </a:p>
          <a:p>
            <a:pPr lvl="1"/>
            <a:r>
              <a:rPr lang="en-US" sz="2000" dirty="0"/>
              <a:t>Phase I Landscape Plan</a:t>
            </a:r>
          </a:p>
          <a:p>
            <a:pPr lvl="1"/>
            <a:endParaRPr lang="en-US" sz="800" dirty="0"/>
          </a:p>
          <a:p>
            <a:pPr lvl="1"/>
            <a:r>
              <a:rPr lang="en-US" sz="2000" dirty="0"/>
              <a:t>Compliance with on-site and off-site improvements</a:t>
            </a:r>
          </a:p>
          <a:p>
            <a:pPr lvl="1"/>
            <a:endParaRPr lang="en-US" sz="800" dirty="0"/>
          </a:p>
          <a:p>
            <a:pPr lvl="1"/>
            <a:r>
              <a:rPr lang="en-US" sz="2000" dirty="0"/>
              <a:t>Compliance with Noise Memorandum</a:t>
            </a:r>
          </a:p>
          <a:p>
            <a:pPr lvl="1"/>
            <a:endParaRPr lang="en-US" sz="800" dirty="0"/>
          </a:p>
          <a:p>
            <a:pPr lvl="1"/>
            <a:r>
              <a:rPr lang="en-US" sz="2000" dirty="0"/>
              <a:t>Compliance with Extended Stay Hotel regulations</a:t>
            </a:r>
          </a:p>
        </p:txBody>
      </p:sp>
    </p:spTree>
    <p:extLst>
      <p:ext uri="{BB962C8B-B14F-4D97-AF65-F5344CB8AC3E}">
        <p14:creationId xmlns:p14="http://schemas.microsoft.com/office/powerpoint/2010/main" val="3041748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0" y="463131"/>
            <a:ext cx="7141564" cy="814414"/>
          </a:xfrm>
        </p:spPr>
        <p:txBody>
          <a:bodyPr/>
          <a:lstStyle/>
          <a:p>
            <a:r>
              <a:rPr lang="en-US" dirty="0">
                <a:latin typeface="Times New Roman" panose="02020603050405020304" pitchFamily="18" charset="0"/>
                <a:cs typeface="Times New Roman" panose="02020603050405020304" pitchFamily="18" charset="0"/>
              </a:rPr>
              <a:t>Extended Stay Site Plan</a:t>
            </a:r>
          </a:p>
        </p:txBody>
      </p:sp>
      <p:pic>
        <p:nvPicPr>
          <p:cNvPr id="7" name="Content Placeholder 6">
            <a:extLst>
              <a:ext uri="{FF2B5EF4-FFF2-40B4-BE49-F238E27FC236}">
                <a16:creationId xmlns:a16="http://schemas.microsoft.com/office/drawing/2014/main" id="{D766BB2D-A86E-30A5-D47B-34557207E584}"/>
              </a:ext>
            </a:extLst>
          </p:cNvPr>
          <p:cNvPicPr>
            <a:picLocks noGrp="1" noChangeAspect="1"/>
          </p:cNvPicPr>
          <p:nvPr>
            <p:ph sz="half" idx="1"/>
          </p:nvPr>
        </p:nvPicPr>
        <p:blipFill>
          <a:blip r:embed="rId3"/>
          <a:stretch>
            <a:fillRect/>
          </a:stretch>
        </p:blipFill>
        <p:spPr>
          <a:xfrm>
            <a:off x="914400" y="1293784"/>
            <a:ext cx="9858560" cy="5333999"/>
          </a:xfrm>
          <a:ln w="25400">
            <a:solidFill>
              <a:schemeClr val="accent1"/>
            </a:solidFill>
          </a:ln>
        </p:spPr>
      </p:pic>
    </p:spTree>
    <p:extLst>
      <p:ext uri="{BB962C8B-B14F-4D97-AF65-F5344CB8AC3E}">
        <p14:creationId xmlns:p14="http://schemas.microsoft.com/office/powerpoint/2010/main" val="215070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19300" y="609600"/>
            <a:ext cx="8153400" cy="857250"/>
          </a:xfrm>
        </p:spPr>
        <p:txBody>
          <a:bodyPr/>
          <a:lstStyle/>
          <a:p>
            <a:r>
              <a:rPr lang="en-US" dirty="0">
                <a:latin typeface="Times New Roman" panose="02020603050405020304" pitchFamily="18" charset="0"/>
                <a:cs typeface="Times New Roman" panose="02020603050405020304" pitchFamily="18" charset="0"/>
              </a:rPr>
              <a:t>Extended Stay Hotel Rendering</a:t>
            </a:r>
          </a:p>
        </p:txBody>
      </p:sp>
      <p:pic>
        <p:nvPicPr>
          <p:cNvPr id="2" name="Content Placeholder 1">
            <a:extLst>
              <a:ext uri="{FF2B5EF4-FFF2-40B4-BE49-F238E27FC236}">
                <a16:creationId xmlns:a16="http://schemas.microsoft.com/office/drawing/2014/main" id="{378F4F92-1A10-F1EE-A856-B2FFC897CC21}"/>
              </a:ext>
            </a:extLst>
          </p:cNvPr>
          <p:cNvPicPr>
            <a:picLocks noGrp="1" noChangeAspect="1"/>
          </p:cNvPicPr>
          <p:nvPr>
            <p:ph idx="1"/>
          </p:nvPr>
        </p:nvPicPr>
        <p:blipFill>
          <a:blip r:embed="rId3"/>
          <a:stretch>
            <a:fillRect/>
          </a:stretch>
        </p:blipFill>
        <p:spPr>
          <a:xfrm>
            <a:off x="366863" y="1600200"/>
            <a:ext cx="11389962" cy="5029200"/>
          </a:xfrm>
          <a:prstGeom prst="rect">
            <a:avLst/>
          </a:prstGeom>
        </p:spPr>
      </p:pic>
    </p:spTree>
    <p:extLst>
      <p:ext uri="{BB962C8B-B14F-4D97-AF65-F5344CB8AC3E}">
        <p14:creationId xmlns:p14="http://schemas.microsoft.com/office/powerpoint/2010/main" val="4087203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24800" y="838200"/>
            <a:ext cx="2133600" cy="704088"/>
          </a:xfrm>
        </p:spPr>
        <p:txBody>
          <a:bodyPr/>
          <a:lstStyle/>
          <a:p>
            <a:r>
              <a:rPr lang="en-US" dirty="0">
                <a:latin typeface="Times New Roman" panose="02020603050405020304" pitchFamily="18" charset="0"/>
                <a:cs typeface="Times New Roman" panose="02020603050405020304" pitchFamily="18" charset="0"/>
              </a:rPr>
              <a:t>Phase 2 </a:t>
            </a:r>
          </a:p>
        </p:txBody>
      </p:sp>
      <p:pic>
        <p:nvPicPr>
          <p:cNvPr id="7" name="Content Placeholder 6">
            <a:extLst>
              <a:ext uri="{FF2B5EF4-FFF2-40B4-BE49-F238E27FC236}">
                <a16:creationId xmlns:a16="http://schemas.microsoft.com/office/drawing/2014/main" id="{4D515080-2B60-72F0-E113-BBE88AE7E2D4}"/>
              </a:ext>
            </a:extLst>
          </p:cNvPr>
          <p:cNvPicPr>
            <a:picLocks noGrp="1" noChangeAspect="1"/>
          </p:cNvPicPr>
          <p:nvPr>
            <p:ph sz="half" idx="1"/>
          </p:nvPr>
        </p:nvPicPr>
        <p:blipFill>
          <a:blip r:embed="rId3"/>
          <a:stretch>
            <a:fillRect/>
          </a:stretch>
        </p:blipFill>
        <p:spPr>
          <a:xfrm>
            <a:off x="228600" y="369330"/>
            <a:ext cx="6553200" cy="6313715"/>
          </a:xfrm>
          <a:ln w="25400">
            <a:solidFill>
              <a:schemeClr val="accent1"/>
            </a:solidFill>
          </a:ln>
        </p:spPr>
      </p:pic>
      <p:sp>
        <p:nvSpPr>
          <p:cNvPr id="3" name="Content Placeholder 2">
            <a:extLst>
              <a:ext uri="{FF2B5EF4-FFF2-40B4-BE49-F238E27FC236}">
                <a16:creationId xmlns:a16="http://schemas.microsoft.com/office/drawing/2014/main" id="{646E2162-B2A1-DFFD-9FED-2563D12F9AF0}"/>
              </a:ext>
            </a:extLst>
          </p:cNvPr>
          <p:cNvSpPr>
            <a:spLocks noGrp="1"/>
          </p:cNvSpPr>
          <p:nvPr>
            <p:ph sz="half" idx="2"/>
          </p:nvPr>
        </p:nvSpPr>
        <p:spPr>
          <a:xfrm>
            <a:off x="6742043" y="1869643"/>
            <a:ext cx="5638800" cy="4988357"/>
          </a:xfrm>
        </p:spPr>
        <p:txBody>
          <a:bodyPr/>
          <a:lstStyle/>
          <a:p>
            <a:r>
              <a:rPr lang="en-US" sz="2400" dirty="0">
                <a:effectLst/>
                <a:ea typeface="Times New Roman" panose="02020603050405020304" pitchFamily="18" charset="0"/>
              </a:rPr>
              <a:t>MU development with 3 buildings </a:t>
            </a:r>
          </a:p>
          <a:p>
            <a:pPr lvl="1"/>
            <a:r>
              <a:rPr lang="en-US" dirty="0"/>
              <a:t>On a 3-acre lot shared with Phase 2</a:t>
            </a:r>
          </a:p>
          <a:p>
            <a:pPr lvl="1"/>
            <a:r>
              <a:rPr lang="en-US" sz="2600" dirty="0">
                <a:effectLst/>
                <a:latin typeface="Times New Roman" panose="02020603050405020304" pitchFamily="18" charset="0"/>
                <a:ea typeface="Times New Roman" panose="02020603050405020304" pitchFamily="18" charset="0"/>
              </a:rPr>
              <a:t>Approx. 23,000 s.f., </a:t>
            </a:r>
          </a:p>
          <a:p>
            <a:pPr lvl="1"/>
            <a:r>
              <a:rPr lang="en-US" sz="2600" dirty="0">
                <a:latin typeface="Times New Roman" panose="02020603050405020304" pitchFamily="18" charset="0"/>
                <a:ea typeface="Times New Roman" panose="02020603050405020304" pitchFamily="18" charset="0"/>
              </a:rPr>
              <a:t>Approx.</a:t>
            </a:r>
            <a:r>
              <a:rPr lang="en-US" sz="2600" dirty="0">
                <a:effectLst/>
                <a:latin typeface="Times New Roman" panose="02020603050405020304" pitchFamily="18" charset="0"/>
                <a:ea typeface="Times New Roman" panose="02020603050405020304" pitchFamily="18" charset="0"/>
              </a:rPr>
              <a:t> 12,200 s.f.</a:t>
            </a:r>
          </a:p>
          <a:p>
            <a:pPr lvl="1"/>
            <a:r>
              <a:rPr lang="en-US" sz="2600" dirty="0">
                <a:latin typeface="Times New Roman" panose="02020603050405020304" pitchFamily="18" charset="0"/>
                <a:ea typeface="Times New Roman" panose="02020603050405020304" pitchFamily="18" charset="0"/>
              </a:rPr>
              <a:t>Approx. </a:t>
            </a:r>
            <a:r>
              <a:rPr lang="en-US" sz="2600" dirty="0">
                <a:effectLst/>
                <a:latin typeface="Times New Roman" panose="02020603050405020304" pitchFamily="18" charset="0"/>
                <a:ea typeface="Times New Roman" panose="02020603050405020304" pitchFamily="18" charset="0"/>
              </a:rPr>
              <a:t>15,000 s.f. </a:t>
            </a:r>
          </a:p>
          <a:p>
            <a:pPr lvl="1"/>
            <a:r>
              <a:rPr lang="en-US" sz="2600" dirty="0">
                <a:latin typeface="Times New Roman" panose="02020603050405020304" pitchFamily="18" charset="0"/>
                <a:ea typeface="Times New Roman" panose="02020603050405020304" pitchFamily="18" charset="0"/>
              </a:rPr>
              <a:t>Approx.</a:t>
            </a:r>
            <a:r>
              <a:rPr lang="en-US" sz="2600" dirty="0">
                <a:effectLst/>
                <a:latin typeface="Times New Roman" panose="02020603050405020304" pitchFamily="18" charset="0"/>
                <a:ea typeface="Times New Roman" panose="02020603050405020304" pitchFamily="18" charset="0"/>
              </a:rPr>
              <a:t> 28 dwelling units</a:t>
            </a:r>
          </a:p>
          <a:p>
            <a:pPr lvl="1"/>
            <a:r>
              <a:rPr lang="en-US" sz="2600" dirty="0">
                <a:latin typeface="Times New Roman" panose="02020603050405020304" pitchFamily="18" charset="0"/>
                <a:ea typeface="Times New Roman" panose="02020603050405020304" pitchFamily="18" charset="0"/>
              </a:rPr>
              <a:t>Subject to subsequent administrative SPR for compliance with PUD</a:t>
            </a:r>
          </a:p>
          <a:p>
            <a:pPr lvl="1"/>
            <a:endParaRPr lang="en-US" sz="2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586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153400" y="762000"/>
            <a:ext cx="2057400" cy="780288"/>
          </a:xfrm>
        </p:spPr>
        <p:txBody>
          <a:bodyPr/>
          <a:lstStyle/>
          <a:p>
            <a:r>
              <a:rPr lang="en-US" dirty="0">
                <a:latin typeface="Times New Roman" panose="02020603050405020304" pitchFamily="18" charset="0"/>
                <a:cs typeface="Times New Roman" panose="02020603050405020304" pitchFamily="18" charset="0"/>
              </a:rPr>
              <a:t>Phase 3</a:t>
            </a:r>
          </a:p>
        </p:txBody>
      </p:sp>
      <p:pic>
        <p:nvPicPr>
          <p:cNvPr id="7" name="Content Placeholder 6">
            <a:extLst>
              <a:ext uri="{FF2B5EF4-FFF2-40B4-BE49-F238E27FC236}">
                <a16:creationId xmlns:a16="http://schemas.microsoft.com/office/drawing/2014/main" id="{C7FFAA3E-6CFB-6952-A379-5F6DE0FC95F1}"/>
              </a:ext>
            </a:extLst>
          </p:cNvPr>
          <p:cNvPicPr>
            <a:picLocks noGrp="1" noChangeAspect="1"/>
          </p:cNvPicPr>
          <p:nvPr>
            <p:ph sz="half" idx="1"/>
          </p:nvPr>
        </p:nvPicPr>
        <p:blipFill>
          <a:blip r:embed="rId3"/>
          <a:stretch>
            <a:fillRect/>
          </a:stretch>
        </p:blipFill>
        <p:spPr>
          <a:xfrm>
            <a:off x="457200" y="239740"/>
            <a:ext cx="6705600" cy="6460546"/>
          </a:xfrm>
          <a:ln w="25400">
            <a:solidFill>
              <a:schemeClr val="accent1"/>
            </a:solidFill>
          </a:ln>
        </p:spPr>
      </p:pic>
      <p:sp>
        <p:nvSpPr>
          <p:cNvPr id="3" name="Content Placeholder 2">
            <a:extLst>
              <a:ext uri="{FF2B5EF4-FFF2-40B4-BE49-F238E27FC236}">
                <a16:creationId xmlns:a16="http://schemas.microsoft.com/office/drawing/2014/main" id="{9A40AFFB-1F1B-7435-F13C-8DBFF3A03C5B}"/>
              </a:ext>
            </a:extLst>
          </p:cNvPr>
          <p:cNvSpPr>
            <a:spLocks noGrp="1"/>
          </p:cNvSpPr>
          <p:nvPr>
            <p:ph sz="half" idx="2"/>
          </p:nvPr>
        </p:nvSpPr>
        <p:spPr>
          <a:xfrm>
            <a:off x="7162800" y="1676400"/>
            <a:ext cx="5029200" cy="4678525"/>
          </a:xfrm>
        </p:spPr>
        <p:txBody>
          <a:bodyPr/>
          <a:lstStyle/>
          <a:p>
            <a:r>
              <a:rPr lang="en-US" sz="2400" dirty="0">
                <a:effectLst/>
                <a:latin typeface="Times New Roman" panose="02020603050405020304" pitchFamily="18" charset="0"/>
                <a:ea typeface="Times New Roman" panose="02020603050405020304" pitchFamily="18" charset="0"/>
              </a:rPr>
              <a:t>MU development with 2 buildings </a:t>
            </a:r>
          </a:p>
          <a:p>
            <a:pPr lvl="1"/>
            <a:r>
              <a:rPr lang="en-US" dirty="0"/>
              <a:t>On a 3-acre lot shared with Phase 2</a:t>
            </a:r>
          </a:p>
          <a:p>
            <a:pPr lvl="1"/>
            <a:r>
              <a:rPr lang="en-US" dirty="0"/>
              <a:t>Both approx. 6,400 s.f.</a:t>
            </a:r>
          </a:p>
          <a:p>
            <a:pPr lvl="1"/>
            <a:r>
              <a:rPr lang="en-US" dirty="0"/>
              <a:t>Retail and office uses</a:t>
            </a:r>
          </a:p>
          <a:p>
            <a:pPr lvl="1"/>
            <a:r>
              <a:rPr lang="en-US" dirty="0"/>
              <a:t>Subject to subsequent administrative SPR for compliance with PUD</a:t>
            </a:r>
          </a:p>
          <a:p>
            <a:pPr lvl="1"/>
            <a:endParaRPr lang="en-US" dirty="0"/>
          </a:p>
          <a:p>
            <a:endParaRPr lang="en-US" dirty="0"/>
          </a:p>
        </p:txBody>
      </p:sp>
    </p:spTree>
    <p:extLst>
      <p:ext uri="{BB962C8B-B14F-4D97-AF65-F5344CB8AC3E}">
        <p14:creationId xmlns:p14="http://schemas.microsoft.com/office/powerpoint/2010/main" val="136706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A65B-A142-1CFB-A82E-6E5491F457C6}"/>
              </a:ext>
            </a:extLst>
          </p:cNvPr>
          <p:cNvSpPr>
            <a:spLocks noGrp="1"/>
          </p:cNvSpPr>
          <p:nvPr>
            <p:ph type="title"/>
          </p:nvPr>
        </p:nvSpPr>
        <p:spPr>
          <a:xfrm>
            <a:off x="7467600" y="685800"/>
            <a:ext cx="2286000" cy="856488"/>
          </a:xfrm>
        </p:spPr>
        <p:txBody>
          <a:bodyPr/>
          <a:lstStyle/>
          <a:p>
            <a:r>
              <a:rPr lang="en-US" dirty="0">
                <a:latin typeface="Times New Roman" panose="02020603050405020304" pitchFamily="18" charset="0"/>
                <a:cs typeface="Times New Roman" panose="02020603050405020304" pitchFamily="18" charset="0"/>
              </a:rPr>
              <a:t>Phase 4</a:t>
            </a:r>
          </a:p>
        </p:txBody>
      </p:sp>
      <p:pic>
        <p:nvPicPr>
          <p:cNvPr id="6" name="Content Placeholder 5">
            <a:extLst>
              <a:ext uri="{FF2B5EF4-FFF2-40B4-BE49-F238E27FC236}">
                <a16:creationId xmlns:a16="http://schemas.microsoft.com/office/drawing/2014/main" id="{37D313FA-F5AD-148F-4A32-38B1F9E49087}"/>
              </a:ext>
            </a:extLst>
          </p:cNvPr>
          <p:cNvPicPr>
            <a:picLocks noGrp="1" noChangeAspect="1"/>
          </p:cNvPicPr>
          <p:nvPr>
            <p:ph sz="half" idx="1"/>
          </p:nvPr>
        </p:nvPicPr>
        <p:blipFill>
          <a:blip r:embed="rId3"/>
          <a:stretch>
            <a:fillRect/>
          </a:stretch>
        </p:blipFill>
        <p:spPr>
          <a:xfrm>
            <a:off x="381000" y="82412"/>
            <a:ext cx="5105400" cy="6668467"/>
          </a:xfrm>
          <a:ln w="25400">
            <a:solidFill>
              <a:schemeClr val="accent1"/>
            </a:solidFill>
          </a:ln>
        </p:spPr>
      </p:pic>
      <p:sp>
        <p:nvSpPr>
          <p:cNvPr id="4" name="Content Placeholder 3">
            <a:extLst>
              <a:ext uri="{FF2B5EF4-FFF2-40B4-BE49-F238E27FC236}">
                <a16:creationId xmlns:a16="http://schemas.microsoft.com/office/drawing/2014/main" id="{77B8874A-3E43-B77E-523B-F6F6A83D9A77}"/>
              </a:ext>
            </a:extLst>
          </p:cNvPr>
          <p:cNvSpPr>
            <a:spLocks noGrp="1"/>
          </p:cNvSpPr>
          <p:nvPr>
            <p:ph sz="half" idx="2"/>
          </p:nvPr>
        </p:nvSpPr>
        <p:spPr>
          <a:xfrm>
            <a:off x="6096000" y="1676400"/>
            <a:ext cx="5715000" cy="4434840"/>
          </a:xfrm>
        </p:spPr>
        <p:txBody>
          <a:bodyPr/>
          <a:lstStyle/>
          <a:p>
            <a:r>
              <a:rPr lang="en-US" sz="2400" dirty="0">
                <a:effectLst/>
                <a:ea typeface="Times New Roman" panose="02020603050405020304" pitchFamily="18" charset="0"/>
              </a:rPr>
              <a:t>MU development with 2 buildings </a:t>
            </a:r>
          </a:p>
          <a:p>
            <a:pPr lvl="1"/>
            <a:r>
              <a:rPr lang="en-US" dirty="0"/>
              <a:t>On a 1.3-acre lot.</a:t>
            </a:r>
          </a:p>
          <a:p>
            <a:pPr lvl="1"/>
            <a:endParaRPr lang="en-US" sz="800" dirty="0"/>
          </a:p>
          <a:p>
            <a:pPr lvl="1"/>
            <a:r>
              <a:rPr lang="en-US" dirty="0"/>
              <a:t>Approx. 8,500 s.f.</a:t>
            </a:r>
          </a:p>
          <a:p>
            <a:pPr lvl="1"/>
            <a:endParaRPr lang="en-US" sz="800" dirty="0"/>
          </a:p>
          <a:p>
            <a:pPr lvl="1"/>
            <a:r>
              <a:rPr lang="en-US" dirty="0"/>
              <a:t>Approx. 5,500 s.f.</a:t>
            </a:r>
          </a:p>
          <a:p>
            <a:pPr lvl="1"/>
            <a:endParaRPr lang="en-US" sz="800" dirty="0"/>
          </a:p>
          <a:p>
            <a:pPr lvl="1"/>
            <a:r>
              <a:rPr lang="en-US" dirty="0"/>
              <a:t>Retail uses</a:t>
            </a:r>
          </a:p>
          <a:p>
            <a:pPr lvl="1"/>
            <a:endParaRPr lang="en-US" sz="800" dirty="0"/>
          </a:p>
          <a:p>
            <a:pPr lvl="1"/>
            <a:r>
              <a:rPr lang="en-US" dirty="0"/>
              <a:t>John Street off-site improvements</a:t>
            </a:r>
          </a:p>
          <a:p>
            <a:pPr lvl="1"/>
            <a:endParaRPr lang="en-US" sz="800" dirty="0"/>
          </a:p>
          <a:p>
            <a:pPr lvl="1"/>
            <a:r>
              <a:rPr lang="en-US" dirty="0"/>
              <a:t>Subject to subsequent administrative SPR for compliance with PUD</a:t>
            </a:r>
          </a:p>
          <a:p>
            <a:pPr marL="393700" lvl="1" indent="0">
              <a:buNone/>
            </a:pPr>
            <a:endParaRPr lang="en-US" dirty="0"/>
          </a:p>
          <a:p>
            <a:pPr lvl="1"/>
            <a:endParaRPr lang="en-US" dirty="0"/>
          </a:p>
        </p:txBody>
      </p:sp>
    </p:spTree>
    <p:extLst>
      <p:ext uri="{BB962C8B-B14F-4D97-AF65-F5344CB8AC3E}">
        <p14:creationId xmlns:p14="http://schemas.microsoft.com/office/powerpoint/2010/main" val="3952330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1E2C2-EE13-1061-7622-B8AA5164BFB6}"/>
              </a:ext>
            </a:extLst>
          </p:cNvPr>
          <p:cNvSpPr>
            <a:spLocks noGrp="1"/>
          </p:cNvSpPr>
          <p:nvPr>
            <p:ph type="title"/>
          </p:nvPr>
        </p:nvSpPr>
        <p:spPr>
          <a:xfrm>
            <a:off x="6103495" y="685800"/>
            <a:ext cx="2209800" cy="780288"/>
          </a:xfrm>
        </p:spPr>
        <p:txBody>
          <a:bodyPr/>
          <a:lstStyle/>
          <a:p>
            <a:r>
              <a:rPr lang="en-US" dirty="0">
                <a:latin typeface="Times New Roman" panose="02020603050405020304" pitchFamily="18" charset="0"/>
                <a:cs typeface="Times New Roman" panose="02020603050405020304" pitchFamily="18" charset="0"/>
              </a:rPr>
              <a:t>Phase 5</a:t>
            </a:r>
          </a:p>
        </p:txBody>
      </p:sp>
      <p:pic>
        <p:nvPicPr>
          <p:cNvPr id="6" name="Content Placeholder 5">
            <a:extLst>
              <a:ext uri="{FF2B5EF4-FFF2-40B4-BE49-F238E27FC236}">
                <a16:creationId xmlns:a16="http://schemas.microsoft.com/office/drawing/2014/main" id="{5D29A3B6-4E40-A38E-08F0-481B2C8BC553}"/>
              </a:ext>
            </a:extLst>
          </p:cNvPr>
          <p:cNvPicPr>
            <a:picLocks noGrp="1" noChangeAspect="1"/>
          </p:cNvPicPr>
          <p:nvPr>
            <p:ph sz="half" idx="1"/>
          </p:nvPr>
        </p:nvPicPr>
        <p:blipFill>
          <a:blip r:embed="rId3"/>
          <a:stretch>
            <a:fillRect/>
          </a:stretch>
        </p:blipFill>
        <p:spPr>
          <a:xfrm>
            <a:off x="838200" y="685800"/>
            <a:ext cx="4648200" cy="6071291"/>
          </a:xfrm>
          <a:ln w="25400">
            <a:solidFill>
              <a:schemeClr val="accent1"/>
            </a:solidFill>
          </a:ln>
        </p:spPr>
      </p:pic>
      <p:sp>
        <p:nvSpPr>
          <p:cNvPr id="4" name="Content Placeholder 3">
            <a:extLst>
              <a:ext uri="{FF2B5EF4-FFF2-40B4-BE49-F238E27FC236}">
                <a16:creationId xmlns:a16="http://schemas.microsoft.com/office/drawing/2014/main" id="{E2102F91-4C8C-619A-0C18-E53F2C202A3C}"/>
              </a:ext>
            </a:extLst>
          </p:cNvPr>
          <p:cNvSpPr>
            <a:spLocks noGrp="1"/>
          </p:cNvSpPr>
          <p:nvPr>
            <p:ph sz="half" idx="2"/>
          </p:nvPr>
        </p:nvSpPr>
        <p:spPr>
          <a:xfrm>
            <a:off x="5943600" y="1828800"/>
            <a:ext cx="5867400" cy="4434840"/>
          </a:xfrm>
        </p:spPr>
        <p:txBody>
          <a:bodyPr/>
          <a:lstStyle/>
          <a:p>
            <a:r>
              <a:rPr lang="en-US" dirty="0"/>
              <a:t>MU development with 2 buildings</a:t>
            </a:r>
          </a:p>
          <a:p>
            <a:pPr lvl="1"/>
            <a:r>
              <a:rPr lang="en-US" dirty="0"/>
              <a:t>Both approx. 5,500 s.f.</a:t>
            </a:r>
          </a:p>
          <a:p>
            <a:pPr lvl="1"/>
            <a:r>
              <a:rPr lang="en-US" dirty="0"/>
              <a:t>Retail uses.</a:t>
            </a:r>
          </a:p>
          <a:p>
            <a:pPr lvl="1"/>
            <a:r>
              <a:rPr lang="en-US" dirty="0"/>
              <a:t>On a 1.1-acre lot.</a:t>
            </a:r>
          </a:p>
          <a:p>
            <a:pPr lvl="1"/>
            <a:r>
              <a:rPr lang="en-US" dirty="0"/>
              <a:t>Subject to subsequent administrative SPR for compliance with PUD</a:t>
            </a:r>
          </a:p>
          <a:p>
            <a:pPr marL="393700" lvl="1" indent="0">
              <a:buNone/>
            </a:pPr>
            <a:endParaRPr lang="en-US" dirty="0"/>
          </a:p>
        </p:txBody>
      </p:sp>
    </p:spTree>
    <p:extLst>
      <p:ext uri="{BB962C8B-B14F-4D97-AF65-F5344CB8AC3E}">
        <p14:creationId xmlns:p14="http://schemas.microsoft.com/office/powerpoint/2010/main" val="3170605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C5985-6656-FA46-979B-B799CD0CB8FC}"/>
              </a:ext>
            </a:extLst>
          </p:cNvPr>
          <p:cNvSpPr>
            <a:spLocks noGrp="1"/>
          </p:cNvSpPr>
          <p:nvPr>
            <p:ph type="title"/>
          </p:nvPr>
        </p:nvSpPr>
        <p:spPr>
          <a:xfrm>
            <a:off x="2514600" y="687474"/>
            <a:ext cx="2133600" cy="780288"/>
          </a:xfrm>
        </p:spPr>
        <p:txBody>
          <a:bodyPr/>
          <a:lstStyle/>
          <a:p>
            <a:r>
              <a:rPr lang="en-US" dirty="0">
                <a:latin typeface="Times New Roman" panose="02020603050405020304" pitchFamily="18" charset="0"/>
                <a:cs typeface="Times New Roman" panose="02020603050405020304" pitchFamily="18" charset="0"/>
              </a:rPr>
              <a:t>Phase 6</a:t>
            </a:r>
          </a:p>
        </p:txBody>
      </p:sp>
      <p:pic>
        <p:nvPicPr>
          <p:cNvPr id="6" name="Content Placeholder 5">
            <a:extLst>
              <a:ext uri="{FF2B5EF4-FFF2-40B4-BE49-F238E27FC236}">
                <a16:creationId xmlns:a16="http://schemas.microsoft.com/office/drawing/2014/main" id="{F0B02E5D-E09F-4882-12A6-2E476B18E95E}"/>
              </a:ext>
            </a:extLst>
          </p:cNvPr>
          <p:cNvPicPr>
            <a:picLocks noGrp="1" noChangeAspect="1"/>
          </p:cNvPicPr>
          <p:nvPr>
            <p:ph sz="half" idx="1"/>
          </p:nvPr>
        </p:nvPicPr>
        <p:blipFill>
          <a:blip r:embed="rId3"/>
          <a:stretch>
            <a:fillRect/>
          </a:stretch>
        </p:blipFill>
        <p:spPr>
          <a:xfrm>
            <a:off x="116174" y="2057400"/>
            <a:ext cx="6626419" cy="2971800"/>
          </a:xfrm>
          <a:ln w="25400">
            <a:solidFill>
              <a:schemeClr val="accent1"/>
            </a:solidFill>
          </a:ln>
        </p:spPr>
      </p:pic>
      <p:sp>
        <p:nvSpPr>
          <p:cNvPr id="4" name="Content Placeholder 3">
            <a:extLst>
              <a:ext uri="{FF2B5EF4-FFF2-40B4-BE49-F238E27FC236}">
                <a16:creationId xmlns:a16="http://schemas.microsoft.com/office/drawing/2014/main" id="{F05509FF-0084-5028-5BA0-A282B691B2E9}"/>
              </a:ext>
            </a:extLst>
          </p:cNvPr>
          <p:cNvSpPr>
            <a:spLocks noGrp="1"/>
          </p:cNvSpPr>
          <p:nvPr>
            <p:ph sz="half" idx="2"/>
          </p:nvPr>
        </p:nvSpPr>
        <p:spPr>
          <a:xfrm>
            <a:off x="7030379" y="838200"/>
            <a:ext cx="5042134" cy="6172200"/>
          </a:xfrm>
        </p:spPr>
        <p:txBody>
          <a:bodyPr/>
          <a:lstStyle/>
          <a:p>
            <a:r>
              <a:rPr lang="en-US" sz="2400" dirty="0"/>
              <a:t>MU development with 6 buildings</a:t>
            </a:r>
          </a:p>
          <a:p>
            <a:pPr lvl="1"/>
            <a:r>
              <a:rPr lang="en-US" dirty="0"/>
              <a:t>On 3 lots totaling 6.5 acres</a:t>
            </a:r>
          </a:p>
          <a:p>
            <a:pPr lvl="1"/>
            <a:endParaRPr lang="en-US" sz="1400" dirty="0"/>
          </a:p>
          <a:p>
            <a:pPr lvl="1"/>
            <a:r>
              <a:rPr lang="en-US" dirty="0"/>
              <a:t>Spicer Street private drive extension </a:t>
            </a:r>
          </a:p>
          <a:p>
            <a:pPr lvl="1"/>
            <a:endParaRPr lang="en-US" sz="1400" dirty="0"/>
          </a:p>
          <a:p>
            <a:pPr lvl="1"/>
            <a:r>
              <a:rPr lang="en-US" dirty="0"/>
              <a:t>Approx. 128,000 </a:t>
            </a:r>
            <a:r>
              <a:rPr lang="en-US" dirty="0" err="1"/>
              <a:t>s.f.</a:t>
            </a:r>
            <a:r>
              <a:rPr lang="en-US" dirty="0"/>
              <a:t> of mixed retail/residential uses.</a:t>
            </a:r>
          </a:p>
          <a:p>
            <a:pPr lvl="1"/>
            <a:endParaRPr lang="en-US" sz="1400" dirty="0"/>
          </a:p>
          <a:p>
            <a:pPr lvl="1"/>
            <a:r>
              <a:rPr lang="en-US" dirty="0"/>
              <a:t>Approx. 51,000 </a:t>
            </a:r>
            <a:r>
              <a:rPr lang="en-US" dirty="0" err="1"/>
              <a:t>s.f.</a:t>
            </a:r>
            <a:r>
              <a:rPr lang="en-US" dirty="0"/>
              <a:t> residential.</a:t>
            </a:r>
          </a:p>
          <a:p>
            <a:pPr lvl="1"/>
            <a:endParaRPr lang="en-US" sz="1400" dirty="0"/>
          </a:p>
          <a:p>
            <a:pPr lvl="1"/>
            <a:r>
              <a:rPr lang="en-US" dirty="0"/>
              <a:t>Subject to subsequent administrative SPR for compliance with PUD</a:t>
            </a:r>
          </a:p>
          <a:p>
            <a:pPr marL="393700" lvl="1" indent="0">
              <a:buNone/>
            </a:pPr>
            <a:endParaRPr lang="en-US" dirty="0"/>
          </a:p>
          <a:p>
            <a:pPr marL="3937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1141969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9E7C-4311-1D59-6D59-A3F74D309EA0}"/>
              </a:ext>
            </a:extLst>
          </p:cNvPr>
          <p:cNvSpPr>
            <a:spLocks noGrp="1"/>
          </p:cNvSpPr>
          <p:nvPr>
            <p:ph type="title"/>
          </p:nvPr>
        </p:nvSpPr>
        <p:spPr>
          <a:xfrm>
            <a:off x="7505700" y="800438"/>
            <a:ext cx="2286000" cy="704088"/>
          </a:xfrm>
        </p:spPr>
        <p:txBody>
          <a:bodyPr/>
          <a:lstStyle/>
          <a:p>
            <a:r>
              <a:rPr lang="en-US" dirty="0">
                <a:latin typeface="Times New Roman" panose="02020603050405020304" pitchFamily="18" charset="0"/>
                <a:cs typeface="Times New Roman" panose="02020603050405020304" pitchFamily="18" charset="0"/>
              </a:rPr>
              <a:t>Phase 7</a:t>
            </a:r>
          </a:p>
        </p:txBody>
      </p:sp>
      <p:pic>
        <p:nvPicPr>
          <p:cNvPr id="6" name="Content Placeholder 5">
            <a:extLst>
              <a:ext uri="{FF2B5EF4-FFF2-40B4-BE49-F238E27FC236}">
                <a16:creationId xmlns:a16="http://schemas.microsoft.com/office/drawing/2014/main" id="{8DFDB2C9-AD57-CC70-802A-5246943EA581}"/>
              </a:ext>
            </a:extLst>
          </p:cNvPr>
          <p:cNvPicPr>
            <a:picLocks noGrp="1" noChangeAspect="1"/>
          </p:cNvPicPr>
          <p:nvPr>
            <p:ph sz="half" idx="1"/>
          </p:nvPr>
        </p:nvPicPr>
        <p:blipFill>
          <a:blip r:embed="rId3"/>
          <a:stretch>
            <a:fillRect/>
          </a:stretch>
        </p:blipFill>
        <p:spPr>
          <a:xfrm>
            <a:off x="914400" y="274136"/>
            <a:ext cx="4495799" cy="6557631"/>
          </a:xfrm>
          <a:ln w="25400">
            <a:solidFill>
              <a:schemeClr val="accent1"/>
            </a:solidFill>
          </a:ln>
        </p:spPr>
      </p:pic>
      <p:sp>
        <p:nvSpPr>
          <p:cNvPr id="4" name="Content Placeholder 3">
            <a:extLst>
              <a:ext uri="{FF2B5EF4-FFF2-40B4-BE49-F238E27FC236}">
                <a16:creationId xmlns:a16="http://schemas.microsoft.com/office/drawing/2014/main" id="{646D809C-2B3A-8735-2292-1556A63149E6}"/>
              </a:ext>
            </a:extLst>
          </p:cNvPr>
          <p:cNvSpPr>
            <a:spLocks noGrp="1"/>
          </p:cNvSpPr>
          <p:nvPr>
            <p:ph sz="half" idx="2"/>
          </p:nvPr>
        </p:nvSpPr>
        <p:spPr>
          <a:xfrm>
            <a:off x="5715000" y="1497900"/>
            <a:ext cx="5867400" cy="5315712"/>
          </a:xfrm>
        </p:spPr>
        <p:txBody>
          <a:bodyPr/>
          <a:lstStyle/>
          <a:p>
            <a:r>
              <a:rPr lang="en-US" dirty="0"/>
              <a:t>MU development:</a:t>
            </a:r>
          </a:p>
          <a:p>
            <a:pPr lvl="1"/>
            <a:r>
              <a:rPr lang="en-US" dirty="0"/>
              <a:t>Upon development,  requires amendment to CUP 2018-010 (remove (e) SVMH parking lot from this site).</a:t>
            </a:r>
          </a:p>
          <a:p>
            <a:pPr lvl="1"/>
            <a:r>
              <a:rPr kumimoji="0" lang="en-US" sz="2400" b="0" i="0" u="none" strike="noStrike" kern="1200" cap="none" spc="0" normalizeH="0" baseline="0" noProof="0" dirty="0">
                <a:ln>
                  <a:noFill/>
                </a:ln>
                <a:solidFill>
                  <a:srgbClr val="507281"/>
                </a:solidFill>
                <a:effectLst/>
                <a:uLnTx/>
                <a:uFillTx/>
                <a:latin typeface="Constantia"/>
                <a:ea typeface="+mn-ea"/>
                <a:cs typeface="+mn-cs"/>
              </a:rPr>
              <a:t>On 2 lots totaling 4.4 acres </a:t>
            </a:r>
          </a:p>
          <a:p>
            <a:pPr lvl="1"/>
            <a:r>
              <a:rPr lang="en-US" dirty="0"/>
              <a:t>1 residential building:</a:t>
            </a:r>
          </a:p>
          <a:p>
            <a:pPr lvl="2"/>
            <a:r>
              <a:rPr lang="en-US" dirty="0"/>
              <a:t>Approx. 83,800 s.f.</a:t>
            </a:r>
          </a:p>
          <a:p>
            <a:pPr marL="639763" marR="0" lvl="1" indent="-246063" algn="l" defTabSz="914400" rtl="0" eaLnBrk="1" fontAlgn="base" latinLnBrk="0" hangingPunct="1">
              <a:lnSpc>
                <a:spcPct val="100000"/>
              </a:lnSpc>
              <a:spcBef>
                <a:spcPct val="20000"/>
              </a:spcBef>
              <a:spcAft>
                <a:spcPct val="0"/>
              </a:spcAft>
              <a:buClr>
                <a:srgbClr val="507281"/>
              </a:buClr>
              <a:buSzPct val="85000"/>
              <a:buFont typeface="Wingdings 2" pitchFamily="18" charset="2"/>
              <a:buChar char=""/>
              <a:tabLst/>
              <a:defRPr/>
            </a:pPr>
            <a:r>
              <a:rPr kumimoji="0" lang="en-US" sz="2400" b="0" i="0" u="none" strike="noStrike" kern="1200" cap="none" spc="0" normalizeH="0" baseline="0" noProof="0" dirty="0">
                <a:ln>
                  <a:noFill/>
                </a:ln>
                <a:solidFill>
                  <a:srgbClr val="507281"/>
                </a:solidFill>
                <a:effectLst/>
                <a:uLnTx/>
                <a:uFillTx/>
                <a:latin typeface="Constantia"/>
                <a:ea typeface="+mn-ea"/>
                <a:cs typeface="+mn-cs"/>
              </a:rPr>
              <a:t>2 retail/office bldgs.</a:t>
            </a:r>
          </a:p>
          <a:p>
            <a:pPr lvl="2"/>
            <a:r>
              <a:rPr lang="en-US" dirty="0">
                <a:solidFill>
                  <a:srgbClr val="507281"/>
                </a:solidFill>
                <a:latin typeface="Constantia"/>
              </a:rPr>
              <a:t>Approx. </a:t>
            </a:r>
            <a:r>
              <a:rPr lang="en-US" dirty="0"/>
              <a:t>17,000 s.f.</a:t>
            </a:r>
          </a:p>
          <a:p>
            <a:pPr lvl="2"/>
            <a:r>
              <a:rPr lang="en-US" dirty="0"/>
              <a:t>Approx. 20,800 s.f. </a:t>
            </a:r>
          </a:p>
          <a:p>
            <a:pPr marL="639763" marR="0" lvl="1" indent="-246063" algn="l" defTabSz="914400" rtl="0" eaLnBrk="1" fontAlgn="base" latinLnBrk="0" hangingPunct="1">
              <a:lnSpc>
                <a:spcPct val="100000"/>
              </a:lnSpc>
              <a:spcBef>
                <a:spcPct val="20000"/>
              </a:spcBef>
              <a:spcAft>
                <a:spcPct val="0"/>
              </a:spcAft>
              <a:buClr>
                <a:srgbClr val="507281"/>
              </a:buClr>
              <a:buSzPct val="85000"/>
              <a:buFont typeface="Wingdings 2" pitchFamily="18" charset="2"/>
              <a:buChar char=""/>
              <a:tabLst/>
              <a:defRPr/>
            </a:pPr>
            <a:r>
              <a:rPr kumimoji="0" lang="en-US" sz="2400" b="0" i="0" u="none" strike="noStrike" kern="1200" cap="none" spc="0" normalizeH="0" baseline="0" noProof="0" dirty="0">
                <a:ln>
                  <a:noFill/>
                </a:ln>
                <a:solidFill>
                  <a:srgbClr val="507281"/>
                </a:solidFill>
                <a:effectLst/>
                <a:uLnTx/>
                <a:uFillTx/>
                <a:latin typeface="Constantia"/>
                <a:ea typeface="+mn-ea"/>
                <a:cs typeface="+mn-cs"/>
              </a:rPr>
              <a:t>Subject to subsequent SPR for compliance with PUD.</a:t>
            </a:r>
          </a:p>
          <a:p>
            <a:pPr marL="393700" marR="0" lvl="1" indent="0" algn="l" defTabSz="914400" rtl="0" eaLnBrk="1" fontAlgn="base" latinLnBrk="0" hangingPunct="1">
              <a:lnSpc>
                <a:spcPct val="100000"/>
              </a:lnSpc>
              <a:spcBef>
                <a:spcPct val="20000"/>
              </a:spcBef>
              <a:spcAft>
                <a:spcPct val="0"/>
              </a:spcAft>
              <a:buClr>
                <a:srgbClr val="507281"/>
              </a:buClr>
              <a:buSzPct val="85000"/>
              <a:buNone/>
              <a:tabLst/>
              <a:defRPr/>
            </a:pPr>
            <a:endParaRPr kumimoji="0" lang="en-US" sz="2400" b="0" i="0" u="none" strike="noStrike" kern="1200" cap="none" spc="0" normalizeH="0" baseline="0" noProof="0" dirty="0">
              <a:ln>
                <a:noFill/>
              </a:ln>
              <a:solidFill>
                <a:srgbClr val="507281"/>
              </a:solidFill>
              <a:effectLst/>
              <a:uLnTx/>
              <a:uFillTx/>
              <a:latin typeface="Constantia"/>
              <a:ea typeface="+mn-ea"/>
              <a:cs typeface="+mn-cs"/>
            </a:endParaRPr>
          </a:p>
        </p:txBody>
      </p:sp>
    </p:spTree>
    <p:extLst>
      <p:ext uri="{BB962C8B-B14F-4D97-AF65-F5344CB8AC3E}">
        <p14:creationId xmlns:p14="http://schemas.microsoft.com/office/powerpoint/2010/main" val="1994873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A64A-611C-2E3F-DDAA-1104EBFA6131}"/>
              </a:ext>
            </a:extLst>
          </p:cNvPr>
          <p:cNvSpPr>
            <a:spLocks noGrp="1"/>
          </p:cNvSpPr>
          <p:nvPr>
            <p:ph type="title"/>
          </p:nvPr>
        </p:nvSpPr>
        <p:spPr>
          <a:xfrm>
            <a:off x="381000" y="2968003"/>
            <a:ext cx="2209800" cy="1401678"/>
          </a:xfrm>
        </p:spPr>
        <p:txBody>
          <a:bodyPr/>
          <a:lstStyle/>
          <a:p>
            <a:r>
              <a:rPr lang="en-US" dirty="0">
                <a:latin typeface="Times New Roman" panose="02020603050405020304" pitchFamily="18" charset="0"/>
                <a:cs typeface="Times New Roman" panose="02020603050405020304" pitchFamily="18" charset="0"/>
              </a:rPr>
              <a:t>Seven Phases</a:t>
            </a:r>
          </a:p>
        </p:txBody>
      </p:sp>
      <p:pic>
        <p:nvPicPr>
          <p:cNvPr id="7" name="Content Placeholder 6" descr="A close-up of a circuit board&#10;&#10;Description automatically generated with low confidence">
            <a:extLst>
              <a:ext uri="{FF2B5EF4-FFF2-40B4-BE49-F238E27FC236}">
                <a16:creationId xmlns:a16="http://schemas.microsoft.com/office/drawing/2014/main" id="{7F61EE9B-9926-04B1-676F-BCC2593C28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3200" y="479685"/>
            <a:ext cx="8365761" cy="6378315"/>
          </a:xfrm>
          <a:ln w="25400">
            <a:solidFill>
              <a:schemeClr val="accent1"/>
            </a:solidFill>
          </a:ln>
        </p:spPr>
      </p:pic>
    </p:spTree>
    <p:extLst>
      <p:ext uri="{BB962C8B-B14F-4D97-AF65-F5344CB8AC3E}">
        <p14:creationId xmlns:p14="http://schemas.microsoft.com/office/powerpoint/2010/main" val="1963024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526C-B92E-DD50-244E-A641562CA177}"/>
              </a:ext>
            </a:extLst>
          </p:cNvPr>
          <p:cNvSpPr>
            <a:spLocks noGrp="1"/>
          </p:cNvSpPr>
          <p:nvPr>
            <p:ph type="title"/>
          </p:nvPr>
        </p:nvSpPr>
        <p:spPr>
          <a:xfrm>
            <a:off x="3124200" y="609600"/>
            <a:ext cx="3810000" cy="780288"/>
          </a:xfrm>
        </p:spPr>
        <p:txBody>
          <a:bodyPr/>
          <a:lstStyle/>
          <a:p>
            <a:r>
              <a:rPr lang="en-US" dirty="0">
                <a:latin typeface="Times New Roman" panose="02020603050405020304" pitchFamily="18" charset="0"/>
                <a:cs typeface="Times New Roman" panose="02020603050405020304" pitchFamily="18" charset="0"/>
              </a:rPr>
              <a:t>Tentative Map</a:t>
            </a:r>
          </a:p>
        </p:txBody>
      </p:sp>
      <p:pic>
        <p:nvPicPr>
          <p:cNvPr id="6" name="Content Placeholder 5">
            <a:extLst>
              <a:ext uri="{FF2B5EF4-FFF2-40B4-BE49-F238E27FC236}">
                <a16:creationId xmlns:a16="http://schemas.microsoft.com/office/drawing/2014/main" id="{65FD0348-C8FC-653A-CE46-0A42B2A2BFB8}"/>
              </a:ext>
            </a:extLst>
          </p:cNvPr>
          <p:cNvPicPr>
            <a:picLocks noGrp="1" noChangeAspect="1"/>
          </p:cNvPicPr>
          <p:nvPr>
            <p:ph sz="half" idx="1"/>
          </p:nvPr>
        </p:nvPicPr>
        <p:blipFill>
          <a:blip r:embed="rId3"/>
          <a:stretch>
            <a:fillRect/>
          </a:stretch>
        </p:blipFill>
        <p:spPr>
          <a:xfrm>
            <a:off x="1590795" y="1456944"/>
            <a:ext cx="7032228" cy="5060505"/>
          </a:xfrm>
          <a:ln w="25400">
            <a:solidFill>
              <a:schemeClr val="accent1"/>
            </a:solidFill>
          </a:ln>
        </p:spPr>
      </p:pic>
      <p:sp>
        <p:nvSpPr>
          <p:cNvPr id="4" name="Content Placeholder 3">
            <a:extLst>
              <a:ext uri="{FF2B5EF4-FFF2-40B4-BE49-F238E27FC236}">
                <a16:creationId xmlns:a16="http://schemas.microsoft.com/office/drawing/2014/main" id="{743A4847-CF5F-8A8E-EA4E-403EB2F9A26C}"/>
              </a:ext>
            </a:extLst>
          </p:cNvPr>
          <p:cNvSpPr>
            <a:spLocks noGrp="1"/>
          </p:cNvSpPr>
          <p:nvPr>
            <p:ph sz="half" idx="2"/>
          </p:nvPr>
        </p:nvSpPr>
        <p:spPr>
          <a:xfrm>
            <a:off x="9067800" y="1456944"/>
            <a:ext cx="2310845" cy="6172200"/>
          </a:xfrm>
        </p:spPr>
        <p:txBody>
          <a:bodyPr/>
          <a:lstStyle/>
          <a:p>
            <a:r>
              <a:rPr lang="en-US" dirty="0"/>
              <a:t>Reconfigure 14 lots into 9 lots.</a:t>
            </a:r>
          </a:p>
          <a:p>
            <a:r>
              <a:rPr lang="en-US" dirty="0"/>
              <a:t>Final Map approval required by CC and recordation prior to issuance of BPs.</a:t>
            </a:r>
          </a:p>
        </p:txBody>
      </p:sp>
    </p:spTree>
    <p:extLst>
      <p:ext uri="{BB962C8B-B14F-4D97-AF65-F5344CB8AC3E}">
        <p14:creationId xmlns:p14="http://schemas.microsoft.com/office/powerpoint/2010/main" val="1164905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7D68-524F-7018-20AF-9FD0573F7B52}"/>
              </a:ext>
            </a:extLst>
          </p:cNvPr>
          <p:cNvSpPr>
            <a:spLocks noGrp="1"/>
          </p:cNvSpPr>
          <p:nvPr>
            <p:ph type="title"/>
          </p:nvPr>
        </p:nvSpPr>
        <p:spPr>
          <a:xfrm>
            <a:off x="4419600" y="685800"/>
            <a:ext cx="2438400" cy="704850"/>
          </a:xfrm>
        </p:spPr>
        <p:txBody>
          <a:bodyPr/>
          <a:lstStyle/>
          <a:p>
            <a:r>
              <a:rPr lang="en-US" dirty="0">
                <a:latin typeface="Times New Roman" panose="02020603050405020304" pitchFamily="18" charset="0"/>
                <a:cs typeface="Times New Roman" panose="02020603050405020304" pitchFamily="18" charset="0"/>
              </a:rPr>
              <a:t> Analysis</a:t>
            </a:r>
          </a:p>
        </p:txBody>
      </p:sp>
      <p:sp>
        <p:nvSpPr>
          <p:cNvPr id="5" name="Content Placeholder 4">
            <a:extLst>
              <a:ext uri="{FF2B5EF4-FFF2-40B4-BE49-F238E27FC236}">
                <a16:creationId xmlns:a16="http://schemas.microsoft.com/office/drawing/2014/main" id="{AB97F50A-969F-38E9-6826-719C837B75DF}"/>
              </a:ext>
            </a:extLst>
          </p:cNvPr>
          <p:cNvSpPr>
            <a:spLocks noGrp="1"/>
          </p:cNvSpPr>
          <p:nvPr>
            <p:ph idx="1"/>
          </p:nvPr>
        </p:nvSpPr>
        <p:spPr>
          <a:xfrm>
            <a:off x="228600" y="1447800"/>
            <a:ext cx="11887200" cy="5334000"/>
          </a:xfrm>
        </p:spPr>
        <p:txBody>
          <a:bodyPr/>
          <a:lstStyle/>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itchFamily="18" charset="2"/>
              <a:buChar char=""/>
              <a:tabLst/>
              <a:defRPr/>
            </a:pPr>
            <a:r>
              <a:rPr kumimoji="0" lang="en-US" sz="2600" b="0" i="0" u="none" strike="noStrike" kern="1200" cap="none" spc="0" normalizeH="0" baseline="0" noProof="0" dirty="0">
                <a:ln>
                  <a:noFill/>
                </a:ln>
                <a:solidFill>
                  <a:srgbClr val="507281"/>
                </a:solidFill>
                <a:effectLst/>
                <a:uLnTx/>
                <a:uFillTx/>
                <a:latin typeface="Constantia"/>
                <a:ea typeface="+mn-ea"/>
                <a:cs typeface="+mn-cs"/>
              </a:rPr>
              <a:t>General Plan:</a:t>
            </a:r>
          </a:p>
          <a:p>
            <a:pPr marL="639763" marR="0" lvl="1" indent="-246063" algn="l" defTabSz="914400" rtl="0" eaLnBrk="1" fontAlgn="base" latinLnBrk="0" hangingPunct="1">
              <a:lnSpc>
                <a:spcPct val="100000"/>
              </a:lnSpc>
              <a:spcBef>
                <a:spcPct val="20000"/>
              </a:spcBef>
              <a:spcAft>
                <a:spcPct val="0"/>
              </a:spcAft>
              <a:buClr>
                <a:srgbClr val="507281"/>
              </a:buClr>
              <a:buSzPct val="85000"/>
              <a:buFont typeface="Wingdings 2" pitchFamily="18" charset="2"/>
              <a:buChar char=""/>
              <a:tabLst/>
              <a:defRPr/>
            </a:pPr>
            <a:r>
              <a:rPr kumimoji="0" lang="en-US" sz="2400" b="0" i="0" u="none" strike="noStrike" kern="1200" cap="none" spc="0" normalizeH="0" baseline="0" noProof="0" dirty="0">
                <a:ln>
                  <a:noFill/>
                </a:ln>
                <a:solidFill>
                  <a:srgbClr val="507281"/>
                </a:solidFill>
                <a:effectLst/>
                <a:uLnTx/>
                <a:uFillTx/>
                <a:latin typeface="Constantia"/>
                <a:ea typeface="+mn-ea"/>
                <a:cs typeface="+mn-cs"/>
              </a:rPr>
              <a:t>Consistent with GP Policies:  LU-1.1, LU-1.2, LU-2.1, LU-2.4, LU-2.5, LU-3.7, and LU-3.8.</a:t>
            </a:r>
          </a:p>
          <a:p>
            <a:pPr marL="273050" marR="0" lvl="0" indent="-273050" algn="l" defTabSz="914400" rtl="0" eaLnBrk="1" fontAlgn="base" latinLnBrk="0" hangingPunct="1">
              <a:lnSpc>
                <a:spcPct val="100000"/>
              </a:lnSpc>
              <a:spcBef>
                <a:spcPct val="20000"/>
              </a:spcBef>
              <a:spcAft>
                <a:spcPct val="0"/>
              </a:spcAft>
              <a:buClr>
                <a:srgbClr val="0BD0D9"/>
              </a:buClr>
              <a:buSzPct val="95000"/>
              <a:buFont typeface="Wingdings 2" pitchFamily="18" charset="2"/>
              <a:buChar char=""/>
              <a:tabLst/>
              <a:defRPr/>
            </a:pPr>
            <a:r>
              <a:rPr kumimoji="0" lang="en-US" sz="2600" b="0" i="0" u="none" strike="noStrike" kern="1200" cap="none" spc="0" normalizeH="0" baseline="0" noProof="0" dirty="0">
                <a:ln>
                  <a:noFill/>
                </a:ln>
                <a:solidFill>
                  <a:srgbClr val="507281"/>
                </a:solidFill>
                <a:effectLst/>
                <a:uLnTx/>
                <a:uFillTx/>
                <a:latin typeface="Constantia"/>
                <a:ea typeface="+mn-ea"/>
                <a:cs typeface="+mn-cs"/>
              </a:rPr>
              <a:t>Zoning Code:</a:t>
            </a:r>
          </a:p>
          <a:p>
            <a:pPr lvl="1" indent="-273050">
              <a:buClr>
                <a:srgbClr val="0BD0D9"/>
              </a:buClr>
              <a:buSzPct val="95000"/>
              <a:defRPr/>
            </a:pPr>
            <a:r>
              <a:rPr kumimoji="0" lang="en-US" b="0" i="0" u="none" strike="noStrike" kern="1200" cap="none" spc="0" normalizeH="0" baseline="0" noProof="0" dirty="0">
                <a:ln>
                  <a:noFill/>
                </a:ln>
                <a:solidFill>
                  <a:srgbClr val="507281"/>
                </a:solidFill>
                <a:effectLst/>
                <a:uLnTx/>
                <a:uFillTx/>
                <a:latin typeface="Constantia"/>
                <a:ea typeface="+mn-ea"/>
                <a:cs typeface="+mn-cs"/>
              </a:rPr>
              <a:t>CO zoning provides areas for offices, personal services, financial services, mixed use residential, and residential uses.</a:t>
            </a:r>
          </a:p>
          <a:p>
            <a:pPr lvl="1" indent="-273050">
              <a:buClr>
                <a:srgbClr val="0BD0D9"/>
              </a:buClr>
              <a:buSzPct val="95000"/>
              <a:defRPr/>
            </a:pPr>
            <a:r>
              <a:rPr kumimoji="0" lang="en-US" b="0" i="0" u="none" strike="noStrike" kern="1200" cap="none" spc="0" normalizeH="0" baseline="0" noProof="0" dirty="0">
                <a:ln>
                  <a:noFill/>
                </a:ln>
                <a:solidFill>
                  <a:srgbClr val="507281"/>
                </a:solidFill>
                <a:effectLst/>
                <a:uLnTx/>
                <a:uFillTx/>
                <a:latin typeface="Constantia"/>
                <a:ea typeface="+mn-ea"/>
                <a:cs typeface="+mn-cs"/>
              </a:rPr>
              <a:t>FG-4 is to focus growth at high potential, under-utilized sites:</a:t>
            </a:r>
          </a:p>
          <a:p>
            <a:pPr lvl="1" indent="-273050">
              <a:buClr>
                <a:srgbClr val="0BD0D9"/>
              </a:buClr>
              <a:buSzPct val="95000"/>
              <a:defRPr/>
            </a:pPr>
            <a:r>
              <a:rPr kumimoji="0" lang="en-US" b="0" i="0" u="none" strike="noStrike" kern="1200" cap="none" spc="0" normalizeH="0" baseline="0" noProof="0" dirty="0">
                <a:ln>
                  <a:noFill/>
                </a:ln>
                <a:solidFill>
                  <a:srgbClr val="507281"/>
                </a:solidFill>
                <a:effectLst/>
                <a:uLnTx/>
                <a:uFillTx/>
                <a:latin typeface="Constantia"/>
                <a:ea typeface="+mn-ea"/>
                <a:cs typeface="+mn-cs"/>
              </a:rPr>
              <a:t>Density under current zoning</a:t>
            </a:r>
            <a:r>
              <a:rPr lang="en-US" dirty="0">
                <a:solidFill>
                  <a:srgbClr val="507281"/>
                </a:solidFill>
                <a:latin typeface="Constantia"/>
              </a:rPr>
              <a:t>: </a:t>
            </a:r>
            <a:r>
              <a:rPr kumimoji="0" lang="en-US" b="0" i="0" u="none" strike="noStrike" kern="1200" cap="none" spc="0" normalizeH="0" baseline="0" noProof="0" dirty="0">
                <a:ln>
                  <a:noFill/>
                </a:ln>
                <a:solidFill>
                  <a:srgbClr val="507281"/>
                </a:solidFill>
                <a:effectLst/>
                <a:uLnTx/>
                <a:uFillTx/>
                <a:latin typeface="Constantia"/>
                <a:ea typeface="+mn-ea"/>
                <a:cs typeface="+mn-cs"/>
              </a:rPr>
              <a:t>net density of 10 dwelling units per net acre, or approx. 197 dwelling units. </a:t>
            </a:r>
          </a:p>
          <a:p>
            <a:pPr lvl="2" indent="-273050">
              <a:buClr>
                <a:srgbClr val="0BD0D9"/>
              </a:buClr>
              <a:buSzPct val="95000"/>
              <a:defRPr/>
            </a:pPr>
            <a:r>
              <a:rPr kumimoji="0" lang="en-US" b="0" i="0" u="none" strike="noStrike" kern="1200" cap="none" spc="0" normalizeH="0" baseline="0" noProof="0" dirty="0">
                <a:ln>
                  <a:noFill/>
                </a:ln>
                <a:solidFill>
                  <a:srgbClr val="507281"/>
                </a:solidFill>
                <a:effectLst/>
                <a:uLnTx/>
                <a:uFillTx/>
                <a:latin typeface="Constantia"/>
                <a:ea typeface="+mn-ea"/>
                <a:cs typeface="+mn-cs"/>
              </a:rPr>
              <a:t>However, the General Plan Update (currently underway), may ultimately increase allowable density on the project site. Therefore, the IS-MND analyzed additional density of up to 242 dwelling units, if permitted in the future.</a:t>
            </a:r>
            <a:endParaRPr lang="en-US" dirty="0"/>
          </a:p>
        </p:txBody>
      </p:sp>
    </p:spTree>
    <p:extLst>
      <p:ext uri="{BB962C8B-B14F-4D97-AF65-F5344CB8AC3E}">
        <p14:creationId xmlns:p14="http://schemas.microsoft.com/office/powerpoint/2010/main" val="207112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BAE6-8B2A-BCEC-14CC-4373239924A6}"/>
              </a:ext>
            </a:extLst>
          </p:cNvPr>
          <p:cNvSpPr>
            <a:spLocks noGrp="1"/>
          </p:cNvSpPr>
          <p:nvPr>
            <p:ph type="title"/>
          </p:nvPr>
        </p:nvSpPr>
        <p:spPr>
          <a:xfrm>
            <a:off x="4838700" y="685800"/>
            <a:ext cx="2362200" cy="704850"/>
          </a:xfrm>
        </p:spPr>
        <p:txBody>
          <a:bodyPr/>
          <a:lstStyle/>
          <a:p>
            <a:r>
              <a:rPr lang="en-US" dirty="0">
                <a:latin typeface="Times New Roman" panose="02020603050405020304" pitchFamily="18" charset="0"/>
                <a:cs typeface="Times New Roman" panose="02020603050405020304" pitchFamily="18" charset="0"/>
              </a:rPr>
              <a:t>Analysis</a:t>
            </a:r>
          </a:p>
        </p:txBody>
      </p:sp>
      <p:sp>
        <p:nvSpPr>
          <p:cNvPr id="5" name="Content Placeholder 4">
            <a:extLst>
              <a:ext uri="{FF2B5EF4-FFF2-40B4-BE49-F238E27FC236}">
                <a16:creationId xmlns:a16="http://schemas.microsoft.com/office/drawing/2014/main" id="{45BFFBCE-C4B8-B6B9-8D6C-80FC2CE2C34D}"/>
              </a:ext>
            </a:extLst>
          </p:cNvPr>
          <p:cNvSpPr>
            <a:spLocks noGrp="1"/>
          </p:cNvSpPr>
          <p:nvPr>
            <p:ph idx="1"/>
          </p:nvPr>
        </p:nvSpPr>
        <p:spPr>
          <a:xfrm>
            <a:off x="152400" y="1676400"/>
            <a:ext cx="11734800" cy="5029200"/>
          </a:xfrm>
        </p:spPr>
        <p:txBody>
          <a:bodyPr/>
          <a:lstStyle/>
          <a:p>
            <a:r>
              <a:rPr lang="en-US" dirty="0"/>
              <a:t>Affordable Housing Plan</a:t>
            </a:r>
          </a:p>
          <a:p>
            <a:pPr lvl="1"/>
            <a:r>
              <a:rPr lang="en-US" dirty="0"/>
              <a:t>Project exceeds 10 dwelling units, therefore, subject to the Inclusionary Housing Ordinance. </a:t>
            </a:r>
          </a:p>
          <a:p>
            <a:pPr lvl="1"/>
            <a:r>
              <a:rPr lang="en-US" dirty="0"/>
              <a:t>Applicant commits to offering the appropriate amount of residential rental units to the Section 8 Housing Choice Voucher Program (8% very low and 4% lower income) based on total number of units allowed per the density calculations. </a:t>
            </a:r>
          </a:p>
          <a:p>
            <a:pPr lvl="2"/>
            <a:r>
              <a:rPr lang="en-US" dirty="0"/>
              <a:t>These units would be evenly distributed among the different unit types in the development and throughout the different phases in the development. </a:t>
            </a:r>
          </a:p>
          <a:p>
            <a:pPr marL="639763" marR="0" lvl="1" indent="-246063" algn="l" defTabSz="914400" rtl="0" eaLnBrk="1" fontAlgn="base" latinLnBrk="0" hangingPunct="1">
              <a:lnSpc>
                <a:spcPct val="100000"/>
              </a:lnSpc>
              <a:spcBef>
                <a:spcPct val="20000"/>
              </a:spcBef>
              <a:spcAft>
                <a:spcPct val="0"/>
              </a:spcAft>
              <a:buClr>
                <a:srgbClr val="507281"/>
              </a:buClr>
              <a:buSzPct val="85000"/>
              <a:buFont typeface="Wingdings 2" pitchFamily="18" charset="2"/>
              <a:buChar char=""/>
              <a:tabLst/>
              <a:defRPr/>
            </a:pPr>
            <a:r>
              <a:rPr kumimoji="0" lang="en-US" sz="2600" b="0" i="0" u="none" strike="noStrike" kern="1200" cap="none" spc="0" normalizeH="0" baseline="0" noProof="0" dirty="0">
                <a:ln>
                  <a:noFill/>
                </a:ln>
                <a:solidFill>
                  <a:srgbClr val="507281"/>
                </a:solidFill>
                <a:effectLst/>
                <a:uLnTx/>
                <a:uFillTx/>
                <a:latin typeface="Constantia"/>
                <a:ea typeface="+mn-ea"/>
                <a:cs typeface="+mn-cs"/>
              </a:rPr>
              <a:t>The applicant would also pay a Rental Housing Impact Fee for production of off-site affordable units.</a:t>
            </a:r>
          </a:p>
          <a:p>
            <a:pPr marL="639763" marR="0" lvl="1" indent="-246063" algn="l" defTabSz="914400" rtl="0" eaLnBrk="1" fontAlgn="base" latinLnBrk="0" hangingPunct="1">
              <a:lnSpc>
                <a:spcPct val="100000"/>
              </a:lnSpc>
              <a:spcBef>
                <a:spcPct val="20000"/>
              </a:spcBef>
              <a:spcAft>
                <a:spcPct val="0"/>
              </a:spcAft>
              <a:buClr>
                <a:srgbClr val="507281"/>
              </a:buClr>
              <a:buSzPct val="85000"/>
              <a:buFont typeface="Wingdings 2" pitchFamily="18" charset="2"/>
              <a:buChar char=""/>
              <a:tabLst/>
              <a:defRPr/>
            </a:pPr>
            <a:r>
              <a:rPr lang="en-US" sz="2600" dirty="0">
                <a:solidFill>
                  <a:srgbClr val="507281"/>
                </a:solidFill>
                <a:latin typeface="Constantia"/>
              </a:rPr>
              <a:t>No deed restriction is required.</a:t>
            </a:r>
            <a:endParaRPr lang="en-US" dirty="0"/>
          </a:p>
          <a:p>
            <a:pPr marL="393700" lvl="1" indent="0">
              <a:buNone/>
            </a:pPr>
            <a:endParaRPr lang="en-US" dirty="0"/>
          </a:p>
        </p:txBody>
      </p:sp>
    </p:spTree>
    <p:extLst>
      <p:ext uri="{BB962C8B-B14F-4D97-AF65-F5344CB8AC3E}">
        <p14:creationId xmlns:p14="http://schemas.microsoft.com/office/powerpoint/2010/main" val="42769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4DE8CA-CB3D-243C-1724-40004E5F8755}"/>
              </a:ext>
            </a:extLst>
          </p:cNvPr>
          <p:cNvSpPr>
            <a:spLocks noGrp="1"/>
          </p:cNvSpPr>
          <p:nvPr>
            <p:ph idx="1"/>
          </p:nvPr>
        </p:nvSpPr>
        <p:spPr>
          <a:xfrm>
            <a:off x="609600" y="1166574"/>
            <a:ext cx="10972800" cy="5539026"/>
          </a:xfrm>
        </p:spPr>
        <p:txBody>
          <a:bodyPr/>
          <a:lstStyle/>
          <a:p>
            <a:r>
              <a:rPr lang="en-US" dirty="0"/>
              <a:t>Environmental impacts of the project have been analyzed in accordance with CEQA. </a:t>
            </a:r>
          </a:p>
          <a:p>
            <a:pPr marL="0" indent="0">
              <a:buNone/>
            </a:pPr>
            <a:endParaRPr lang="en-US" dirty="0"/>
          </a:p>
          <a:p>
            <a:r>
              <a:rPr lang="en-US" dirty="0"/>
              <a:t>An IS was prepared and based upon review of the IS, the proposed project will not have a significant effect on the environment because of the mitigation measures outlined in the MMRP. </a:t>
            </a:r>
          </a:p>
          <a:p>
            <a:endParaRPr lang="en-US" dirty="0"/>
          </a:p>
          <a:p>
            <a:r>
              <a:rPr lang="en-US" dirty="0"/>
              <a:t>Traffic and Transportation Commission recommended approval on 3-9-23.</a:t>
            </a:r>
          </a:p>
          <a:p>
            <a:endParaRPr lang="en-US" dirty="0"/>
          </a:p>
          <a:p>
            <a:r>
              <a:rPr lang="en-US" dirty="0"/>
              <a:t>Planning Commission recommended CC approval on 5-29-24.</a:t>
            </a:r>
          </a:p>
          <a:p>
            <a:endParaRPr lang="en-US" dirty="0"/>
          </a:p>
          <a:p>
            <a:r>
              <a:rPr lang="en-US" dirty="0"/>
              <a:t>Housing and Land use Committee recommended CC approval on 6-4-24.</a:t>
            </a:r>
          </a:p>
          <a:p>
            <a:pPr lvl="1"/>
            <a:endParaRPr lang="en-US" dirty="0"/>
          </a:p>
        </p:txBody>
      </p:sp>
      <p:sp>
        <p:nvSpPr>
          <p:cNvPr id="4" name="TextBox 3">
            <a:extLst>
              <a:ext uri="{FF2B5EF4-FFF2-40B4-BE49-F238E27FC236}">
                <a16:creationId xmlns:a16="http://schemas.microsoft.com/office/drawing/2014/main" id="{F55A3EF9-22E4-EB49-9731-A96605BD46BC}"/>
              </a:ext>
            </a:extLst>
          </p:cNvPr>
          <p:cNvSpPr txBox="1"/>
          <p:nvPr/>
        </p:nvSpPr>
        <p:spPr>
          <a:xfrm>
            <a:off x="4419600" y="304800"/>
            <a:ext cx="2671141" cy="861774"/>
          </a:xfrm>
          <a:prstGeom prst="rect">
            <a:avLst/>
          </a:prstGeom>
          <a:noFill/>
        </p:spPr>
        <p:txBody>
          <a:bodyPr wrap="square">
            <a:spAutoFit/>
          </a:bodyPr>
          <a:lstStyle/>
          <a:p>
            <a:r>
              <a:rPr kumimoji="0" lang="en-US" sz="5000" b="0" i="0" u="none" strike="noStrike" kern="1200" cap="none" spc="0" normalizeH="0" baseline="0" noProof="0" dirty="0">
                <a:ln>
                  <a:noFill/>
                </a:ln>
                <a:solidFill>
                  <a:srgbClr val="72555D"/>
                </a:solidFill>
                <a:effectLst/>
                <a:uLnTx/>
                <a:uFillTx/>
                <a:latin typeface="Times New Roman" panose="02020603050405020304" pitchFamily="18" charset="0"/>
                <a:ea typeface="+mj-ea"/>
                <a:cs typeface="Times New Roman" panose="02020603050405020304" pitchFamily="18" charset="0"/>
              </a:rPr>
              <a:t>Analysis</a:t>
            </a:r>
            <a:endParaRPr lang="en-US" dirty="0"/>
          </a:p>
        </p:txBody>
      </p:sp>
    </p:spTree>
    <p:extLst>
      <p:ext uri="{BB962C8B-B14F-4D97-AF65-F5344CB8AC3E}">
        <p14:creationId xmlns:p14="http://schemas.microsoft.com/office/powerpoint/2010/main" val="1723146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4F9E-1914-4207-5B85-9FAA68DC6A22}"/>
              </a:ext>
            </a:extLst>
          </p:cNvPr>
          <p:cNvSpPr>
            <a:spLocks noGrp="1"/>
          </p:cNvSpPr>
          <p:nvPr>
            <p:ph type="title"/>
          </p:nvPr>
        </p:nvSpPr>
        <p:spPr>
          <a:xfrm>
            <a:off x="3276600" y="685800"/>
            <a:ext cx="4724400" cy="780288"/>
          </a:xfrm>
        </p:spPr>
        <p:txBody>
          <a:bodyPr/>
          <a:lstStyle/>
          <a:p>
            <a:r>
              <a:rPr lang="en-US" dirty="0">
                <a:latin typeface="Times New Roman" panose="02020603050405020304" pitchFamily="18" charset="0"/>
                <a:cs typeface="Times New Roman" panose="02020603050405020304" pitchFamily="18" charset="0"/>
              </a:rPr>
              <a:t>Recommendation</a:t>
            </a:r>
          </a:p>
        </p:txBody>
      </p:sp>
      <p:sp>
        <p:nvSpPr>
          <p:cNvPr id="3" name="Content Placeholder 2">
            <a:extLst>
              <a:ext uri="{FF2B5EF4-FFF2-40B4-BE49-F238E27FC236}">
                <a16:creationId xmlns:a16="http://schemas.microsoft.com/office/drawing/2014/main" id="{3608F993-4139-2642-3018-4ACAE12EFE7D}"/>
              </a:ext>
            </a:extLst>
          </p:cNvPr>
          <p:cNvSpPr>
            <a:spLocks noGrp="1"/>
          </p:cNvSpPr>
          <p:nvPr>
            <p:ph sz="half" idx="1"/>
          </p:nvPr>
        </p:nvSpPr>
        <p:spPr>
          <a:xfrm>
            <a:off x="152400" y="1676400"/>
            <a:ext cx="11430000" cy="5001718"/>
          </a:xfrm>
        </p:spPr>
        <p:txBody>
          <a:bodyPr/>
          <a:lstStyle/>
          <a:p>
            <a:r>
              <a:rPr lang="en-US" dirty="0"/>
              <a:t>A motion to adopt a Resolution affirming the findings and:</a:t>
            </a:r>
          </a:p>
          <a:p>
            <a:pPr lvl="1"/>
            <a:r>
              <a:rPr lang="en-US" dirty="0"/>
              <a:t>Adopt the proposed MND and MMRP pursuant to section 15074 of the CEQA Guidelines;</a:t>
            </a:r>
          </a:p>
          <a:p>
            <a:pPr lvl="1"/>
            <a:r>
              <a:rPr lang="en-US" dirty="0"/>
              <a:t>Approve PUD 2020-002 for seven-phase Master Site Plan and alternative development standards;</a:t>
            </a:r>
          </a:p>
          <a:p>
            <a:pPr lvl="1"/>
            <a:r>
              <a:rPr lang="en-US" dirty="0"/>
              <a:t>Approve CUP 2022-030 for the Mixed Use Development and the Extended Stay Hotel; and  </a:t>
            </a:r>
          </a:p>
          <a:p>
            <a:pPr lvl="1"/>
            <a:r>
              <a:rPr lang="en-US" dirty="0"/>
              <a:t>Approve a TM 2022-001 to reconfigure 14 lots into 9 lots.</a:t>
            </a:r>
          </a:p>
          <a:p>
            <a:pPr lvl="1"/>
            <a:endParaRPr lang="en-US" dirty="0"/>
          </a:p>
        </p:txBody>
      </p:sp>
    </p:spTree>
    <p:extLst>
      <p:ext uri="{BB962C8B-B14F-4D97-AF65-F5344CB8AC3E}">
        <p14:creationId xmlns:p14="http://schemas.microsoft.com/office/powerpoint/2010/main" val="1439306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6B77-9651-A64C-0FB9-6B0511BA449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Public Noticing</a:t>
            </a:r>
          </a:p>
        </p:txBody>
      </p:sp>
      <p:sp>
        <p:nvSpPr>
          <p:cNvPr id="3" name="Content Placeholder 2">
            <a:extLst>
              <a:ext uri="{FF2B5EF4-FFF2-40B4-BE49-F238E27FC236}">
                <a16:creationId xmlns:a16="http://schemas.microsoft.com/office/drawing/2014/main" id="{48B56EC9-9455-E7B2-7F32-AB76DF7AF771}"/>
              </a:ext>
            </a:extLst>
          </p:cNvPr>
          <p:cNvSpPr>
            <a:spLocks noGrp="1"/>
          </p:cNvSpPr>
          <p:nvPr>
            <p:ph sz="half" idx="1"/>
          </p:nvPr>
        </p:nvSpPr>
        <p:spPr/>
        <p:txBody>
          <a:bodyPr/>
          <a:lstStyle/>
          <a:p>
            <a:r>
              <a:rPr lang="en-US" dirty="0"/>
              <a:t>Posted and Mailed on 5-31-24.</a:t>
            </a:r>
          </a:p>
          <a:p>
            <a:r>
              <a:rPr lang="en-US" dirty="0"/>
              <a:t>Published in the Monterey County Weekly on 5-20-24.</a:t>
            </a:r>
          </a:p>
        </p:txBody>
      </p:sp>
      <p:pic>
        <p:nvPicPr>
          <p:cNvPr id="6" name="Content Placeholder 5" descr="A picture containing ground, sky, outdoor, dirt&#10;&#10;Description automatically generated">
            <a:extLst>
              <a:ext uri="{FF2B5EF4-FFF2-40B4-BE49-F238E27FC236}">
                <a16:creationId xmlns:a16="http://schemas.microsoft.com/office/drawing/2014/main" id="{FBB50440-9F28-F309-B01B-B947E593520C}"/>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358296" y="3932915"/>
            <a:ext cx="1834115" cy="2440403"/>
          </a:xfrm>
          <a:ln w="25400">
            <a:solidFill>
              <a:schemeClr val="accent1"/>
            </a:solidFill>
          </a:ln>
        </p:spPr>
      </p:pic>
      <p:pic>
        <p:nvPicPr>
          <p:cNvPr id="8" name="Picture 7" descr="A picture containing ground, outdoor, grass, dirt&#10;&#10;Description automatically generated">
            <a:extLst>
              <a:ext uri="{FF2B5EF4-FFF2-40B4-BE49-F238E27FC236}">
                <a16:creationId xmlns:a16="http://schemas.microsoft.com/office/drawing/2014/main" id="{50827893-D825-14C8-A87C-E353B14FA9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2285" y="3917925"/>
            <a:ext cx="1834115" cy="2440403"/>
          </a:xfrm>
          <a:prstGeom prst="rect">
            <a:avLst/>
          </a:prstGeom>
          <a:ln w="25400">
            <a:solidFill>
              <a:schemeClr val="accent1"/>
            </a:solidFill>
          </a:ln>
        </p:spPr>
      </p:pic>
      <p:pic>
        <p:nvPicPr>
          <p:cNvPr id="10" name="Picture 9" descr="A picture containing text, sign, sky, outdoor&#10;&#10;Description automatically generated">
            <a:extLst>
              <a:ext uri="{FF2B5EF4-FFF2-40B4-BE49-F238E27FC236}">
                <a16:creationId xmlns:a16="http://schemas.microsoft.com/office/drawing/2014/main" id="{50115461-09CF-7071-CE29-34F9975C46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4148" y="3917927"/>
            <a:ext cx="1827127" cy="2431105"/>
          </a:xfrm>
          <a:prstGeom prst="rect">
            <a:avLst/>
          </a:prstGeom>
          <a:ln w="25400">
            <a:solidFill>
              <a:schemeClr val="accent1"/>
            </a:solidFill>
          </a:ln>
        </p:spPr>
      </p:pic>
      <p:pic>
        <p:nvPicPr>
          <p:cNvPr id="12" name="Picture 11" descr="A picture containing building&#10;&#10;Description automatically generated">
            <a:extLst>
              <a:ext uri="{FF2B5EF4-FFF2-40B4-BE49-F238E27FC236}">
                <a16:creationId xmlns:a16="http://schemas.microsoft.com/office/drawing/2014/main" id="{B3F3E54D-B99E-1215-7FEC-944F726419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7027" y="3917926"/>
            <a:ext cx="1803656" cy="2399875"/>
          </a:xfrm>
          <a:prstGeom prst="rect">
            <a:avLst/>
          </a:prstGeom>
          <a:ln w="25400">
            <a:solidFill>
              <a:schemeClr val="accent1"/>
            </a:solidFill>
          </a:ln>
        </p:spPr>
      </p:pic>
      <p:pic>
        <p:nvPicPr>
          <p:cNvPr id="14" name="Picture 13" descr="A picture containing outdoor, grate, day&#10;&#10;Description automatically generated">
            <a:extLst>
              <a:ext uri="{FF2B5EF4-FFF2-40B4-BE49-F238E27FC236}">
                <a16:creationId xmlns:a16="http://schemas.microsoft.com/office/drawing/2014/main" id="{7CBD7AFD-C216-12FA-4AC0-5B62C0A40E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4149" y="1274339"/>
            <a:ext cx="1827128" cy="2431106"/>
          </a:xfrm>
          <a:prstGeom prst="rect">
            <a:avLst/>
          </a:prstGeom>
          <a:ln w="25400">
            <a:solidFill>
              <a:schemeClr val="accent1"/>
            </a:solidFill>
          </a:ln>
        </p:spPr>
      </p:pic>
      <p:pic>
        <p:nvPicPr>
          <p:cNvPr id="16" name="Picture 15" descr="A picture containing text&#10;&#10;Description automatically generated">
            <a:extLst>
              <a:ext uri="{FF2B5EF4-FFF2-40B4-BE49-F238E27FC236}">
                <a16:creationId xmlns:a16="http://schemas.microsoft.com/office/drawing/2014/main" id="{AA91087E-8410-ED2E-887C-DB90129AFE6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95791" y="1305569"/>
            <a:ext cx="1803657" cy="2399876"/>
          </a:xfrm>
          <a:prstGeom prst="rect">
            <a:avLst/>
          </a:prstGeom>
          <a:ln w="25400">
            <a:solidFill>
              <a:schemeClr val="accent1"/>
            </a:solidFill>
          </a:ln>
        </p:spPr>
      </p:pic>
    </p:spTree>
    <p:extLst>
      <p:ext uri="{BB962C8B-B14F-4D97-AF65-F5344CB8AC3E}">
        <p14:creationId xmlns:p14="http://schemas.microsoft.com/office/powerpoint/2010/main" val="15805912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rgbClr val="507281"/>
      </a:dk1>
      <a:lt1>
        <a:srgbClr val="7F895A"/>
      </a:lt1>
      <a:dk2>
        <a:srgbClr val="72555D"/>
      </a:dk2>
      <a:lt2>
        <a:srgbClr val="C1882C"/>
      </a:lt2>
      <a:accent1>
        <a:srgbClr val="507281"/>
      </a:accent1>
      <a:accent2>
        <a:srgbClr val="7F895A"/>
      </a:accent2>
      <a:accent3>
        <a:srgbClr val="72555D"/>
      </a:accent3>
      <a:accent4>
        <a:srgbClr val="C1882C"/>
      </a:accent4>
      <a:accent5>
        <a:srgbClr val="DBBC82"/>
      </a:accent5>
      <a:accent6>
        <a:srgbClr val="507281"/>
      </a:accent6>
      <a:hlink>
        <a:srgbClr val="0070C0"/>
      </a:hlink>
      <a:folHlink>
        <a:srgbClr val="007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2730</TotalTime>
  <Words>4117</Words>
  <Application>Microsoft Office PowerPoint</Application>
  <PresentationFormat>Widescreen</PresentationFormat>
  <Paragraphs>252</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Constantia</vt:lpstr>
      <vt:lpstr>Times New Roman</vt:lpstr>
      <vt:lpstr>Wingdings 2</vt:lpstr>
      <vt:lpstr>Flow</vt:lpstr>
      <vt:lpstr>PUBLIC HEARING: PUD 2020-002, CUP 2020-030, TM 2022-001, AND ER 2020-018 (IS-MND) LOCATED SOUTHEAST OF THE JOHN STREET AND ABBOTT STREET INTERSECTION IN THE CO – FG-4  (COMMERCIAL OFFICE – ABBOTT STREET FOCUSED GROWTH OVERLAY) AND IG (INDUSTRIAL – GENERAL) ZONING DISTRICT</vt:lpstr>
      <vt:lpstr>Background</vt:lpstr>
      <vt:lpstr>PUD  </vt:lpstr>
      <vt:lpstr>Seven Phases</vt:lpstr>
      <vt:lpstr>Phase 1</vt:lpstr>
      <vt:lpstr>Extended Stay Site Plan</vt:lpstr>
      <vt:lpstr>Extended Stay Hotel Rendering</vt:lpstr>
      <vt:lpstr>Phase 2 </vt:lpstr>
      <vt:lpstr>Phase 3</vt:lpstr>
      <vt:lpstr>Phase 4</vt:lpstr>
      <vt:lpstr>Phase 5</vt:lpstr>
      <vt:lpstr>Phase 6</vt:lpstr>
      <vt:lpstr>Phase 7</vt:lpstr>
      <vt:lpstr>Seven Phases</vt:lpstr>
      <vt:lpstr>Tentative Map</vt:lpstr>
      <vt:lpstr> Analysis</vt:lpstr>
      <vt:lpstr>Analysis</vt:lpstr>
      <vt:lpstr>PowerPoint Presentation</vt:lpstr>
      <vt:lpstr>Recommendation</vt:lpstr>
      <vt:lpstr>Public Noticing</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Myrick</dc:creator>
  <cp:lastModifiedBy>Lisa Brinton</cp:lastModifiedBy>
  <cp:revision>197</cp:revision>
  <cp:lastPrinted>2024-05-29T16:21:05Z</cp:lastPrinted>
  <dcterms:created xsi:type="dcterms:W3CDTF">2009-01-20T19:56:07Z</dcterms:created>
  <dcterms:modified xsi:type="dcterms:W3CDTF">2024-06-06T23:00:48Z</dcterms:modified>
</cp:coreProperties>
</file>