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1" r:id="rId2"/>
    <p:sldId id="282" r:id="rId3"/>
    <p:sldId id="283" r:id="rId4"/>
    <p:sldId id="292" r:id="rId5"/>
    <p:sldId id="291" r:id="rId6"/>
    <p:sldId id="295" r:id="rId7"/>
    <p:sldId id="293" r:id="rId8"/>
    <p:sldId id="288" r:id="rId9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FB3846-C82A-75AC-29D2-DB2FA628455E}" name="Lisa Brinton" initials="LB" userId="S::lisab@ci.salinas.ca.us::7dd73627-4b78-4a69-b7a3-52ac02929ff6" providerId="AD"/>
  <p188:author id="{2F75E8B8-2467-B024-9EE1-470C22313815}" name="Kirsten Zehring" initials="KZ" userId="S::kirstenz@ci.salinas.ca.us::7961b060-54bc-4f2e-a6ad-2ed25d10fd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0D5D8"/>
    <a:srgbClr val="000000"/>
    <a:srgbClr val="E9EBED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4" autoAdjust="0"/>
    <p:restoredTop sz="84409" autoAdjust="0"/>
  </p:normalViewPr>
  <p:slideViewPr>
    <p:cSldViewPr>
      <p:cViewPr varScale="1">
        <p:scale>
          <a:sx n="89" d="100"/>
          <a:sy n="89" d="100"/>
        </p:scale>
        <p:origin x="145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kirstenz\Downloads\SVTVB%20Report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kirstenz\Downloads\SVTVB%20Report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kirstenz\Downloads\SVTVB%20Report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Website Posts: </a:t>
            </a:r>
            <a:r>
              <a:rPr lang="en-US" sz="18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FY2024-25 Q1 to Q3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Summary!$A$6</c:f>
              <c:strCache>
                <c:ptCount val="1"/>
                <c:pt idx="0">
                  <c:v>Social Media Posts </c:v>
                </c:pt>
              </c:strCache>
              <c:extLst xmlns:c15="http://schemas.microsoft.com/office/drawing/2012/chart"/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  <c:extLst xmlns:c15="http://schemas.microsoft.com/office/drawing/2012/chart"/>
            </c:numRef>
          </c:cat>
          <c:val>
            <c:numRef>
              <c:f>Summary!$B$6:$J$6</c:f>
              <c:numCache>
                <c:formatCode>General</c:formatCode>
                <c:ptCount val="9"/>
                <c:pt idx="0">
                  <c:v>34</c:v>
                </c:pt>
                <c:pt idx="1">
                  <c:v>25</c:v>
                </c:pt>
                <c:pt idx="2">
                  <c:v>34</c:v>
                </c:pt>
                <c:pt idx="3">
                  <c:v>40</c:v>
                </c:pt>
                <c:pt idx="4">
                  <c:v>35</c:v>
                </c:pt>
                <c:pt idx="5">
                  <c:v>24</c:v>
                </c:pt>
                <c:pt idx="6">
                  <c:v>26</c:v>
                </c:pt>
                <c:pt idx="7">
                  <c:v>24</c:v>
                </c:pt>
                <c:pt idx="8">
                  <c:v>27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7B7C-4EA0-AD81-6D8A5D3EF78A}"/>
            </c:ext>
          </c:extLst>
        </c:ser>
        <c:ser>
          <c:idx val="8"/>
          <c:order val="8"/>
          <c:tx>
            <c:strRef>
              <c:f>Summary!$A$11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</c:numRef>
          </c:cat>
          <c:val>
            <c:numRef>
              <c:f>Summary!$B$11:$J$11</c:f>
            </c:numRef>
          </c:val>
          <c:extLst>
            <c:ext xmlns:c16="http://schemas.microsoft.com/office/drawing/2014/chart" uri="{C3380CC4-5D6E-409C-BE32-E72D297353CC}">
              <c16:uniqueId val="{00000001-7B7C-4EA0-AD81-6D8A5D3EF7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1259806895"/>
        <c:axId val="107131940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Summary!$A$3</c15:sqref>
                        </c15:formulaRef>
                      </c:ext>
                    </c:extLst>
                    <c:strCache>
                      <c:ptCount val="1"/>
                      <c:pt idx="0">
                        <c:v>Visitor Count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Summary!$B$3:$J$3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553</c:v>
                      </c:pt>
                      <c:pt idx="1">
                        <c:v>375</c:v>
                      </c:pt>
                      <c:pt idx="2">
                        <c:v>539</c:v>
                      </c:pt>
                      <c:pt idx="3">
                        <c:v>504</c:v>
                      </c:pt>
                      <c:pt idx="4">
                        <c:v>438</c:v>
                      </c:pt>
                      <c:pt idx="5">
                        <c:v>367</c:v>
                      </c:pt>
                      <c:pt idx="6">
                        <c:v>303</c:v>
                      </c:pt>
                      <c:pt idx="7">
                        <c:v>395</c:v>
                      </c:pt>
                      <c:pt idx="8">
                        <c:v>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7B7C-4EA0-AD81-6D8A5D3EF78A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Summary!$A$4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(Standard)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Summary!$B$4:$J$4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7B7C-4EA0-AD81-6D8A5D3EF78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Summary!$A$5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(New)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Summary!$B$5:$J$5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B7C-4EA0-AD81-6D8A5D3EF78A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Summary!$A$7</c15:sqref>
                        </c15:formulaRef>
                      </c:ext>
                    </c:extLst>
                    <c:strCache>
                      <c:ptCount val="1"/>
                      <c:pt idx="0">
                        <c:v>Hotel Operators meetings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Summary!$B$7:$J$7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1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B7C-4EA0-AD81-6D8A5D3EF78A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Summary!$A$8</c15:sqref>
                        </c15:formulaRef>
                      </c:ext>
                    </c:extLst>
                    <c:strCache>
                      <c:ptCount val="1"/>
                      <c:pt idx="0">
                        <c:v>Special Events Hosted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Summary!$B$8:$J$8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7B7C-4EA0-AD81-6D8A5D3EF78A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Summary!$A$9</c15:sqref>
                        </c15:formulaRef>
                      </c:ext>
                    </c:extLst>
                    <c:strCache>
                      <c:ptCount val="1"/>
                      <c:pt idx="0">
                        <c:v>CWC 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Summary!$B$9:$J$9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125</c:v>
                      </c:pt>
                      <c:pt idx="1">
                        <c:v>125</c:v>
                      </c:pt>
                      <c:pt idx="2">
                        <c:v>120</c:v>
                      </c:pt>
                      <c:pt idx="3">
                        <c:v>70</c:v>
                      </c:pt>
                      <c:pt idx="4">
                        <c:v>106</c:v>
                      </c:pt>
                      <c:pt idx="5">
                        <c:v>72</c:v>
                      </c:pt>
                      <c:pt idx="6">
                        <c:v>121</c:v>
                      </c:pt>
                      <c:pt idx="7">
                        <c:v>87</c:v>
                      </c:pt>
                      <c:pt idx="8">
                        <c:v>83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7B7C-4EA0-AD81-6D8A5D3EF78A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Summary!$A$10</c15:sqref>
                        </c15:formulaRef>
                      </c:ext>
                    </c:extLst>
                    <c:strCache>
                      <c:ptCount val="1"/>
                      <c:pt idx="0">
                        <c:v>Soul of CA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Summary!$B$10:$J$10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2397</c:v>
                      </c:pt>
                      <c:pt idx="1">
                        <c:v>2180</c:v>
                      </c:pt>
                      <c:pt idx="2">
                        <c:v>2581</c:v>
                      </c:pt>
                      <c:pt idx="3">
                        <c:v>2321</c:v>
                      </c:pt>
                      <c:pt idx="4">
                        <c:v>2404</c:v>
                      </c:pt>
                      <c:pt idx="5">
                        <c:v>1848</c:v>
                      </c:pt>
                      <c:pt idx="6">
                        <c:v>2390</c:v>
                      </c:pt>
                      <c:pt idx="7">
                        <c:v>1914</c:v>
                      </c:pt>
                      <c:pt idx="8">
                        <c:v>1762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7B7C-4EA0-AD81-6D8A5D3EF78A}"/>
                  </c:ext>
                </c:extLst>
              </c15:ser>
            </c15:filteredBarSeries>
          </c:ext>
        </c:extLst>
      </c:barChart>
      <c:dateAx>
        <c:axId val="125980689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9407"/>
        <c:crosses val="autoZero"/>
        <c:auto val="1"/>
        <c:lblOffset val="100"/>
        <c:baseTimeUnit val="months"/>
      </c:dateAx>
      <c:valAx>
        <c:axId val="107131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80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CWC Website Views: FY</a:t>
            </a:r>
            <a:r>
              <a:rPr lang="en-US" sz="18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2024-25 Q1 to Q3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051378851616146E-2"/>
          <c:y val="0.11577404386951631"/>
          <c:w val="0.90269694027972536"/>
          <c:h val="0.72296587926509182"/>
        </c:manualLayout>
      </c:layout>
      <c:barChart>
        <c:barDir val="col"/>
        <c:grouping val="clustered"/>
        <c:varyColors val="0"/>
        <c:ser>
          <c:idx val="6"/>
          <c:order val="6"/>
          <c:tx>
            <c:strRef>
              <c:f>Summary!$A$9</c:f>
              <c:strCache>
                <c:ptCount val="1"/>
                <c:pt idx="0">
                  <c:v>CWC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</c:numRef>
          </c:cat>
          <c:val>
            <c:numRef>
              <c:f>Summary!$B$9:$J$9</c:f>
              <c:numCache>
                <c:formatCode>General</c:formatCode>
                <c:ptCount val="9"/>
                <c:pt idx="0">
                  <c:v>125</c:v>
                </c:pt>
                <c:pt idx="1">
                  <c:v>125</c:v>
                </c:pt>
                <c:pt idx="2">
                  <c:v>120</c:v>
                </c:pt>
                <c:pt idx="3">
                  <c:v>70</c:v>
                </c:pt>
                <c:pt idx="4">
                  <c:v>106</c:v>
                </c:pt>
                <c:pt idx="5">
                  <c:v>72</c:v>
                </c:pt>
                <c:pt idx="6">
                  <c:v>121</c:v>
                </c:pt>
                <c:pt idx="7">
                  <c:v>87</c:v>
                </c:pt>
                <c:pt idx="8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2-479D-AD7B-CC2FAF3B5C9F}"/>
            </c:ext>
          </c:extLst>
        </c:ser>
        <c:ser>
          <c:idx val="7"/>
          <c:order val="7"/>
          <c:tx>
            <c:strRef>
              <c:f>Summary!$A$10</c:f>
              <c:strCache>
                <c:ptCount val="1"/>
                <c:pt idx="0">
                  <c:v>Soul of 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</c:numRef>
          </c:cat>
          <c:val>
            <c:numRef>
              <c:f>Summary!$B$10:$J$10</c:f>
              <c:numCache>
                <c:formatCode>General</c:formatCode>
                <c:ptCount val="9"/>
                <c:pt idx="0">
                  <c:v>2397</c:v>
                </c:pt>
                <c:pt idx="1">
                  <c:v>2180</c:v>
                </c:pt>
                <c:pt idx="2">
                  <c:v>2581</c:v>
                </c:pt>
                <c:pt idx="3">
                  <c:v>2321</c:v>
                </c:pt>
                <c:pt idx="4">
                  <c:v>2404</c:v>
                </c:pt>
                <c:pt idx="5">
                  <c:v>1848</c:v>
                </c:pt>
                <c:pt idx="6">
                  <c:v>2390</c:v>
                </c:pt>
                <c:pt idx="7">
                  <c:v>1914</c:v>
                </c:pt>
                <c:pt idx="8">
                  <c:v>1762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62-479D-AD7B-CC2FAF3B5C9F}"/>
            </c:ext>
          </c:extLst>
        </c:ser>
        <c:ser>
          <c:idx val="8"/>
          <c:order val="8"/>
          <c:tx>
            <c:strRef>
              <c:f>Summary!$A$11</c:f>
              <c:strCache>
                <c:ptCount val="1"/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</c:numRef>
          </c:cat>
          <c:val>
            <c:numRef>
              <c:f>Summary!$B$11:$J$11</c:f>
            </c:numRef>
          </c:val>
          <c:extLst>
            <c:ext xmlns:c16="http://schemas.microsoft.com/office/drawing/2014/chart" uri="{C3380CC4-5D6E-409C-BE32-E72D297353CC}">
              <c16:uniqueId val="{00000002-3862-479D-AD7B-CC2FAF3B5C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1259806895"/>
        <c:axId val="107131940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Summary!$A$3</c15:sqref>
                        </c15:formulaRef>
                      </c:ext>
                    </c:extLst>
                    <c:strCache>
                      <c:ptCount val="1"/>
                      <c:pt idx="0">
                        <c:v>Visitor Count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Summary!$B$3:$J$3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553</c:v>
                      </c:pt>
                      <c:pt idx="1">
                        <c:v>375</c:v>
                      </c:pt>
                      <c:pt idx="2">
                        <c:v>539</c:v>
                      </c:pt>
                      <c:pt idx="3">
                        <c:v>504</c:v>
                      </c:pt>
                      <c:pt idx="4">
                        <c:v>438</c:v>
                      </c:pt>
                      <c:pt idx="5">
                        <c:v>367</c:v>
                      </c:pt>
                      <c:pt idx="6">
                        <c:v>303</c:v>
                      </c:pt>
                      <c:pt idx="7">
                        <c:v>395</c:v>
                      </c:pt>
                      <c:pt idx="8">
                        <c:v>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3862-479D-AD7B-CC2FAF3B5C9F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Summary!$A$4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(Standard)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Summary!$B$4:$J$4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862-479D-AD7B-CC2FAF3B5C9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Summary!$A$5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(New)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Summary!$B$5:$J$5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862-479D-AD7B-CC2FAF3B5C9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Summary!$A$6</c15:sqref>
                        </c15:formulaRef>
                      </c:ext>
                    </c:extLst>
                    <c:strCache>
                      <c:ptCount val="1"/>
                      <c:pt idx="0">
                        <c:v>Social Media Posts 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Summary!$B$6:$J$6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34</c:v>
                      </c:pt>
                      <c:pt idx="1">
                        <c:v>25</c:v>
                      </c:pt>
                      <c:pt idx="2">
                        <c:v>34</c:v>
                      </c:pt>
                      <c:pt idx="3">
                        <c:v>40</c:v>
                      </c:pt>
                      <c:pt idx="4">
                        <c:v>35</c:v>
                      </c:pt>
                      <c:pt idx="5">
                        <c:v>24</c:v>
                      </c:pt>
                      <c:pt idx="6">
                        <c:v>26</c:v>
                      </c:pt>
                      <c:pt idx="7">
                        <c:v>24</c:v>
                      </c:pt>
                      <c:pt idx="8">
                        <c:v>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3862-479D-AD7B-CC2FAF3B5C9F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Summary!$A$7</c15:sqref>
                        </c15:formulaRef>
                      </c:ext>
                    </c:extLst>
                    <c:strCache>
                      <c:ptCount val="1"/>
                      <c:pt idx="0">
                        <c:v>Hotel Operators meetings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Summary!$B$7:$J$7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1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3862-479D-AD7B-CC2FAF3B5C9F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Summary!$A$8</c15:sqref>
                        </c15:formulaRef>
                      </c:ext>
                    </c:extLst>
                    <c:strCache>
                      <c:ptCount val="1"/>
                      <c:pt idx="0">
                        <c:v>Special Events Hosted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Summary!$B$2:$J$2</c15:sqref>
                        </c15:formulaRef>
                      </c:ext>
                    </c:extLst>
                    <c:numCache>
                      <c:formatCode>mmm\-yy</c:formatCode>
                      <c:ptCount val="9"/>
                      <c:pt idx="0">
                        <c:v>45474</c:v>
                      </c:pt>
                      <c:pt idx="1">
                        <c:v>45505</c:v>
                      </c:pt>
                      <c:pt idx="2">
                        <c:v>45536</c:v>
                      </c:pt>
                      <c:pt idx="3">
                        <c:v>45566</c:v>
                      </c:pt>
                      <c:pt idx="4">
                        <c:v>45597</c:v>
                      </c:pt>
                      <c:pt idx="5">
                        <c:v>45627</c:v>
                      </c:pt>
                      <c:pt idx="6">
                        <c:v>45658</c:v>
                      </c:pt>
                      <c:pt idx="7">
                        <c:v>45689</c:v>
                      </c:pt>
                      <c:pt idx="8">
                        <c:v>45717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Summary!$B$8:$J$8</c15:sqref>
                        </c15:formulaRef>
                      </c:ext>
                    </c:extLst>
                    <c:numCache>
                      <c:formatCode>General</c:formatCode>
                      <c:ptCount val="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3862-479D-AD7B-CC2FAF3B5C9F}"/>
                  </c:ext>
                </c:extLst>
              </c15:ser>
            </c15:filteredBarSeries>
          </c:ext>
        </c:extLst>
      </c:barChart>
      <c:dateAx>
        <c:axId val="125980689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9407"/>
        <c:crosses val="autoZero"/>
        <c:auto val="1"/>
        <c:lblOffset val="100"/>
        <c:baseTimeUnit val="months"/>
      </c:dateAx>
      <c:valAx>
        <c:axId val="107131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80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2627458382770641"/>
          <c:y val="0.91419595988001512"/>
          <c:w val="0.3563738179987776"/>
          <c:h val="8.55661792275965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Visitor Count: </a:t>
            </a:r>
            <a:r>
              <a:rPr lang="en-US" sz="18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FY2024-25 Q1 to Q3 </a:t>
            </a:r>
            <a:endParaRPr lang="en-U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3949907028526E-2"/>
          <c:y val="0.12787303211817677"/>
          <c:w val="0.88562544245902941"/>
          <c:h val="0.798772685905877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Summary!$A$3</c:f>
              <c:strCache>
                <c:ptCount val="1"/>
                <c:pt idx="0">
                  <c:v>Visitor 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Summary!$B$2:$J$2</c:f>
              <c:numCache>
                <c:formatCode>mmm\-yy</c:formatCode>
                <c:ptCount val="9"/>
                <c:pt idx="0">
                  <c:v>45474</c:v>
                </c:pt>
                <c:pt idx="1">
                  <c:v>45505</c:v>
                </c:pt>
                <c:pt idx="2">
                  <c:v>45536</c:v>
                </c:pt>
                <c:pt idx="3">
                  <c:v>45566</c:v>
                </c:pt>
                <c:pt idx="4">
                  <c:v>45597</c:v>
                </c:pt>
                <c:pt idx="5">
                  <c:v>45627</c:v>
                </c:pt>
                <c:pt idx="6">
                  <c:v>45658</c:v>
                </c:pt>
                <c:pt idx="7">
                  <c:v>45689</c:v>
                </c:pt>
                <c:pt idx="8">
                  <c:v>45717</c:v>
                </c:pt>
              </c:numCache>
            </c:numRef>
          </c:cat>
          <c:val>
            <c:numRef>
              <c:f>Summary!$B$3:$J$3</c:f>
              <c:numCache>
                <c:formatCode>General</c:formatCode>
                <c:ptCount val="9"/>
                <c:pt idx="0">
                  <c:v>553</c:v>
                </c:pt>
                <c:pt idx="1">
                  <c:v>375</c:v>
                </c:pt>
                <c:pt idx="2">
                  <c:v>539</c:v>
                </c:pt>
                <c:pt idx="3">
                  <c:v>504</c:v>
                </c:pt>
                <c:pt idx="4">
                  <c:v>438</c:v>
                </c:pt>
                <c:pt idx="5">
                  <c:v>367</c:v>
                </c:pt>
                <c:pt idx="6">
                  <c:v>303</c:v>
                </c:pt>
                <c:pt idx="7">
                  <c:v>395</c:v>
                </c:pt>
                <c:pt idx="8">
                  <c:v>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7-47C8-9801-F7F6AF382A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7"/>
        <c:axId val="1001049471"/>
        <c:axId val="1071317007"/>
      </c:barChart>
      <c:dateAx>
        <c:axId val="100104947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7007"/>
        <c:crosses val="autoZero"/>
        <c:auto val="1"/>
        <c:lblOffset val="100"/>
        <c:baseTimeUnit val="months"/>
      </c:dateAx>
      <c:valAx>
        <c:axId val="1071317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1049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Website Posts: FYOY </a:t>
            </a:r>
            <a:r>
              <a:rPr lang="en-US" sz="20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Q1 to Q3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369635133636464E-2"/>
          <c:y val="0.16677481287061341"/>
          <c:w val="0.90280876862223203"/>
          <c:h val="0.662945222125012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 2023-24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</c:v>
                </c:pt>
                <c:pt idx="1">
                  <c:v>28</c:v>
                </c:pt>
                <c:pt idx="2">
                  <c:v>28</c:v>
                </c:pt>
                <c:pt idx="3">
                  <c:v>37</c:v>
                </c:pt>
                <c:pt idx="4">
                  <c:v>28</c:v>
                </c:pt>
                <c:pt idx="5">
                  <c:v>27</c:v>
                </c:pt>
                <c:pt idx="6">
                  <c:v>25</c:v>
                </c:pt>
                <c:pt idx="7">
                  <c:v>27</c:v>
                </c:pt>
                <c:pt idx="8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AD-4E12-9C04-F05F2FB015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2024-25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34</c:v>
                </c:pt>
                <c:pt idx="1">
                  <c:v>25</c:v>
                </c:pt>
                <c:pt idx="2">
                  <c:v>34</c:v>
                </c:pt>
                <c:pt idx="3">
                  <c:v>40</c:v>
                </c:pt>
                <c:pt idx="4">
                  <c:v>35</c:v>
                </c:pt>
                <c:pt idx="5">
                  <c:v>24</c:v>
                </c:pt>
                <c:pt idx="6">
                  <c:v>26</c:v>
                </c:pt>
                <c:pt idx="7">
                  <c:v>24</c:v>
                </c:pt>
                <c:pt idx="8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AD-4E12-9C04-F05F2FB01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1801455"/>
        <c:axId val="901802415"/>
      </c:lineChart>
      <c:catAx>
        <c:axId val="901801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2415"/>
        <c:crosses val="autoZero"/>
        <c:auto val="1"/>
        <c:lblAlgn val="ctr"/>
        <c:lblOffset val="100"/>
        <c:noMultiLvlLbl val="0"/>
      </c:catAx>
      <c:valAx>
        <c:axId val="901802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145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Website Views: FYOY </a:t>
            </a:r>
            <a:r>
              <a:rPr lang="en-US" sz="20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Q1 to Q3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207874015748027E-2"/>
          <c:y val="0.1699215074530778"/>
          <c:w val="0.87934768153980747"/>
          <c:h val="0.656585698014163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 2023-24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2604</c:v>
                </c:pt>
                <c:pt idx="1">
                  <c:v>1847</c:v>
                </c:pt>
                <c:pt idx="2">
                  <c:v>3350</c:v>
                </c:pt>
                <c:pt idx="3">
                  <c:v>2680</c:v>
                </c:pt>
                <c:pt idx="4">
                  <c:v>2097</c:v>
                </c:pt>
                <c:pt idx="5">
                  <c:v>2144</c:v>
                </c:pt>
                <c:pt idx="6">
                  <c:v>2293</c:v>
                </c:pt>
                <c:pt idx="7">
                  <c:v>2341</c:v>
                </c:pt>
                <c:pt idx="8">
                  <c:v>3341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BE-4B6A-9738-C86D47D3D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2024-25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2397</c:v>
                </c:pt>
                <c:pt idx="1">
                  <c:v>2180</c:v>
                </c:pt>
                <c:pt idx="2">
                  <c:v>2581</c:v>
                </c:pt>
                <c:pt idx="3">
                  <c:v>2321</c:v>
                </c:pt>
                <c:pt idx="4">
                  <c:v>2404</c:v>
                </c:pt>
                <c:pt idx="5">
                  <c:v>1848</c:v>
                </c:pt>
                <c:pt idx="6">
                  <c:v>2390</c:v>
                </c:pt>
                <c:pt idx="7">
                  <c:v>1914</c:v>
                </c:pt>
                <c:pt idx="8">
                  <c:v>1762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BE-4B6A-9738-C86D47D3D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 2023-242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101</c:v>
                </c:pt>
                <c:pt idx="1">
                  <c:v>96</c:v>
                </c:pt>
                <c:pt idx="2">
                  <c:v>131</c:v>
                </c:pt>
                <c:pt idx="3">
                  <c:v>365</c:v>
                </c:pt>
                <c:pt idx="4">
                  <c:v>335</c:v>
                </c:pt>
                <c:pt idx="5">
                  <c:v>249</c:v>
                </c:pt>
                <c:pt idx="6">
                  <c:v>118</c:v>
                </c:pt>
                <c:pt idx="7">
                  <c:v>88</c:v>
                </c:pt>
                <c:pt idx="8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BE-4B6A-9738-C86D47D3D0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 2024-252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125</c:v>
                </c:pt>
                <c:pt idx="1">
                  <c:v>125</c:v>
                </c:pt>
                <c:pt idx="2">
                  <c:v>120</c:v>
                </c:pt>
                <c:pt idx="3">
                  <c:v>70</c:v>
                </c:pt>
                <c:pt idx="4">
                  <c:v>106</c:v>
                </c:pt>
                <c:pt idx="5">
                  <c:v>72</c:v>
                </c:pt>
                <c:pt idx="6">
                  <c:v>121</c:v>
                </c:pt>
                <c:pt idx="7">
                  <c:v>87</c:v>
                </c:pt>
                <c:pt idx="8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BE-4B6A-9738-C86D47D3D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1801455"/>
        <c:axId val="901802415"/>
      </c:lineChart>
      <c:catAx>
        <c:axId val="901801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2415"/>
        <c:crosses val="autoZero"/>
        <c:auto val="1"/>
        <c:lblAlgn val="ctr"/>
        <c:lblOffset val="100"/>
        <c:noMultiLvlLbl val="0"/>
      </c:catAx>
      <c:valAx>
        <c:axId val="901802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145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3889676290463693"/>
          <c:y val="0.92220792551020125"/>
          <c:w val="0.51998425196850406"/>
          <c:h val="6.251712418149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Visitor Count: FYOY </a:t>
            </a:r>
            <a:r>
              <a:rPr lang="en-US" sz="2000" b="0" i="0" u="none" strike="noStrike" kern="1200" spc="0" baseline="0" dirty="0">
                <a:solidFill>
                  <a:srgbClr val="507281">
                    <a:lumMod val="50000"/>
                  </a:srgbClr>
                </a:solidFill>
              </a:rPr>
              <a:t>Q1 to Q3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 2023-24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345</c:v>
                </c:pt>
                <c:pt idx="1">
                  <c:v>232</c:v>
                </c:pt>
                <c:pt idx="2">
                  <c:v>508</c:v>
                </c:pt>
                <c:pt idx="3">
                  <c:v>362</c:v>
                </c:pt>
                <c:pt idx="4">
                  <c:v>335</c:v>
                </c:pt>
                <c:pt idx="5">
                  <c:v>249</c:v>
                </c:pt>
                <c:pt idx="6">
                  <c:v>257</c:v>
                </c:pt>
                <c:pt idx="7">
                  <c:v>207</c:v>
                </c:pt>
                <c:pt idx="8">
                  <c:v>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E6-421B-8A2C-04CD1DE347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2024-25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553</c:v>
                </c:pt>
                <c:pt idx="1">
                  <c:v>375</c:v>
                </c:pt>
                <c:pt idx="2">
                  <c:v>539</c:v>
                </c:pt>
                <c:pt idx="3">
                  <c:v>504</c:v>
                </c:pt>
                <c:pt idx="4">
                  <c:v>438</c:v>
                </c:pt>
                <c:pt idx="5">
                  <c:v>367</c:v>
                </c:pt>
                <c:pt idx="6">
                  <c:v>303</c:v>
                </c:pt>
                <c:pt idx="7">
                  <c:v>395</c:v>
                </c:pt>
                <c:pt idx="8">
                  <c:v>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E6-421B-8A2C-04CD1DE34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1801455"/>
        <c:axId val="901802415"/>
      </c:lineChart>
      <c:catAx>
        <c:axId val="901801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2415"/>
        <c:crosses val="autoZero"/>
        <c:auto val="1"/>
        <c:lblAlgn val="ctr"/>
        <c:lblOffset val="100"/>
        <c:noMultiLvlLbl val="0"/>
      </c:catAx>
      <c:valAx>
        <c:axId val="901802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145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4/28/2025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1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27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Website Posts</a:t>
            </a:r>
          </a:p>
          <a:p>
            <a:pPr algn="l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Average 27 in FY 23/24</a:t>
            </a:r>
          </a:p>
          <a:p>
            <a:pPr algn="l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Average 30 in FY 24/25</a:t>
            </a:r>
          </a:p>
          <a:p>
            <a:endParaRPr lang="en-US" dirty="0"/>
          </a:p>
          <a:p>
            <a:r>
              <a:rPr lang="en-US" b="1" dirty="0"/>
              <a:t>Website Views</a:t>
            </a:r>
          </a:p>
          <a:p>
            <a:pPr algn="l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Average 2521 Soul of CA &amp; 176 CWC in FY 23/24</a:t>
            </a:r>
          </a:p>
          <a:p>
            <a:pPr algn="l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Average 2199 Soul of CA &amp; 101 CWC in FY 24/25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46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Visitor Count</a:t>
            </a:r>
          </a:p>
          <a:p>
            <a:r>
              <a:rPr lang="en-US" dirty="0"/>
              <a:t>Average 310 in FY 23/24</a:t>
            </a:r>
          </a:p>
          <a:p>
            <a:r>
              <a:rPr lang="en-US" dirty="0"/>
              <a:t>Average 443 in FY 24/25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0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905000"/>
            <a:ext cx="10972800" cy="1524000"/>
          </a:xfrm>
        </p:spPr>
        <p:txBody>
          <a:bodyPr/>
          <a:lstStyle/>
          <a:p>
            <a:pPr algn="ctr"/>
            <a:r>
              <a:rPr lang="en-US" dirty="0"/>
              <a:t>California Welcome Center </a:t>
            </a:r>
            <a:br>
              <a:rPr lang="en-US" dirty="0"/>
            </a:br>
            <a:r>
              <a:rPr lang="en-US" dirty="0"/>
              <a:t>FY 2024-25 Q3 Update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5029200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Lisa Brinton, Director</a:t>
            </a:r>
          </a:p>
          <a:p>
            <a:pPr algn="ctr"/>
            <a:r>
              <a:rPr lang="en-US" dirty="0"/>
              <a:t>Community Development Department</a:t>
            </a:r>
          </a:p>
          <a:p>
            <a:pPr algn="ctr"/>
            <a:r>
              <a:rPr lang="en-US" sz="2000" dirty="0"/>
              <a:t>May 6, 2025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pPr algn="ctr"/>
            <a:r>
              <a:rPr lang="en-US" sz="4300" dirty="0"/>
              <a:t>Executive 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086130"/>
            <a:ext cx="5562600" cy="4092358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400" dirty="0"/>
              <a:t>Jan 24, 2023  – City of Salinas approved a resolution to support the renewal of the MCTID (10-year term) </a:t>
            </a:r>
          </a:p>
          <a:p>
            <a:pPr>
              <a:buClr>
                <a:schemeClr val="bg2"/>
              </a:buClr>
            </a:pPr>
            <a:endParaRPr lang="en-US" sz="1800" dirty="0"/>
          </a:p>
          <a:p>
            <a:pPr>
              <a:buClr>
                <a:schemeClr val="bg2"/>
              </a:buClr>
            </a:pPr>
            <a:r>
              <a:rPr lang="en-US" sz="2400" dirty="0"/>
              <a:t>Oct 22, 2024 – Renewed Agreement for TID passthrough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July 1, 2024 – August 30, 2025</a:t>
            </a:r>
          </a:p>
          <a:p>
            <a:pPr lvl="1">
              <a:buClr>
                <a:schemeClr val="bg2"/>
              </a:buClr>
            </a:pPr>
            <a:endParaRPr lang="en-US" sz="1800" dirty="0"/>
          </a:p>
          <a:p>
            <a:pPr marL="290513" lvl="1" indent="-290513">
              <a:buClr>
                <a:schemeClr val="bg2"/>
              </a:buClr>
            </a:pPr>
            <a:r>
              <a:rPr lang="en-US" dirty="0"/>
              <a:t>Continued evaluating the use of TID and provided quarterly updates</a:t>
            </a:r>
          </a:p>
          <a:p>
            <a:pPr marL="393700" lvl="1" indent="0">
              <a:buClr>
                <a:schemeClr val="bg2"/>
              </a:buClr>
              <a:buNone/>
            </a:pPr>
            <a:endParaRPr lang="en-US" dirty="0"/>
          </a:p>
          <a:p>
            <a:pPr lvl="1">
              <a:buClr>
                <a:schemeClr val="bg2"/>
              </a:buClr>
            </a:pPr>
            <a:endParaRPr lang="en-US" dirty="0"/>
          </a:p>
          <a:p>
            <a:pPr marL="393700" lvl="1" indent="0">
              <a:buClr>
                <a:schemeClr val="bg2"/>
              </a:buClr>
              <a:buNone/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2EF54C-C4B9-07AA-CEEE-F80BA36C0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362200"/>
            <a:ext cx="5003678" cy="332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8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89946"/>
            <a:ext cx="10972800" cy="1143000"/>
          </a:xfrm>
        </p:spPr>
        <p:txBody>
          <a:bodyPr/>
          <a:lstStyle/>
          <a:p>
            <a:pPr algn="ctr"/>
            <a:r>
              <a:rPr lang="en-US" sz="4300" dirty="0"/>
              <a:t>FY 2024-25 Quarter 3 Reporting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2B902BEB-DF03-02B5-0D59-308F2B2B0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33600"/>
            <a:ext cx="10861340" cy="3276600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400" dirty="0"/>
              <a:t>Number of Site Visitors: 1,209</a:t>
            </a:r>
          </a:p>
          <a:p>
            <a:pPr>
              <a:buClr>
                <a:schemeClr val="bg2"/>
              </a:buClr>
            </a:pPr>
            <a:endParaRPr lang="en-US" sz="1000" dirty="0"/>
          </a:p>
          <a:p>
            <a:pPr>
              <a:buClr>
                <a:schemeClr val="bg2"/>
              </a:buClr>
            </a:pPr>
            <a:r>
              <a:rPr lang="en-US" sz="2400" dirty="0"/>
              <a:t>Number of Website Posts: 77</a:t>
            </a:r>
          </a:p>
          <a:p>
            <a:pPr marL="393700" lvl="1" indent="0">
              <a:buClr>
                <a:schemeClr val="bg2"/>
              </a:buClr>
              <a:buNone/>
            </a:pPr>
            <a:endParaRPr lang="en-US" sz="1000" dirty="0"/>
          </a:p>
          <a:p>
            <a:pPr>
              <a:buClr>
                <a:schemeClr val="bg2"/>
              </a:buClr>
            </a:pPr>
            <a:r>
              <a:rPr lang="en-US" sz="2400" dirty="0"/>
              <a:t>Number of Website Visits: 6,357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CWC: 291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Soul of CA: 6066</a:t>
            </a:r>
          </a:p>
          <a:p>
            <a:pPr lvl="1">
              <a:buClr>
                <a:schemeClr val="bg2"/>
              </a:buClr>
            </a:pPr>
            <a:endParaRPr lang="en-US" dirty="0"/>
          </a:p>
          <a:p>
            <a:pPr lvl="1">
              <a:buClr>
                <a:schemeClr val="bg2"/>
              </a:buClr>
            </a:pPr>
            <a:endParaRPr lang="en-US" dirty="0"/>
          </a:p>
          <a:p>
            <a:pPr marL="393700" lvl="1" indent="0">
              <a:buClr>
                <a:schemeClr val="bg2"/>
              </a:buClr>
              <a:buNone/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666874-D52A-9512-AC5D-EDE09E59F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043854"/>
              </p:ext>
            </p:extLst>
          </p:nvPr>
        </p:nvGraphicFramePr>
        <p:xfrm>
          <a:off x="6075784" y="2495977"/>
          <a:ext cx="5232085" cy="1887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6523">
                  <a:extLst>
                    <a:ext uri="{9D8B030D-6E8A-4147-A177-3AD203B41FA5}">
                      <a16:colId xmlns:a16="http://schemas.microsoft.com/office/drawing/2014/main" val="332521536"/>
                    </a:ext>
                  </a:extLst>
                </a:gridCol>
                <a:gridCol w="1295562">
                  <a:extLst>
                    <a:ext uri="{9D8B030D-6E8A-4147-A177-3AD203B41FA5}">
                      <a16:colId xmlns:a16="http://schemas.microsoft.com/office/drawing/2014/main" val="1980593831"/>
                    </a:ext>
                  </a:extLst>
                </a:gridCol>
              </a:tblGrid>
              <a:tr h="47582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Quarter 3 TID</a:t>
                      </a:r>
                      <a:endParaRPr lang="en-US" sz="2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10505"/>
                  </a:ext>
                </a:extLst>
              </a:tr>
              <a:tr h="4703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TID Received</a:t>
                      </a: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 $ </a:t>
                      </a:r>
                      <a:r>
                        <a:rPr lang="en-US" sz="2000" dirty="0"/>
                        <a:t>20,030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841688"/>
                  </a:ext>
                </a:extLst>
              </a:tr>
              <a:tr h="4703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Est. # of Overnight Stays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/>
                        <a:t>40,060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574483"/>
                  </a:ext>
                </a:extLst>
              </a:tr>
              <a:tr h="4703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Passthrough to CWC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 $ </a:t>
                      </a:r>
                      <a:r>
                        <a:rPr lang="en-US" sz="2000" dirty="0"/>
                        <a:t>19,834.65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06321"/>
                  </a:ext>
                </a:extLst>
              </a:tr>
            </a:tbl>
          </a:graphicData>
        </a:graphic>
      </p:graphicFrame>
      <p:pic>
        <p:nvPicPr>
          <p:cNvPr id="8" name="Picture 2" descr="California Welcome Center, Salinas - Soul of CA">
            <a:extLst>
              <a:ext uri="{FF2B5EF4-FFF2-40B4-BE49-F238E27FC236}">
                <a16:creationId xmlns:a16="http://schemas.microsoft.com/office/drawing/2014/main" id="{2DBAA528-C57B-A246-40F4-085F98A39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000" y="4835158"/>
            <a:ext cx="6059220" cy="184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1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89946"/>
            <a:ext cx="10972800" cy="1143000"/>
          </a:xfrm>
        </p:spPr>
        <p:txBody>
          <a:bodyPr/>
          <a:lstStyle/>
          <a:p>
            <a:pPr algn="ctr"/>
            <a:r>
              <a:rPr lang="en-US" sz="4100" dirty="0"/>
              <a:t>2024-25 Fiscal Year Q1 to Q3 Reporting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E69C287-6193-44D7-BFEB-A25629308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822414"/>
              </p:ext>
            </p:extLst>
          </p:nvPr>
        </p:nvGraphicFramePr>
        <p:xfrm>
          <a:off x="381000" y="1752601"/>
          <a:ext cx="5562599" cy="474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276D370-DA71-752E-6A97-FA9D42D308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45116"/>
              </p:ext>
            </p:extLst>
          </p:nvPr>
        </p:nvGraphicFramePr>
        <p:xfrm>
          <a:off x="6172200" y="1676400"/>
          <a:ext cx="5562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5181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B6882F1-50B8-8E84-BBFB-604CA6347190}"/>
              </a:ext>
            </a:extLst>
          </p:cNvPr>
          <p:cNvSpPr txBox="1">
            <a:spLocks/>
          </p:cNvSpPr>
          <p:nvPr/>
        </p:nvSpPr>
        <p:spPr bwMode="auto">
          <a:xfrm>
            <a:off x="685800" y="389946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300" dirty="0"/>
              <a:t>2024-25 Fiscal Year Q1 to Q3 Reporting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BCF1176-8143-923D-1847-CBF75D352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569211"/>
              </p:ext>
            </p:extLst>
          </p:nvPr>
        </p:nvGraphicFramePr>
        <p:xfrm>
          <a:off x="346030" y="1752600"/>
          <a:ext cx="5597570" cy="4715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38" name="Picture 14" descr="Trails and Rails -Anza Trail">
            <a:extLst>
              <a:ext uri="{FF2B5EF4-FFF2-40B4-BE49-F238E27FC236}">
                <a16:creationId xmlns:a16="http://schemas.microsoft.com/office/drawing/2014/main" id="{E504B59B-E5FF-6C82-999A-BE6760B72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029" y="5093164"/>
            <a:ext cx="1454465" cy="140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602630-2E66-4ED4-A67E-A8D6B0031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140" y="5395648"/>
            <a:ext cx="3105150" cy="61912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229D21-ECF4-CB10-058F-19BF6D92D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309515"/>
              </p:ext>
            </p:extLst>
          </p:nvPr>
        </p:nvGraphicFramePr>
        <p:xfrm>
          <a:off x="6308616" y="2590800"/>
          <a:ext cx="5332878" cy="1876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12358">
                  <a:extLst>
                    <a:ext uri="{9D8B030D-6E8A-4147-A177-3AD203B41FA5}">
                      <a16:colId xmlns:a16="http://schemas.microsoft.com/office/drawing/2014/main" val="332521536"/>
                    </a:ext>
                  </a:extLst>
                </a:gridCol>
                <a:gridCol w="1320520">
                  <a:extLst>
                    <a:ext uri="{9D8B030D-6E8A-4147-A177-3AD203B41FA5}">
                      <a16:colId xmlns:a16="http://schemas.microsoft.com/office/drawing/2014/main" val="198059383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FY2024-25 Q1 to Q3 TID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10505"/>
                  </a:ext>
                </a:extLst>
              </a:tr>
              <a:tr h="5003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TID Received</a:t>
                      </a: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 $ </a:t>
                      </a:r>
                      <a:r>
                        <a:rPr lang="en-US" sz="2000" dirty="0"/>
                        <a:t>75,076.00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841688"/>
                  </a:ext>
                </a:extLst>
              </a:tr>
              <a:tr h="5003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Est. # of Overnight Stays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150,152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574483"/>
                  </a:ext>
                </a:extLst>
              </a:tr>
              <a:tr h="5003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Passthrough to CWC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 $ </a:t>
                      </a:r>
                      <a:r>
                        <a:rPr lang="en-US" sz="2000" dirty="0"/>
                        <a:t>74,325.24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06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91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89946"/>
            <a:ext cx="10972800" cy="1143000"/>
          </a:xfrm>
        </p:spPr>
        <p:txBody>
          <a:bodyPr/>
          <a:lstStyle/>
          <a:p>
            <a:pPr algn="ctr"/>
            <a:r>
              <a:rPr lang="en-US" sz="4400" dirty="0"/>
              <a:t>Fiscal Year-Over-Year Q1 to Q3 Reporting</a:t>
            </a:r>
            <a:endParaRPr lang="en-US" sz="43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9C99717-1D1A-FA35-4E0F-41A4E9C24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587101"/>
              </p:ext>
            </p:extLst>
          </p:nvPr>
        </p:nvGraphicFramePr>
        <p:xfrm>
          <a:off x="381000" y="1752601"/>
          <a:ext cx="5410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2E656D1-CD08-E585-B872-F3A8159B2F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8183155"/>
              </p:ext>
            </p:extLst>
          </p:nvPr>
        </p:nvGraphicFramePr>
        <p:xfrm>
          <a:off x="6248400" y="1752601"/>
          <a:ext cx="5715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F9F610F-14B9-DEEF-75B3-B158F452E345}"/>
              </a:ext>
            </a:extLst>
          </p:cNvPr>
          <p:cNvSpPr txBox="1"/>
          <p:nvPr/>
        </p:nvSpPr>
        <p:spPr>
          <a:xfrm>
            <a:off x="6705600" y="5821724"/>
            <a:ext cx="5029200" cy="64633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2521 Soul of CA &amp; 176 CWC in FY 23/24</a:t>
            </a:r>
          </a:p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2199 Soul of CA &amp; 101 CWC in FY 24/25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DE006A-1B57-6C1D-1961-4504E8685047}"/>
              </a:ext>
            </a:extLst>
          </p:cNvPr>
          <p:cNvSpPr txBox="1"/>
          <p:nvPr/>
        </p:nvSpPr>
        <p:spPr>
          <a:xfrm>
            <a:off x="1904999" y="5821724"/>
            <a:ext cx="281940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27 in FY 23/24</a:t>
            </a:r>
          </a:p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30 in FY 24/25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121848-A0A9-230A-D5A3-93466EB3B172}"/>
              </a:ext>
            </a:extLst>
          </p:cNvPr>
          <p:cNvSpPr txBox="1"/>
          <p:nvPr/>
        </p:nvSpPr>
        <p:spPr>
          <a:xfrm>
            <a:off x="8191500" y="2883069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Soul of CA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3A3C05-65B0-4CF0-9230-2287DFD08AE4}"/>
              </a:ext>
            </a:extLst>
          </p:cNvPr>
          <p:cNvSpPr txBox="1"/>
          <p:nvPr/>
        </p:nvSpPr>
        <p:spPr>
          <a:xfrm>
            <a:off x="8191500" y="44196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CWC</a:t>
            </a:r>
          </a:p>
        </p:txBody>
      </p:sp>
    </p:spTree>
    <p:extLst>
      <p:ext uri="{BB962C8B-B14F-4D97-AF65-F5344CB8AC3E}">
        <p14:creationId xmlns:p14="http://schemas.microsoft.com/office/powerpoint/2010/main" val="4091607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3F074B-3014-2AE5-AA53-37C98088C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857305"/>
              </p:ext>
            </p:extLst>
          </p:nvPr>
        </p:nvGraphicFramePr>
        <p:xfrm>
          <a:off x="381000" y="1996017"/>
          <a:ext cx="5715000" cy="3727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9229D21-ECF4-CB10-058F-19BF6D92D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810528"/>
              </p:ext>
            </p:extLst>
          </p:nvPr>
        </p:nvGraphicFramePr>
        <p:xfrm>
          <a:off x="6383632" y="2832926"/>
          <a:ext cx="5439560" cy="2121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660">
                  <a:extLst>
                    <a:ext uri="{9D8B030D-6E8A-4147-A177-3AD203B41FA5}">
                      <a16:colId xmlns:a16="http://schemas.microsoft.com/office/drawing/2014/main" val="332521536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980593831"/>
                    </a:ext>
                  </a:extLst>
                </a:gridCol>
                <a:gridCol w="1323100">
                  <a:extLst>
                    <a:ext uri="{9D8B030D-6E8A-4147-A177-3AD203B41FA5}">
                      <a16:colId xmlns:a16="http://schemas.microsoft.com/office/drawing/2014/main" val="2834629405"/>
                    </a:ext>
                  </a:extLst>
                </a:gridCol>
              </a:tblGrid>
              <a:tr h="405336"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FY 2023-24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FY 2024-25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510505"/>
                  </a:ext>
                </a:extLst>
              </a:tr>
              <a:tr h="572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TID Received</a:t>
                      </a: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$ 91,449.50 </a:t>
                      </a: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dirty="0"/>
                        <a:t>75,076.00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841688"/>
                  </a:ext>
                </a:extLst>
              </a:tr>
              <a:tr h="572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Est. # of Overnight Stays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182,900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150,152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574483"/>
                  </a:ext>
                </a:extLst>
              </a:tr>
              <a:tr h="572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Passthrough to CWC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dirty="0"/>
                        <a:t>90,000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dirty="0"/>
                        <a:t>74,325.24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0D5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206321"/>
                  </a:ext>
                </a:extLst>
              </a:tr>
            </a:tbl>
          </a:graphicData>
        </a:graphic>
      </p:graphicFrame>
      <p:sp>
        <p:nvSpPr>
          <p:cNvPr id="15" name="Title 4">
            <a:extLst>
              <a:ext uri="{FF2B5EF4-FFF2-40B4-BE49-F238E27FC236}">
                <a16:creationId xmlns:a16="http://schemas.microsoft.com/office/drawing/2014/main" id="{61FB4219-642A-6298-843D-803E0998DE0C}"/>
              </a:ext>
            </a:extLst>
          </p:cNvPr>
          <p:cNvSpPr txBox="1">
            <a:spLocks/>
          </p:cNvSpPr>
          <p:nvPr/>
        </p:nvSpPr>
        <p:spPr bwMode="auto">
          <a:xfrm>
            <a:off x="685800" y="389946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100" dirty="0"/>
              <a:t>Fiscal Year-Over-Year Q1 to Q3 Reporting Continued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4381D7-7D77-6C35-2FF1-31E0C14CCECE}"/>
              </a:ext>
            </a:extLst>
          </p:cNvPr>
          <p:cNvSpPr txBox="1"/>
          <p:nvPr/>
        </p:nvSpPr>
        <p:spPr>
          <a:xfrm>
            <a:off x="1904999" y="5821724"/>
            <a:ext cx="281940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310 in FY 23/24</a:t>
            </a:r>
          </a:p>
          <a:p>
            <a:pPr algn="ctr"/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Average 443 in FY 24/25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D6BB3D-156B-6C3B-B2F5-7C9E23A3AB9C}"/>
              </a:ext>
            </a:extLst>
          </p:cNvPr>
          <p:cNvSpPr txBox="1"/>
          <p:nvPr/>
        </p:nvSpPr>
        <p:spPr>
          <a:xfrm>
            <a:off x="6383632" y="2432816"/>
            <a:ext cx="5439560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b"/>
            <a:r>
              <a:rPr lang="en-US" sz="2000" b="1" u="none" strike="noStrike" dirty="0">
                <a:solidFill>
                  <a:srgbClr val="FFFFFF"/>
                </a:solidFill>
                <a:effectLst/>
                <a:latin typeface="+mn-lt"/>
              </a:rPr>
              <a:t>FYOY Q1-Q3</a:t>
            </a:r>
            <a:endParaRPr lang="en-US" sz="2000" b="1" i="0" u="none" strike="noStrike" dirty="0">
              <a:solidFill>
                <a:srgbClr val="FFFFFF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204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pic>
        <p:nvPicPr>
          <p:cNvPr id="1028" name="Picture 4" descr="Create an image of a speech bubble with a big question mark in the middle and some question marks around the outside, use color HEX code #7F895A and white.">
            <a:extLst>
              <a:ext uri="{FF2B5EF4-FFF2-40B4-BE49-F238E27FC236}">
                <a16:creationId xmlns:a16="http://schemas.microsoft.com/office/drawing/2014/main" id="{B52D1B10-38C2-BE06-B11A-ED32B0E88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5638800" cy="318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0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3083</TotalTime>
  <Words>347</Words>
  <Application>Microsoft Office PowerPoint</Application>
  <PresentationFormat>Widescreen</PresentationFormat>
  <Paragraphs>82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Times New Roman</vt:lpstr>
      <vt:lpstr>Wingdings 2</vt:lpstr>
      <vt:lpstr>Flow</vt:lpstr>
      <vt:lpstr>California Welcome Center  FY 2024-25 Q3 Update </vt:lpstr>
      <vt:lpstr>Executive Summary</vt:lpstr>
      <vt:lpstr>FY 2024-25 Quarter 3 Reporting</vt:lpstr>
      <vt:lpstr>2024-25 Fiscal Year Q1 to Q3 Reporting</vt:lpstr>
      <vt:lpstr>PowerPoint Presentation</vt:lpstr>
      <vt:lpstr>Fiscal Year-Over-Year Q1 to Q3 Reporting</vt:lpstr>
      <vt:lpstr>PowerPoint Presentation</vt:lpstr>
      <vt:lpstr>Questions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Lisa Brinton</cp:lastModifiedBy>
  <cp:revision>200</cp:revision>
  <cp:lastPrinted>2016-06-14T18:12:23Z</cp:lastPrinted>
  <dcterms:created xsi:type="dcterms:W3CDTF">2009-01-20T19:56:07Z</dcterms:created>
  <dcterms:modified xsi:type="dcterms:W3CDTF">2025-04-29T01:40:09Z</dcterms:modified>
</cp:coreProperties>
</file>