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1"/>
  </p:notesMasterIdLst>
  <p:sldIdLst>
    <p:sldId id="259" r:id="rId5"/>
    <p:sldId id="262" r:id="rId6"/>
    <p:sldId id="281" r:id="rId7"/>
    <p:sldId id="263" r:id="rId8"/>
    <p:sldId id="282" r:id="rId9"/>
    <p:sldId id="271" r:id="rId10"/>
    <p:sldId id="280" r:id="rId11"/>
    <p:sldId id="277" r:id="rId12"/>
    <p:sldId id="278" r:id="rId13"/>
    <p:sldId id="283" r:id="rId14"/>
    <p:sldId id="276" r:id="rId15"/>
    <p:sldId id="272" r:id="rId16"/>
    <p:sldId id="274" r:id="rId17"/>
    <p:sldId id="275" r:id="rId18"/>
    <p:sldId id="273" r:id="rId19"/>
    <p:sldId id="268"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555D"/>
    <a:srgbClr val="B4A5A9"/>
    <a:srgbClr val="ABA09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2DF4FD-A4D5-AE25-3230-112376724F79}" v="184" dt="2025-03-12T21:37:40.705"/>
    <p1510:client id="{1417E9CE-FF90-6C6F-6E70-786505C9A693}" v="362" dt="2025-03-12T21:08:53.640"/>
    <p1510:client id="{1BAF5D6F-C62B-4564-4A22-AC2D21F35D4F}" v="617" dt="2025-03-11T18:49:08.577"/>
    <p1510:client id="{748155A6-1D7E-85A4-4DE2-E78FFFF4DBC0}" v="196" dt="2025-03-11T22:29:33.747"/>
    <p1510:client id="{90453A23-CBB0-2298-422B-5D8B376767FC}" v="852" dt="2025-03-12T17:28:09.354"/>
    <p1510:client id="{AC09104C-B466-336D-89D4-EC068253CAC7}" v="571" dt="2025-03-11T21:26:13.8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75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18/5/colors/Iconchunking_neutralbg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a:alpha val="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0FED95-A226-4BF9-A01E-04D695E1B81C}" type="doc">
      <dgm:prSet loTypeId="urn:microsoft.com/office/officeart/2018/2/layout/IconLabelDescriptionList" loCatId="icon" qsTypeId="urn:microsoft.com/office/officeart/2005/8/quickstyle/simple1" qsCatId="simple" csTypeId="urn:microsoft.com/office/officeart/2018/5/colors/Iconchunking_neutralbg_accent0_3" csCatId="mainScheme" phldr="1"/>
      <dgm:spPr/>
      <dgm:t>
        <a:bodyPr/>
        <a:lstStyle/>
        <a:p>
          <a:endParaRPr lang="en-US"/>
        </a:p>
      </dgm:t>
    </dgm:pt>
    <dgm:pt modelId="{E3DFE5BE-97B4-4376-B7E0-F3B32E7F53C6}">
      <dgm:prSet custT="1"/>
      <dgm:spPr/>
      <dgm:t>
        <a:bodyPr/>
        <a:lstStyle/>
        <a:p>
          <a:pPr>
            <a:lnSpc>
              <a:spcPct val="100000"/>
            </a:lnSpc>
            <a:defRPr b="1"/>
          </a:pPr>
          <a:r>
            <a:rPr lang="en-US" sz="1800" dirty="0"/>
            <a:t>Residential Rental Registration Ordinance</a:t>
          </a:r>
        </a:p>
      </dgm:t>
    </dgm:pt>
    <dgm:pt modelId="{B6B4FCE3-C3F8-450C-9829-323020DC5A63}" type="parTrans" cxnId="{CF789E07-B5C5-44F3-BC2E-DFD6B454D5F3}">
      <dgm:prSet/>
      <dgm:spPr/>
      <dgm:t>
        <a:bodyPr/>
        <a:lstStyle/>
        <a:p>
          <a:endParaRPr lang="en-US"/>
        </a:p>
      </dgm:t>
    </dgm:pt>
    <dgm:pt modelId="{6CDF60CD-2826-4D42-AAA4-272A4F630880}" type="sibTrans" cxnId="{CF789E07-B5C5-44F3-BC2E-DFD6B454D5F3}">
      <dgm:prSet/>
      <dgm:spPr/>
      <dgm:t>
        <a:bodyPr/>
        <a:lstStyle/>
        <a:p>
          <a:endParaRPr lang="en-US"/>
        </a:p>
      </dgm:t>
    </dgm:pt>
    <dgm:pt modelId="{162F2EC9-27A9-4153-9C06-352EFC49BDF1}">
      <dgm:prSet/>
      <dgm:spPr/>
      <dgm:t>
        <a:bodyPr/>
        <a:lstStyle/>
        <a:p>
          <a:pPr>
            <a:lnSpc>
              <a:spcPct val="100000"/>
            </a:lnSpc>
          </a:pPr>
          <a:r>
            <a:rPr lang="en-US" dirty="0"/>
            <a:t>Requires landlords to register their rental properties with the City</a:t>
          </a:r>
        </a:p>
      </dgm:t>
    </dgm:pt>
    <dgm:pt modelId="{6EB0C5DD-85AA-4459-93C3-7A4290FD9A8B}" type="parTrans" cxnId="{DFCE5438-4DEF-4766-9E55-1B97896797E7}">
      <dgm:prSet/>
      <dgm:spPr/>
      <dgm:t>
        <a:bodyPr/>
        <a:lstStyle/>
        <a:p>
          <a:endParaRPr lang="en-US"/>
        </a:p>
      </dgm:t>
    </dgm:pt>
    <dgm:pt modelId="{B03586B3-2E6B-4587-B356-A8AAB29AB606}" type="sibTrans" cxnId="{DFCE5438-4DEF-4766-9E55-1B97896797E7}">
      <dgm:prSet/>
      <dgm:spPr/>
      <dgm:t>
        <a:bodyPr/>
        <a:lstStyle/>
        <a:p>
          <a:endParaRPr lang="en-US"/>
        </a:p>
      </dgm:t>
    </dgm:pt>
    <dgm:pt modelId="{07408EE6-BA37-4E12-8986-FCE32D74C2F5}">
      <dgm:prSet custT="1"/>
      <dgm:spPr/>
      <dgm:t>
        <a:bodyPr/>
        <a:lstStyle/>
        <a:p>
          <a:pPr>
            <a:lnSpc>
              <a:spcPct val="100000"/>
            </a:lnSpc>
            <a:defRPr b="1"/>
          </a:pPr>
          <a:r>
            <a:rPr lang="en-US" sz="1800" dirty="0"/>
            <a:t>Rental Stabilization Ordinance</a:t>
          </a:r>
        </a:p>
      </dgm:t>
    </dgm:pt>
    <dgm:pt modelId="{1140FDA9-DBBE-4E0C-B191-A5F556B7CB76}" type="parTrans" cxnId="{8A8B13AE-1048-4681-A87A-0ED5E7C15FC2}">
      <dgm:prSet/>
      <dgm:spPr/>
      <dgm:t>
        <a:bodyPr/>
        <a:lstStyle/>
        <a:p>
          <a:endParaRPr lang="en-US"/>
        </a:p>
      </dgm:t>
    </dgm:pt>
    <dgm:pt modelId="{F8214764-2C88-48B8-9A29-BC8BA43C6632}" type="sibTrans" cxnId="{8A8B13AE-1048-4681-A87A-0ED5E7C15FC2}">
      <dgm:prSet/>
      <dgm:spPr/>
      <dgm:t>
        <a:bodyPr/>
        <a:lstStyle/>
        <a:p>
          <a:endParaRPr lang="en-US"/>
        </a:p>
      </dgm:t>
    </dgm:pt>
    <dgm:pt modelId="{FFCAD562-516C-42CC-8AA2-D73B2C42BF46}">
      <dgm:prSet/>
      <dgm:spPr/>
      <dgm:t>
        <a:bodyPr/>
        <a:lstStyle/>
        <a:p>
          <a:pPr>
            <a:lnSpc>
              <a:spcPct val="100000"/>
            </a:lnSpc>
          </a:pPr>
          <a:r>
            <a:rPr lang="en-US" dirty="0"/>
            <a:t>Limits rent increased for applicable rental units</a:t>
          </a:r>
        </a:p>
      </dgm:t>
    </dgm:pt>
    <dgm:pt modelId="{EE2FB3B5-43D3-4ACA-9549-BD64F758CE0C}" type="parTrans" cxnId="{211FFD84-28AB-4814-AC21-3C2F143E4D68}">
      <dgm:prSet/>
      <dgm:spPr/>
      <dgm:t>
        <a:bodyPr/>
        <a:lstStyle/>
        <a:p>
          <a:endParaRPr lang="en-US"/>
        </a:p>
      </dgm:t>
    </dgm:pt>
    <dgm:pt modelId="{1DB60DAD-5A3E-4978-AFB4-8394FC9ADAD6}" type="sibTrans" cxnId="{211FFD84-28AB-4814-AC21-3C2F143E4D68}">
      <dgm:prSet/>
      <dgm:spPr/>
      <dgm:t>
        <a:bodyPr/>
        <a:lstStyle/>
        <a:p>
          <a:endParaRPr lang="en-US"/>
        </a:p>
      </dgm:t>
    </dgm:pt>
    <dgm:pt modelId="{8024F5F0-25C4-4C78-8659-273240EEAE35}">
      <dgm:prSet custT="1"/>
      <dgm:spPr/>
      <dgm:t>
        <a:bodyPr/>
        <a:lstStyle/>
        <a:p>
          <a:pPr>
            <a:lnSpc>
              <a:spcPct val="100000"/>
            </a:lnSpc>
            <a:defRPr b="1"/>
          </a:pPr>
          <a:r>
            <a:rPr lang="en-US" sz="1800" dirty="0"/>
            <a:t>Tenant Anti-Harassment Protections Ordinance</a:t>
          </a:r>
        </a:p>
      </dgm:t>
    </dgm:pt>
    <dgm:pt modelId="{AB6B9743-A370-442C-9D7F-8197BC192AD1}" type="parTrans" cxnId="{24D83A71-2353-4480-AC6C-21CACBFD9EDB}">
      <dgm:prSet/>
      <dgm:spPr/>
      <dgm:t>
        <a:bodyPr/>
        <a:lstStyle/>
        <a:p>
          <a:endParaRPr lang="en-US"/>
        </a:p>
      </dgm:t>
    </dgm:pt>
    <dgm:pt modelId="{F70BA4F1-B88D-4039-9F2E-A31B07F5A759}" type="sibTrans" cxnId="{24D83A71-2353-4480-AC6C-21CACBFD9EDB}">
      <dgm:prSet/>
      <dgm:spPr/>
      <dgm:t>
        <a:bodyPr/>
        <a:lstStyle/>
        <a:p>
          <a:endParaRPr lang="en-US"/>
        </a:p>
      </dgm:t>
    </dgm:pt>
    <dgm:pt modelId="{5F0D96E0-4264-4C1E-9C08-E34649FEA675}">
      <dgm:prSet/>
      <dgm:spPr/>
      <dgm:t>
        <a:bodyPr/>
        <a:lstStyle/>
        <a:p>
          <a:pPr>
            <a:lnSpc>
              <a:spcPct val="100000"/>
            </a:lnSpc>
          </a:pPr>
          <a:r>
            <a:rPr lang="en-US"/>
            <a:t>Prohibits landlord behavior that harass or intimidate tenants</a:t>
          </a:r>
        </a:p>
      </dgm:t>
    </dgm:pt>
    <dgm:pt modelId="{B5B78300-E773-493A-8373-31A55F7C655A}" type="parTrans" cxnId="{4C21B233-B3EC-4030-90D9-4900347EF6EE}">
      <dgm:prSet/>
      <dgm:spPr/>
      <dgm:t>
        <a:bodyPr/>
        <a:lstStyle/>
        <a:p>
          <a:endParaRPr lang="en-US"/>
        </a:p>
      </dgm:t>
    </dgm:pt>
    <dgm:pt modelId="{427966C5-C21A-4E17-94E6-68E759153C2C}" type="sibTrans" cxnId="{4C21B233-B3EC-4030-90D9-4900347EF6EE}">
      <dgm:prSet/>
      <dgm:spPr/>
      <dgm:t>
        <a:bodyPr/>
        <a:lstStyle/>
        <a:p>
          <a:endParaRPr lang="en-US"/>
        </a:p>
      </dgm:t>
    </dgm:pt>
    <dgm:pt modelId="{95BD62E8-9A1D-4BBD-A47A-D14BDB85D156}">
      <dgm:prSet/>
      <dgm:spPr/>
      <dgm:t>
        <a:bodyPr/>
        <a:lstStyle/>
        <a:p>
          <a:pPr>
            <a:lnSpc>
              <a:spcPct val="100000"/>
            </a:lnSpc>
            <a:defRPr b="1"/>
          </a:pPr>
          <a:r>
            <a:rPr lang="en-US" dirty="0"/>
            <a:t>Just Cause Eviction and Tenant Protection Ordinance</a:t>
          </a:r>
        </a:p>
      </dgm:t>
    </dgm:pt>
    <dgm:pt modelId="{AFA3F3A7-F758-472A-9DCF-0BB7FB81DBEB}" type="parTrans" cxnId="{3A5162E1-6658-4B64-AEEB-DA527BF94C16}">
      <dgm:prSet/>
      <dgm:spPr/>
      <dgm:t>
        <a:bodyPr/>
        <a:lstStyle/>
        <a:p>
          <a:endParaRPr lang="en-US"/>
        </a:p>
      </dgm:t>
    </dgm:pt>
    <dgm:pt modelId="{1C9ED06E-BCD8-465B-AE30-D9AD50F66313}" type="sibTrans" cxnId="{3A5162E1-6658-4B64-AEEB-DA527BF94C16}">
      <dgm:prSet/>
      <dgm:spPr/>
      <dgm:t>
        <a:bodyPr/>
        <a:lstStyle/>
        <a:p>
          <a:endParaRPr lang="en-US"/>
        </a:p>
      </dgm:t>
    </dgm:pt>
    <dgm:pt modelId="{206CF566-8D90-46E7-8911-C7818121CF3E}">
      <dgm:prSet/>
      <dgm:spPr/>
      <dgm:t>
        <a:bodyPr/>
        <a:lstStyle/>
        <a:p>
          <a:pPr>
            <a:lnSpc>
              <a:spcPct val="100000"/>
            </a:lnSpc>
          </a:pPr>
          <a:r>
            <a:rPr lang="en-US" dirty="0"/>
            <a:t>Establishes criteria for lawful evictions to prevent unjust tenant displacement </a:t>
          </a:r>
        </a:p>
      </dgm:t>
    </dgm:pt>
    <dgm:pt modelId="{B4B64585-8E5C-4426-8711-C44F7731299D}" type="parTrans" cxnId="{F71CE6B1-FACF-4960-859C-925A728C1483}">
      <dgm:prSet/>
      <dgm:spPr/>
      <dgm:t>
        <a:bodyPr/>
        <a:lstStyle/>
        <a:p>
          <a:endParaRPr lang="en-US"/>
        </a:p>
      </dgm:t>
    </dgm:pt>
    <dgm:pt modelId="{D8D69B13-5FE7-4A9A-BE2A-95D6ECCC83C5}" type="sibTrans" cxnId="{F71CE6B1-FACF-4960-859C-925A728C1483}">
      <dgm:prSet/>
      <dgm:spPr/>
      <dgm:t>
        <a:bodyPr/>
        <a:lstStyle/>
        <a:p>
          <a:endParaRPr lang="en-US"/>
        </a:p>
      </dgm:t>
    </dgm:pt>
    <dgm:pt modelId="{90A4E3E0-434C-45A5-845B-9D2991082081}" type="pres">
      <dgm:prSet presAssocID="{310FED95-A226-4BF9-A01E-04D695E1B81C}" presName="root" presStyleCnt="0">
        <dgm:presLayoutVars>
          <dgm:dir/>
          <dgm:resizeHandles val="exact"/>
        </dgm:presLayoutVars>
      </dgm:prSet>
      <dgm:spPr/>
    </dgm:pt>
    <dgm:pt modelId="{5E6EAFB3-D4C0-49DF-9A7B-BBE5788E8C19}" type="pres">
      <dgm:prSet presAssocID="{E3DFE5BE-97B4-4376-B7E0-F3B32E7F53C6}" presName="compNode" presStyleCnt="0"/>
      <dgm:spPr/>
    </dgm:pt>
    <dgm:pt modelId="{8A6978C3-2199-478E-B2A0-7C0F9908102F}" type="pres">
      <dgm:prSet presAssocID="{E3DFE5BE-97B4-4376-B7E0-F3B32E7F53C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ouse"/>
        </a:ext>
      </dgm:extLst>
    </dgm:pt>
    <dgm:pt modelId="{53E1B795-71D4-4682-8635-D426A08BF32F}" type="pres">
      <dgm:prSet presAssocID="{E3DFE5BE-97B4-4376-B7E0-F3B32E7F53C6}" presName="iconSpace" presStyleCnt="0"/>
      <dgm:spPr/>
    </dgm:pt>
    <dgm:pt modelId="{97DA0106-0A39-4A83-BB60-6697905935D0}" type="pres">
      <dgm:prSet presAssocID="{E3DFE5BE-97B4-4376-B7E0-F3B32E7F53C6}" presName="parTx" presStyleLbl="revTx" presStyleIdx="0" presStyleCnt="8">
        <dgm:presLayoutVars>
          <dgm:chMax val="0"/>
          <dgm:chPref val="0"/>
        </dgm:presLayoutVars>
      </dgm:prSet>
      <dgm:spPr/>
    </dgm:pt>
    <dgm:pt modelId="{35727FD8-D7EC-4BCC-9EFD-B44EEFC50AE4}" type="pres">
      <dgm:prSet presAssocID="{E3DFE5BE-97B4-4376-B7E0-F3B32E7F53C6}" presName="txSpace" presStyleCnt="0"/>
      <dgm:spPr/>
    </dgm:pt>
    <dgm:pt modelId="{A8AA6110-8D55-4404-9B3A-7FB9C73C15CE}" type="pres">
      <dgm:prSet presAssocID="{E3DFE5BE-97B4-4376-B7E0-F3B32E7F53C6}" presName="desTx" presStyleLbl="revTx" presStyleIdx="1" presStyleCnt="8">
        <dgm:presLayoutVars/>
      </dgm:prSet>
      <dgm:spPr/>
    </dgm:pt>
    <dgm:pt modelId="{24821DD0-5FC7-42D7-AF3A-04D88D9D41F8}" type="pres">
      <dgm:prSet presAssocID="{6CDF60CD-2826-4D42-AAA4-272A4F630880}" presName="sibTrans" presStyleCnt="0"/>
      <dgm:spPr/>
    </dgm:pt>
    <dgm:pt modelId="{284F1217-3EE9-44CA-AE36-3C82DF5240B7}" type="pres">
      <dgm:prSet presAssocID="{07408EE6-BA37-4E12-8986-FCE32D74C2F5}" presName="compNode" presStyleCnt="0"/>
      <dgm:spPr/>
    </dgm:pt>
    <dgm:pt modelId="{E51B099F-DCE5-46D4-86E7-F11FA01220FF}" type="pres">
      <dgm:prSet presAssocID="{07408EE6-BA37-4E12-8986-FCE32D74C2F5}"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uilding"/>
        </a:ext>
      </dgm:extLst>
    </dgm:pt>
    <dgm:pt modelId="{938011DC-0BDD-45B9-8EE4-5D2FF480D75A}" type="pres">
      <dgm:prSet presAssocID="{07408EE6-BA37-4E12-8986-FCE32D74C2F5}" presName="iconSpace" presStyleCnt="0"/>
      <dgm:spPr/>
    </dgm:pt>
    <dgm:pt modelId="{4C28CD18-41A5-413A-AB1F-F92561AB2B74}" type="pres">
      <dgm:prSet presAssocID="{07408EE6-BA37-4E12-8986-FCE32D74C2F5}" presName="parTx" presStyleLbl="revTx" presStyleIdx="2" presStyleCnt="8">
        <dgm:presLayoutVars>
          <dgm:chMax val="0"/>
          <dgm:chPref val="0"/>
        </dgm:presLayoutVars>
      </dgm:prSet>
      <dgm:spPr/>
    </dgm:pt>
    <dgm:pt modelId="{F530319E-1FB9-436F-A554-34E64B1F887A}" type="pres">
      <dgm:prSet presAssocID="{07408EE6-BA37-4E12-8986-FCE32D74C2F5}" presName="txSpace" presStyleCnt="0"/>
      <dgm:spPr/>
    </dgm:pt>
    <dgm:pt modelId="{CDA63D09-F088-411D-8EEF-CBF7757CC2B4}" type="pres">
      <dgm:prSet presAssocID="{07408EE6-BA37-4E12-8986-FCE32D74C2F5}" presName="desTx" presStyleLbl="revTx" presStyleIdx="3" presStyleCnt="8">
        <dgm:presLayoutVars/>
      </dgm:prSet>
      <dgm:spPr/>
    </dgm:pt>
    <dgm:pt modelId="{A9FE170A-2FC0-42A3-BFB8-3BD799A95ED4}" type="pres">
      <dgm:prSet presAssocID="{F8214764-2C88-48B8-9A29-BC8BA43C6632}" presName="sibTrans" presStyleCnt="0"/>
      <dgm:spPr/>
    </dgm:pt>
    <dgm:pt modelId="{2A8FEE9C-7F59-4554-B8C9-FB91C9BB1CE1}" type="pres">
      <dgm:prSet presAssocID="{8024F5F0-25C4-4C78-8659-273240EEAE35}" presName="compNode" presStyleCnt="0"/>
      <dgm:spPr/>
    </dgm:pt>
    <dgm:pt modelId="{50BEA998-D88F-40C1-85A8-A03C4A624DEF}" type="pres">
      <dgm:prSet presAssocID="{8024F5F0-25C4-4C78-8659-273240EEAE35}"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No sign"/>
        </a:ext>
      </dgm:extLst>
    </dgm:pt>
    <dgm:pt modelId="{8C67A3F0-E4E5-4859-B36A-D42E5CCE3AEB}" type="pres">
      <dgm:prSet presAssocID="{8024F5F0-25C4-4C78-8659-273240EEAE35}" presName="iconSpace" presStyleCnt="0"/>
      <dgm:spPr/>
    </dgm:pt>
    <dgm:pt modelId="{2CF03F39-009C-4D48-B3F9-B8DEBDB9FB6A}" type="pres">
      <dgm:prSet presAssocID="{8024F5F0-25C4-4C78-8659-273240EEAE35}" presName="parTx" presStyleLbl="revTx" presStyleIdx="4" presStyleCnt="8">
        <dgm:presLayoutVars>
          <dgm:chMax val="0"/>
          <dgm:chPref val="0"/>
        </dgm:presLayoutVars>
      </dgm:prSet>
      <dgm:spPr/>
    </dgm:pt>
    <dgm:pt modelId="{A07BECE2-BB8C-47C5-956B-333CF97BE3C3}" type="pres">
      <dgm:prSet presAssocID="{8024F5F0-25C4-4C78-8659-273240EEAE35}" presName="txSpace" presStyleCnt="0"/>
      <dgm:spPr/>
    </dgm:pt>
    <dgm:pt modelId="{AD070F8A-F7AE-4D95-A400-7339E1BA8102}" type="pres">
      <dgm:prSet presAssocID="{8024F5F0-25C4-4C78-8659-273240EEAE35}" presName="desTx" presStyleLbl="revTx" presStyleIdx="5" presStyleCnt="8">
        <dgm:presLayoutVars/>
      </dgm:prSet>
      <dgm:spPr/>
    </dgm:pt>
    <dgm:pt modelId="{6E87693C-616B-4236-B356-AF17024DFD20}" type="pres">
      <dgm:prSet presAssocID="{F70BA4F1-B88D-4039-9F2E-A31B07F5A759}" presName="sibTrans" presStyleCnt="0"/>
      <dgm:spPr/>
    </dgm:pt>
    <dgm:pt modelId="{269D34E9-EFE2-4880-890F-A3076697FB1A}" type="pres">
      <dgm:prSet presAssocID="{95BD62E8-9A1D-4BBD-A47A-D14BDB85D156}" presName="compNode" presStyleCnt="0"/>
      <dgm:spPr/>
    </dgm:pt>
    <dgm:pt modelId="{A3AB66C9-F0BC-4042-9DB1-CD87A2304E17}" type="pres">
      <dgm:prSet presAssocID="{95BD62E8-9A1D-4BBD-A47A-D14BDB85D156}"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Gavel"/>
        </a:ext>
      </dgm:extLst>
    </dgm:pt>
    <dgm:pt modelId="{6A145B57-DDDD-476F-B49B-0875C1694464}" type="pres">
      <dgm:prSet presAssocID="{95BD62E8-9A1D-4BBD-A47A-D14BDB85D156}" presName="iconSpace" presStyleCnt="0"/>
      <dgm:spPr/>
    </dgm:pt>
    <dgm:pt modelId="{15B7EB15-B994-4C85-BC6D-681F0239A0D2}" type="pres">
      <dgm:prSet presAssocID="{95BD62E8-9A1D-4BBD-A47A-D14BDB85D156}" presName="parTx" presStyleLbl="revTx" presStyleIdx="6" presStyleCnt="8">
        <dgm:presLayoutVars>
          <dgm:chMax val="0"/>
          <dgm:chPref val="0"/>
        </dgm:presLayoutVars>
      </dgm:prSet>
      <dgm:spPr/>
    </dgm:pt>
    <dgm:pt modelId="{B7F0DD95-CA70-431A-B6FF-998D22AC645D}" type="pres">
      <dgm:prSet presAssocID="{95BD62E8-9A1D-4BBD-A47A-D14BDB85D156}" presName="txSpace" presStyleCnt="0"/>
      <dgm:spPr/>
    </dgm:pt>
    <dgm:pt modelId="{6501DD4F-206D-4636-8100-9B8C3FF52B2B}" type="pres">
      <dgm:prSet presAssocID="{95BD62E8-9A1D-4BBD-A47A-D14BDB85D156}" presName="desTx" presStyleLbl="revTx" presStyleIdx="7" presStyleCnt="8">
        <dgm:presLayoutVars/>
      </dgm:prSet>
      <dgm:spPr/>
    </dgm:pt>
  </dgm:ptLst>
  <dgm:cxnLst>
    <dgm:cxn modelId="{CF789E07-B5C5-44F3-BC2E-DFD6B454D5F3}" srcId="{310FED95-A226-4BF9-A01E-04D695E1B81C}" destId="{E3DFE5BE-97B4-4376-B7E0-F3B32E7F53C6}" srcOrd="0" destOrd="0" parTransId="{B6B4FCE3-C3F8-450C-9829-323020DC5A63}" sibTransId="{6CDF60CD-2826-4D42-AAA4-272A4F630880}"/>
    <dgm:cxn modelId="{2550F926-208A-4622-B8C7-8DA7B5AFEA56}" type="presOf" srcId="{E3DFE5BE-97B4-4376-B7E0-F3B32E7F53C6}" destId="{97DA0106-0A39-4A83-BB60-6697905935D0}" srcOrd="0" destOrd="0" presId="urn:microsoft.com/office/officeart/2018/2/layout/IconLabelDescriptionList"/>
    <dgm:cxn modelId="{4C21B233-B3EC-4030-90D9-4900347EF6EE}" srcId="{8024F5F0-25C4-4C78-8659-273240EEAE35}" destId="{5F0D96E0-4264-4C1E-9C08-E34649FEA675}" srcOrd="0" destOrd="0" parTransId="{B5B78300-E773-493A-8373-31A55F7C655A}" sibTransId="{427966C5-C21A-4E17-94E6-68E759153C2C}"/>
    <dgm:cxn modelId="{DFCE5438-4DEF-4766-9E55-1B97896797E7}" srcId="{E3DFE5BE-97B4-4376-B7E0-F3B32E7F53C6}" destId="{162F2EC9-27A9-4153-9C06-352EFC49BDF1}" srcOrd="0" destOrd="0" parTransId="{6EB0C5DD-85AA-4459-93C3-7A4290FD9A8B}" sibTransId="{B03586B3-2E6B-4587-B356-A8AAB29AB606}"/>
    <dgm:cxn modelId="{DC6E3A4B-1E9F-4790-80F7-A3A5BCC18843}" type="presOf" srcId="{8024F5F0-25C4-4C78-8659-273240EEAE35}" destId="{2CF03F39-009C-4D48-B3F9-B8DEBDB9FB6A}" srcOrd="0" destOrd="0" presId="urn:microsoft.com/office/officeart/2018/2/layout/IconLabelDescriptionList"/>
    <dgm:cxn modelId="{24D83A71-2353-4480-AC6C-21CACBFD9EDB}" srcId="{310FED95-A226-4BF9-A01E-04D695E1B81C}" destId="{8024F5F0-25C4-4C78-8659-273240EEAE35}" srcOrd="2" destOrd="0" parTransId="{AB6B9743-A370-442C-9D7F-8197BC192AD1}" sibTransId="{F70BA4F1-B88D-4039-9F2E-A31B07F5A759}"/>
    <dgm:cxn modelId="{211FFD84-28AB-4814-AC21-3C2F143E4D68}" srcId="{07408EE6-BA37-4E12-8986-FCE32D74C2F5}" destId="{FFCAD562-516C-42CC-8AA2-D73B2C42BF46}" srcOrd="0" destOrd="0" parTransId="{EE2FB3B5-43D3-4ACA-9549-BD64F758CE0C}" sibTransId="{1DB60DAD-5A3E-4978-AFB4-8394FC9ADAD6}"/>
    <dgm:cxn modelId="{9BE3AF97-564B-4B45-8A4A-7706F60FFE16}" type="presOf" srcId="{07408EE6-BA37-4E12-8986-FCE32D74C2F5}" destId="{4C28CD18-41A5-413A-AB1F-F92561AB2B74}" srcOrd="0" destOrd="0" presId="urn:microsoft.com/office/officeart/2018/2/layout/IconLabelDescriptionList"/>
    <dgm:cxn modelId="{8A8B13AE-1048-4681-A87A-0ED5E7C15FC2}" srcId="{310FED95-A226-4BF9-A01E-04D695E1B81C}" destId="{07408EE6-BA37-4E12-8986-FCE32D74C2F5}" srcOrd="1" destOrd="0" parTransId="{1140FDA9-DBBE-4E0C-B191-A5F556B7CB76}" sibTransId="{F8214764-2C88-48B8-9A29-BC8BA43C6632}"/>
    <dgm:cxn modelId="{F71CE6B1-FACF-4960-859C-925A728C1483}" srcId="{95BD62E8-9A1D-4BBD-A47A-D14BDB85D156}" destId="{206CF566-8D90-46E7-8911-C7818121CF3E}" srcOrd="0" destOrd="0" parTransId="{B4B64585-8E5C-4426-8711-C44F7731299D}" sibTransId="{D8D69B13-5FE7-4A9A-BE2A-95D6ECCC83C5}"/>
    <dgm:cxn modelId="{BA167FD2-E9E1-49BC-AF25-888B8C7F8BFA}" type="presOf" srcId="{310FED95-A226-4BF9-A01E-04D695E1B81C}" destId="{90A4E3E0-434C-45A5-845B-9D2991082081}" srcOrd="0" destOrd="0" presId="urn:microsoft.com/office/officeart/2018/2/layout/IconLabelDescriptionList"/>
    <dgm:cxn modelId="{884946D4-18BC-4B43-B8D6-824A42393398}" type="presOf" srcId="{206CF566-8D90-46E7-8911-C7818121CF3E}" destId="{6501DD4F-206D-4636-8100-9B8C3FF52B2B}" srcOrd="0" destOrd="0" presId="urn:microsoft.com/office/officeart/2018/2/layout/IconLabelDescriptionList"/>
    <dgm:cxn modelId="{DA1579D5-A5BE-4F91-B66A-5132D572EAB5}" type="presOf" srcId="{95BD62E8-9A1D-4BBD-A47A-D14BDB85D156}" destId="{15B7EB15-B994-4C85-BC6D-681F0239A0D2}" srcOrd="0" destOrd="0" presId="urn:microsoft.com/office/officeart/2018/2/layout/IconLabelDescriptionList"/>
    <dgm:cxn modelId="{26BCB2D7-1D4A-4809-AC2E-4077458FE662}" type="presOf" srcId="{162F2EC9-27A9-4153-9C06-352EFC49BDF1}" destId="{A8AA6110-8D55-4404-9B3A-7FB9C73C15CE}" srcOrd="0" destOrd="0" presId="urn:microsoft.com/office/officeart/2018/2/layout/IconLabelDescriptionList"/>
    <dgm:cxn modelId="{6819FCD8-A4A6-4996-BAD1-E238356630DD}" type="presOf" srcId="{5F0D96E0-4264-4C1E-9C08-E34649FEA675}" destId="{AD070F8A-F7AE-4D95-A400-7339E1BA8102}" srcOrd="0" destOrd="0" presId="urn:microsoft.com/office/officeart/2018/2/layout/IconLabelDescriptionList"/>
    <dgm:cxn modelId="{3E4AD2DC-624D-453B-87B2-E80CCFA35DFB}" type="presOf" srcId="{FFCAD562-516C-42CC-8AA2-D73B2C42BF46}" destId="{CDA63D09-F088-411D-8EEF-CBF7757CC2B4}" srcOrd="0" destOrd="0" presId="urn:microsoft.com/office/officeart/2018/2/layout/IconLabelDescriptionList"/>
    <dgm:cxn modelId="{3A5162E1-6658-4B64-AEEB-DA527BF94C16}" srcId="{310FED95-A226-4BF9-A01E-04D695E1B81C}" destId="{95BD62E8-9A1D-4BBD-A47A-D14BDB85D156}" srcOrd="3" destOrd="0" parTransId="{AFA3F3A7-F758-472A-9DCF-0BB7FB81DBEB}" sibTransId="{1C9ED06E-BCD8-465B-AE30-D9AD50F66313}"/>
    <dgm:cxn modelId="{8785AD2A-798E-435B-83AA-5DE983E8DB0D}" type="presParOf" srcId="{90A4E3E0-434C-45A5-845B-9D2991082081}" destId="{5E6EAFB3-D4C0-49DF-9A7B-BBE5788E8C19}" srcOrd="0" destOrd="0" presId="urn:microsoft.com/office/officeart/2018/2/layout/IconLabelDescriptionList"/>
    <dgm:cxn modelId="{5D305E8E-8E6C-4FAC-AB8D-9C6F00BA4B4C}" type="presParOf" srcId="{5E6EAFB3-D4C0-49DF-9A7B-BBE5788E8C19}" destId="{8A6978C3-2199-478E-B2A0-7C0F9908102F}" srcOrd="0" destOrd="0" presId="urn:microsoft.com/office/officeart/2018/2/layout/IconLabelDescriptionList"/>
    <dgm:cxn modelId="{B5F60107-750F-4BA5-8C06-9060CB6931B5}" type="presParOf" srcId="{5E6EAFB3-D4C0-49DF-9A7B-BBE5788E8C19}" destId="{53E1B795-71D4-4682-8635-D426A08BF32F}" srcOrd="1" destOrd="0" presId="urn:microsoft.com/office/officeart/2018/2/layout/IconLabelDescriptionList"/>
    <dgm:cxn modelId="{DBCC9989-9ECA-4915-8B13-11791260416C}" type="presParOf" srcId="{5E6EAFB3-D4C0-49DF-9A7B-BBE5788E8C19}" destId="{97DA0106-0A39-4A83-BB60-6697905935D0}" srcOrd="2" destOrd="0" presId="urn:microsoft.com/office/officeart/2018/2/layout/IconLabelDescriptionList"/>
    <dgm:cxn modelId="{ACD05FE1-00CE-4DC1-8E68-24856463EEC8}" type="presParOf" srcId="{5E6EAFB3-D4C0-49DF-9A7B-BBE5788E8C19}" destId="{35727FD8-D7EC-4BCC-9EFD-B44EEFC50AE4}" srcOrd="3" destOrd="0" presId="urn:microsoft.com/office/officeart/2018/2/layout/IconLabelDescriptionList"/>
    <dgm:cxn modelId="{936E732D-F2E7-4305-9DEF-D2BF09DD4B1B}" type="presParOf" srcId="{5E6EAFB3-D4C0-49DF-9A7B-BBE5788E8C19}" destId="{A8AA6110-8D55-4404-9B3A-7FB9C73C15CE}" srcOrd="4" destOrd="0" presId="urn:microsoft.com/office/officeart/2018/2/layout/IconLabelDescriptionList"/>
    <dgm:cxn modelId="{F88DFA22-CAAD-4F6F-AA4C-6F97A60177C1}" type="presParOf" srcId="{90A4E3E0-434C-45A5-845B-9D2991082081}" destId="{24821DD0-5FC7-42D7-AF3A-04D88D9D41F8}" srcOrd="1" destOrd="0" presId="urn:microsoft.com/office/officeart/2018/2/layout/IconLabelDescriptionList"/>
    <dgm:cxn modelId="{C11EA9EC-BA3B-40FE-AC86-68EA0C598C77}" type="presParOf" srcId="{90A4E3E0-434C-45A5-845B-9D2991082081}" destId="{284F1217-3EE9-44CA-AE36-3C82DF5240B7}" srcOrd="2" destOrd="0" presId="urn:microsoft.com/office/officeart/2018/2/layout/IconLabelDescriptionList"/>
    <dgm:cxn modelId="{A506693E-B5F7-4FCC-B1C3-79A5E4FD8045}" type="presParOf" srcId="{284F1217-3EE9-44CA-AE36-3C82DF5240B7}" destId="{E51B099F-DCE5-46D4-86E7-F11FA01220FF}" srcOrd="0" destOrd="0" presId="urn:microsoft.com/office/officeart/2018/2/layout/IconLabelDescriptionList"/>
    <dgm:cxn modelId="{C26FC835-5A7D-4D45-AF42-BA051269A6DE}" type="presParOf" srcId="{284F1217-3EE9-44CA-AE36-3C82DF5240B7}" destId="{938011DC-0BDD-45B9-8EE4-5D2FF480D75A}" srcOrd="1" destOrd="0" presId="urn:microsoft.com/office/officeart/2018/2/layout/IconLabelDescriptionList"/>
    <dgm:cxn modelId="{D9CC0288-F499-41AC-84D9-C238513A3E3F}" type="presParOf" srcId="{284F1217-3EE9-44CA-AE36-3C82DF5240B7}" destId="{4C28CD18-41A5-413A-AB1F-F92561AB2B74}" srcOrd="2" destOrd="0" presId="urn:microsoft.com/office/officeart/2018/2/layout/IconLabelDescriptionList"/>
    <dgm:cxn modelId="{035C6988-0FB3-4C93-A231-ECD5AA323135}" type="presParOf" srcId="{284F1217-3EE9-44CA-AE36-3C82DF5240B7}" destId="{F530319E-1FB9-436F-A554-34E64B1F887A}" srcOrd="3" destOrd="0" presId="urn:microsoft.com/office/officeart/2018/2/layout/IconLabelDescriptionList"/>
    <dgm:cxn modelId="{09915B04-DAEB-4A37-B97C-0F94A372F7D9}" type="presParOf" srcId="{284F1217-3EE9-44CA-AE36-3C82DF5240B7}" destId="{CDA63D09-F088-411D-8EEF-CBF7757CC2B4}" srcOrd="4" destOrd="0" presId="urn:microsoft.com/office/officeart/2018/2/layout/IconLabelDescriptionList"/>
    <dgm:cxn modelId="{52CB6BB2-5760-4D51-A93A-E1135DBE75A0}" type="presParOf" srcId="{90A4E3E0-434C-45A5-845B-9D2991082081}" destId="{A9FE170A-2FC0-42A3-BFB8-3BD799A95ED4}" srcOrd="3" destOrd="0" presId="urn:microsoft.com/office/officeart/2018/2/layout/IconLabelDescriptionList"/>
    <dgm:cxn modelId="{A1D3AFAD-4AEC-428A-87E8-54B7F1DA0850}" type="presParOf" srcId="{90A4E3E0-434C-45A5-845B-9D2991082081}" destId="{2A8FEE9C-7F59-4554-B8C9-FB91C9BB1CE1}" srcOrd="4" destOrd="0" presId="urn:microsoft.com/office/officeart/2018/2/layout/IconLabelDescriptionList"/>
    <dgm:cxn modelId="{D722EBB5-EB0D-458C-89CA-E17686296519}" type="presParOf" srcId="{2A8FEE9C-7F59-4554-B8C9-FB91C9BB1CE1}" destId="{50BEA998-D88F-40C1-85A8-A03C4A624DEF}" srcOrd="0" destOrd="0" presId="urn:microsoft.com/office/officeart/2018/2/layout/IconLabelDescriptionList"/>
    <dgm:cxn modelId="{5672168F-D468-47A5-B3D6-7CE6581328AC}" type="presParOf" srcId="{2A8FEE9C-7F59-4554-B8C9-FB91C9BB1CE1}" destId="{8C67A3F0-E4E5-4859-B36A-D42E5CCE3AEB}" srcOrd="1" destOrd="0" presId="urn:microsoft.com/office/officeart/2018/2/layout/IconLabelDescriptionList"/>
    <dgm:cxn modelId="{5A7924DD-BD33-4117-9E7C-1D6A5D36412E}" type="presParOf" srcId="{2A8FEE9C-7F59-4554-B8C9-FB91C9BB1CE1}" destId="{2CF03F39-009C-4D48-B3F9-B8DEBDB9FB6A}" srcOrd="2" destOrd="0" presId="urn:microsoft.com/office/officeart/2018/2/layout/IconLabelDescriptionList"/>
    <dgm:cxn modelId="{16B36A20-1948-433B-82FC-73AB2930EC11}" type="presParOf" srcId="{2A8FEE9C-7F59-4554-B8C9-FB91C9BB1CE1}" destId="{A07BECE2-BB8C-47C5-956B-333CF97BE3C3}" srcOrd="3" destOrd="0" presId="urn:microsoft.com/office/officeart/2018/2/layout/IconLabelDescriptionList"/>
    <dgm:cxn modelId="{C6991F8E-F0B4-4162-AE8D-910169BA2CDE}" type="presParOf" srcId="{2A8FEE9C-7F59-4554-B8C9-FB91C9BB1CE1}" destId="{AD070F8A-F7AE-4D95-A400-7339E1BA8102}" srcOrd="4" destOrd="0" presId="urn:microsoft.com/office/officeart/2018/2/layout/IconLabelDescriptionList"/>
    <dgm:cxn modelId="{7698628C-2C22-4AAB-8FDE-E7A046CA100B}" type="presParOf" srcId="{90A4E3E0-434C-45A5-845B-9D2991082081}" destId="{6E87693C-616B-4236-B356-AF17024DFD20}" srcOrd="5" destOrd="0" presId="urn:microsoft.com/office/officeart/2018/2/layout/IconLabelDescriptionList"/>
    <dgm:cxn modelId="{6AF09932-16FF-4896-A18E-72578CE98168}" type="presParOf" srcId="{90A4E3E0-434C-45A5-845B-9D2991082081}" destId="{269D34E9-EFE2-4880-890F-A3076697FB1A}" srcOrd="6" destOrd="0" presId="urn:microsoft.com/office/officeart/2018/2/layout/IconLabelDescriptionList"/>
    <dgm:cxn modelId="{0A887FD5-B274-4E1A-BC2D-109B688F969B}" type="presParOf" srcId="{269D34E9-EFE2-4880-890F-A3076697FB1A}" destId="{A3AB66C9-F0BC-4042-9DB1-CD87A2304E17}" srcOrd="0" destOrd="0" presId="urn:microsoft.com/office/officeart/2018/2/layout/IconLabelDescriptionList"/>
    <dgm:cxn modelId="{1A02CF1F-B2CC-43A1-93CC-66100F35E832}" type="presParOf" srcId="{269D34E9-EFE2-4880-890F-A3076697FB1A}" destId="{6A145B57-DDDD-476F-B49B-0875C1694464}" srcOrd="1" destOrd="0" presId="urn:microsoft.com/office/officeart/2018/2/layout/IconLabelDescriptionList"/>
    <dgm:cxn modelId="{8EDD73F2-1AEC-4273-812D-DD733138E9CC}" type="presParOf" srcId="{269D34E9-EFE2-4880-890F-A3076697FB1A}" destId="{15B7EB15-B994-4C85-BC6D-681F0239A0D2}" srcOrd="2" destOrd="0" presId="urn:microsoft.com/office/officeart/2018/2/layout/IconLabelDescriptionList"/>
    <dgm:cxn modelId="{8F7ED4F1-1839-463C-B1D7-2C51756FBCCB}" type="presParOf" srcId="{269D34E9-EFE2-4880-890F-A3076697FB1A}" destId="{B7F0DD95-CA70-431A-B6FF-998D22AC645D}" srcOrd="3" destOrd="0" presId="urn:microsoft.com/office/officeart/2018/2/layout/IconLabelDescriptionList"/>
    <dgm:cxn modelId="{9CD206E3-0FEF-42D1-B3C2-B6AB3EC3EDC0}" type="presParOf" srcId="{269D34E9-EFE2-4880-890F-A3076697FB1A}" destId="{6501DD4F-206D-4636-8100-9B8C3FF52B2B}" srcOrd="4" destOrd="0" presId="urn:microsoft.com/office/officeart/2018/2/layout/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6978C3-2199-478E-B2A0-7C0F9908102F}">
      <dsp:nvSpPr>
        <dsp:cNvPr id="0" name=""/>
        <dsp:cNvSpPr/>
      </dsp:nvSpPr>
      <dsp:spPr>
        <a:xfrm>
          <a:off x="8571" y="680646"/>
          <a:ext cx="776671" cy="77667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7DA0106-0A39-4A83-BB60-6697905935D0}">
      <dsp:nvSpPr>
        <dsp:cNvPr id="0" name=""/>
        <dsp:cNvSpPr/>
      </dsp:nvSpPr>
      <dsp:spPr>
        <a:xfrm>
          <a:off x="8571" y="1561584"/>
          <a:ext cx="2219062" cy="8425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100000"/>
            </a:lnSpc>
            <a:spcBef>
              <a:spcPct val="0"/>
            </a:spcBef>
            <a:spcAft>
              <a:spcPct val="35000"/>
            </a:spcAft>
            <a:buNone/>
            <a:defRPr b="1"/>
          </a:pPr>
          <a:r>
            <a:rPr lang="en-US" sz="1800" kern="1200" dirty="0"/>
            <a:t>Residential Rental Registration Ordinance</a:t>
          </a:r>
        </a:p>
      </dsp:txBody>
      <dsp:txXfrm>
        <a:off x="8571" y="1561584"/>
        <a:ext cx="2219062" cy="842550"/>
      </dsp:txXfrm>
    </dsp:sp>
    <dsp:sp modelId="{A8AA6110-8D55-4404-9B3A-7FB9C73C15CE}">
      <dsp:nvSpPr>
        <dsp:cNvPr id="0" name=""/>
        <dsp:cNvSpPr/>
      </dsp:nvSpPr>
      <dsp:spPr>
        <a:xfrm>
          <a:off x="8571" y="2452630"/>
          <a:ext cx="2219062" cy="6528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pPr>
          <a:r>
            <a:rPr lang="en-US" sz="1400" kern="1200" dirty="0"/>
            <a:t>Requires landlords to register their rental properties with the City</a:t>
          </a:r>
        </a:p>
      </dsp:txBody>
      <dsp:txXfrm>
        <a:off x="8571" y="2452630"/>
        <a:ext cx="2219062" cy="652803"/>
      </dsp:txXfrm>
    </dsp:sp>
    <dsp:sp modelId="{E51B099F-DCE5-46D4-86E7-F11FA01220FF}">
      <dsp:nvSpPr>
        <dsp:cNvPr id="0" name=""/>
        <dsp:cNvSpPr/>
      </dsp:nvSpPr>
      <dsp:spPr>
        <a:xfrm>
          <a:off x="2615969" y="680646"/>
          <a:ext cx="776671" cy="77667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C28CD18-41A5-413A-AB1F-F92561AB2B74}">
      <dsp:nvSpPr>
        <dsp:cNvPr id="0" name=""/>
        <dsp:cNvSpPr/>
      </dsp:nvSpPr>
      <dsp:spPr>
        <a:xfrm>
          <a:off x="2615969" y="1561584"/>
          <a:ext cx="2219062" cy="8425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100000"/>
            </a:lnSpc>
            <a:spcBef>
              <a:spcPct val="0"/>
            </a:spcBef>
            <a:spcAft>
              <a:spcPct val="35000"/>
            </a:spcAft>
            <a:buNone/>
            <a:defRPr b="1"/>
          </a:pPr>
          <a:r>
            <a:rPr lang="en-US" sz="1800" kern="1200" dirty="0"/>
            <a:t>Rental Stabilization Ordinance</a:t>
          </a:r>
        </a:p>
      </dsp:txBody>
      <dsp:txXfrm>
        <a:off x="2615969" y="1561584"/>
        <a:ext cx="2219062" cy="842550"/>
      </dsp:txXfrm>
    </dsp:sp>
    <dsp:sp modelId="{CDA63D09-F088-411D-8EEF-CBF7757CC2B4}">
      <dsp:nvSpPr>
        <dsp:cNvPr id="0" name=""/>
        <dsp:cNvSpPr/>
      </dsp:nvSpPr>
      <dsp:spPr>
        <a:xfrm>
          <a:off x="2615969" y="2452630"/>
          <a:ext cx="2219062" cy="6528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pPr>
          <a:r>
            <a:rPr lang="en-US" sz="1400" kern="1200" dirty="0"/>
            <a:t>Limits rent increased for applicable rental units</a:t>
          </a:r>
        </a:p>
      </dsp:txBody>
      <dsp:txXfrm>
        <a:off x="2615969" y="2452630"/>
        <a:ext cx="2219062" cy="652803"/>
      </dsp:txXfrm>
    </dsp:sp>
    <dsp:sp modelId="{50BEA998-D88F-40C1-85A8-A03C4A624DEF}">
      <dsp:nvSpPr>
        <dsp:cNvPr id="0" name=""/>
        <dsp:cNvSpPr/>
      </dsp:nvSpPr>
      <dsp:spPr>
        <a:xfrm>
          <a:off x="5223367" y="680646"/>
          <a:ext cx="776671" cy="77667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CF03F39-009C-4D48-B3F9-B8DEBDB9FB6A}">
      <dsp:nvSpPr>
        <dsp:cNvPr id="0" name=""/>
        <dsp:cNvSpPr/>
      </dsp:nvSpPr>
      <dsp:spPr>
        <a:xfrm>
          <a:off x="5223367" y="1561584"/>
          <a:ext cx="2219062" cy="8425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100000"/>
            </a:lnSpc>
            <a:spcBef>
              <a:spcPct val="0"/>
            </a:spcBef>
            <a:spcAft>
              <a:spcPct val="35000"/>
            </a:spcAft>
            <a:buNone/>
            <a:defRPr b="1"/>
          </a:pPr>
          <a:r>
            <a:rPr lang="en-US" sz="1800" kern="1200" dirty="0"/>
            <a:t>Tenant Anti-Harassment Protections Ordinance</a:t>
          </a:r>
        </a:p>
      </dsp:txBody>
      <dsp:txXfrm>
        <a:off x="5223367" y="1561584"/>
        <a:ext cx="2219062" cy="842550"/>
      </dsp:txXfrm>
    </dsp:sp>
    <dsp:sp modelId="{AD070F8A-F7AE-4D95-A400-7339E1BA8102}">
      <dsp:nvSpPr>
        <dsp:cNvPr id="0" name=""/>
        <dsp:cNvSpPr/>
      </dsp:nvSpPr>
      <dsp:spPr>
        <a:xfrm>
          <a:off x="5223367" y="2452630"/>
          <a:ext cx="2219062" cy="6528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pPr>
          <a:r>
            <a:rPr lang="en-US" sz="1400" kern="1200"/>
            <a:t>Prohibits landlord behavior that harass or intimidate tenants</a:t>
          </a:r>
        </a:p>
      </dsp:txBody>
      <dsp:txXfrm>
        <a:off x="5223367" y="2452630"/>
        <a:ext cx="2219062" cy="652803"/>
      </dsp:txXfrm>
    </dsp:sp>
    <dsp:sp modelId="{A3AB66C9-F0BC-4042-9DB1-CD87A2304E17}">
      <dsp:nvSpPr>
        <dsp:cNvPr id="0" name=""/>
        <dsp:cNvSpPr/>
      </dsp:nvSpPr>
      <dsp:spPr>
        <a:xfrm>
          <a:off x="7830766" y="680646"/>
          <a:ext cx="776671" cy="77667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5B7EB15-B994-4C85-BC6D-681F0239A0D2}">
      <dsp:nvSpPr>
        <dsp:cNvPr id="0" name=""/>
        <dsp:cNvSpPr/>
      </dsp:nvSpPr>
      <dsp:spPr>
        <a:xfrm>
          <a:off x="7830766" y="1561584"/>
          <a:ext cx="2219062" cy="8425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100000"/>
            </a:lnSpc>
            <a:spcBef>
              <a:spcPct val="0"/>
            </a:spcBef>
            <a:spcAft>
              <a:spcPct val="35000"/>
            </a:spcAft>
            <a:buNone/>
            <a:defRPr b="1"/>
          </a:pPr>
          <a:r>
            <a:rPr lang="en-US" sz="1800" kern="1200" dirty="0"/>
            <a:t>Just Cause Eviction and Tenant Protection Ordinance</a:t>
          </a:r>
        </a:p>
      </dsp:txBody>
      <dsp:txXfrm>
        <a:off x="7830766" y="1561584"/>
        <a:ext cx="2219062" cy="842550"/>
      </dsp:txXfrm>
    </dsp:sp>
    <dsp:sp modelId="{6501DD4F-206D-4636-8100-9B8C3FF52B2B}">
      <dsp:nvSpPr>
        <dsp:cNvPr id="0" name=""/>
        <dsp:cNvSpPr/>
      </dsp:nvSpPr>
      <dsp:spPr>
        <a:xfrm>
          <a:off x="7830766" y="2452630"/>
          <a:ext cx="2219062" cy="6528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pPr>
          <a:r>
            <a:rPr lang="en-US" sz="1400" kern="1200" dirty="0"/>
            <a:t>Establishes criteria for lawful evictions to prevent unjust tenant displacement </a:t>
          </a:r>
        </a:p>
      </dsp:txBody>
      <dsp:txXfrm>
        <a:off x="7830766" y="2452630"/>
        <a:ext cx="2219062" cy="652803"/>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8565BB-11A2-422F-AF06-7909A0FAF79B}" type="datetimeFigureOut">
              <a:t>3/21/2025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0D8A48-7F9B-4E04-96D0-A4522D0AE164}" type="slidenum">
              <a:t>‹#›</a:t>
            </a:fld>
            <a:endParaRPr lang="en-US"/>
          </a:p>
        </p:txBody>
      </p:sp>
    </p:spTree>
    <p:extLst>
      <p:ext uri="{BB962C8B-B14F-4D97-AF65-F5344CB8AC3E}">
        <p14:creationId xmlns:p14="http://schemas.microsoft.com/office/powerpoint/2010/main" val="27341364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Vincent</a:t>
            </a:r>
          </a:p>
        </p:txBody>
      </p:sp>
      <p:sp>
        <p:nvSpPr>
          <p:cNvPr id="4" name="Slide Number Placeholder 3"/>
          <p:cNvSpPr>
            <a:spLocks noGrp="1"/>
          </p:cNvSpPr>
          <p:nvPr>
            <p:ph type="sldNum" sz="quarter" idx="5"/>
          </p:nvPr>
        </p:nvSpPr>
        <p:spPr/>
        <p:txBody>
          <a:bodyPr/>
          <a:lstStyle/>
          <a:p>
            <a:fld id="{4A0D8A48-7F9B-4E04-96D0-A4522D0AE164}" type="slidenum">
              <a:rPr lang="en-US" smtClean="0"/>
              <a:t>3</a:t>
            </a:fld>
            <a:endParaRPr lang="en-US"/>
          </a:p>
        </p:txBody>
      </p:sp>
    </p:spTree>
    <p:extLst>
      <p:ext uri="{BB962C8B-B14F-4D97-AF65-F5344CB8AC3E}">
        <p14:creationId xmlns:p14="http://schemas.microsoft.com/office/powerpoint/2010/main" val="17676353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Senior (60%), Workforce (120%), PSH (30%)</a:t>
            </a:r>
          </a:p>
          <a:p>
            <a:pPr marL="228600" indent="-228600">
              <a:buAutoNum type="arabicPeriod"/>
            </a:pPr>
            <a:r>
              <a:rPr lang="en-US">
                <a:ea typeface="Calibri"/>
                <a:cs typeface="Calibri"/>
              </a:rPr>
              <a:t>Complete parcel is currently owned by a church. The parcel is getting split and the church will be selling the empty lot to CHISPA for the development of a 100% affordable senior housing project</a:t>
            </a:r>
          </a:p>
          <a:p>
            <a:pPr marL="228600" indent="-228600">
              <a:buAutoNum type="arabicPeriod"/>
            </a:pPr>
            <a:r>
              <a:rPr lang="en-US">
                <a:ea typeface="Calibri"/>
                <a:cs typeface="Calibri"/>
              </a:rPr>
              <a:t>Rendering for 617 and 619 Fremont St – part of the Wesley Oaks development. They will be detached ADU's for current garages</a:t>
            </a:r>
          </a:p>
          <a:p>
            <a:pPr marL="228600" indent="-228600">
              <a:buAutoNum type="arabicPeriod"/>
            </a:pPr>
            <a:r>
              <a:rPr lang="en-US">
                <a:ea typeface="Calibri"/>
                <a:cs typeface="Calibri"/>
              </a:rPr>
              <a:t>Rendering for 138 Carr Avenue- part of the Wesley Oaks Development. Will be constructed over the garage of the current home </a:t>
            </a:r>
          </a:p>
          <a:p>
            <a:pPr marL="228600" indent="-228600">
              <a:buAutoNum type="arabicPeriod"/>
            </a:pPr>
            <a:r>
              <a:rPr lang="en-US">
                <a:ea typeface="Calibri"/>
                <a:cs typeface="Calibri"/>
              </a:rPr>
              <a:t>Former Salinas Inn motel will be acquired by the housing Authority with the support of the City of Salinas and the County of Monterey. Will be a permanent supportive housing project for individuals experiencing homelessness. </a:t>
            </a:r>
          </a:p>
        </p:txBody>
      </p:sp>
      <p:sp>
        <p:nvSpPr>
          <p:cNvPr id="4" name="Slide Number Placeholder 3"/>
          <p:cNvSpPr>
            <a:spLocks noGrp="1"/>
          </p:cNvSpPr>
          <p:nvPr>
            <p:ph type="sldNum" sz="quarter" idx="5"/>
          </p:nvPr>
        </p:nvSpPr>
        <p:spPr/>
        <p:txBody>
          <a:bodyPr/>
          <a:lstStyle/>
          <a:p>
            <a:fld id="{4A0D8A48-7F9B-4E04-96D0-A4522D0AE164}" type="slidenum">
              <a:t>6</a:t>
            </a:fld>
            <a:endParaRPr lang="en-US"/>
          </a:p>
        </p:txBody>
      </p:sp>
    </p:spTree>
    <p:extLst>
      <p:ext uri="{BB962C8B-B14F-4D97-AF65-F5344CB8AC3E}">
        <p14:creationId xmlns:p14="http://schemas.microsoft.com/office/powerpoint/2010/main" val="39036655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Add ADU, 855 E. Laurel, Fairview, and Division St.</a:t>
            </a:r>
          </a:p>
        </p:txBody>
      </p:sp>
      <p:sp>
        <p:nvSpPr>
          <p:cNvPr id="4" name="Slide Number Placeholder 3"/>
          <p:cNvSpPr>
            <a:spLocks noGrp="1"/>
          </p:cNvSpPr>
          <p:nvPr>
            <p:ph type="sldNum" sz="quarter" idx="5"/>
          </p:nvPr>
        </p:nvSpPr>
        <p:spPr/>
        <p:txBody>
          <a:bodyPr/>
          <a:lstStyle/>
          <a:p>
            <a:fld id="{4A0D8A48-7F9B-4E04-96D0-A4522D0AE164}" type="slidenum">
              <a:t>8</a:t>
            </a:fld>
            <a:endParaRPr lang="en-US"/>
          </a:p>
        </p:txBody>
      </p:sp>
    </p:spTree>
    <p:extLst>
      <p:ext uri="{BB962C8B-B14F-4D97-AF65-F5344CB8AC3E}">
        <p14:creationId xmlns:p14="http://schemas.microsoft.com/office/powerpoint/2010/main" val="3152210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00BC3-508D-19B7-FEAE-2F77F5423A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9F92C3-6964-74A0-9119-562D39908E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0CBE49-CEC2-2177-C352-E5F3925AF673}"/>
              </a:ext>
            </a:extLst>
          </p:cNvPr>
          <p:cNvSpPr>
            <a:spLocks noGrp="1"/>
          </p:cNvSpPr>
          <p:nvPr>
            <p:ph type="body" idx="1"/>
          </p:nvPr>
        </p:nvSpPr>
        <p:spPr/>
        <p:txBody>
          <a:bodyPr/>
          <a:lstStyle/>
          <a:p>
            <a:r>
              <a:rPr lang="en-US">
                <a:ea typeface="Calibri"/>
                <a:cs typeface="Calibri"/>
              </a:rPr>
              <a:t>Add ADU, 855 E. Laurel, Fairview, and Division St.</a:t>
            </a:r>
          </a:p>
        </p:txBody>
      </p:sp>
      <p:sp>
        <p:nvSpPr>
          <p:cNvPr id="4" name="Slide Number Placeholder 3">
            <a:extLst>
              <a:ext uri="{FF2B5EF4-FFF2-40B4-BE49-F238E27FC236}">
                <a16:creationId xmlns:a16="http://schemas.microsoft.com/office/drawing/2014/main" id="{934D42D2-5620-A5DE-D4FD-C8EFE1E414F0}"/>
              </a:ext>
            </a:extLst>
          </p:cNvPr>
          <p:cNvSpPr>
            <a:spLocks noGrp="1"/>
          </p:cNvSpPr>
          <p:nvPr>
            <p:ph type="sldNum" sz="quarter" idx="5"/>
          </p:nvPr>
        </p:nvSpPr>
        <p:spPr/>
        <p:txBody>
          <a:bodyPr/>
          <a:lstStyle/>
          <a:p>
            <a:fld id="{4A0D8A48-7F9B-4E04-96D0-A4522D0AE164}" type="slidenum">
              <a:t>9</a:t>
            </a:fld>
            <a:endParaRPr lang="en-US"/>
          </a:p>
        </p:txBody>
      </p:sp>
    </p:spTree>
    <p:extLst>
      <p:ext uri="{BB962C8B-B14F-4D97-AF65-F5344CB8AC3E}">
        <p14:creationId xmlns:p14="http://schemas.microsoft.com/office/powerpoint/2010/main" val="1954678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Luis </a:t>
            </a:r>
          </a:p>
        </p:txBody>
      </p:sp>
      <p:sp>
        <p:nvSpPr>
          <p:cNvPr id="4" name="Slide Number Placeholder 3"/>
          <p:cNvSpPr>
            <a:spLocks noGrp="1"/>
          </p:cNvSpPr>
          <p:nvPr>
            <p:ph type="sldNum" sz="quarter" idx="5"/>
          </p:nvPr>
        </p:nvSpPr>
        <p:spPr/>
        <p:txBody>
          <a:bodyPr/>
          <a:lstStyle/>
          <a:p>
            <a:fld id="{4A0D8A48-7F9B-4E04-96D0-A4522D0AE164}" type="slidenum">
              <a:rPr lang="en-US" smtClean="0"/>
              <a:t>10</a:t>
            </a:fld>
            <a:endParaRPr lang="en-US"/>
          </a:p>
        </p:txBody>
      </p:sp>
    </p:spTree>
    <p:extLst>
      <p:ext uri="{BB962C8B-B14F-4D97-AF65-F5344CB8AC3E}">
        <p14:creationId xmlns:p14="http://schemas.microsoft.com/office/powerpoint/2010/main" val="1548457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84A821FC-8236-42BD-8A64-7AB5DAFAF8D4}" type="datetimeFigureOut">
              <a:rPr lang="en-US" smtClean="0"/>
              <a:t>3/21/2025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066EF-3999-4C99-870C-0F44FD4E6D9A}"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5373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A821FC-8236-42BD-8A64-7AB5DAFAF8D4}" type="datetimeFigureOut">
              <a:rPr lang="en-US" smtClean="0"/>
              <a:t>3/21/2025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066EF-3999-4C99-870C-0F44FD4E6D9A}" type="slidenum">
              <a:rPr lang="en-US" smtClean="0"/>
              <a:t>‹#›</a:t>
            </a:fld>
            <a:endParaRPr lang="en-US"/>
          </a:p>
        </p:txBody>
      </p:sp>
    </p:spTree>
    <p:extLst>
      <p:ext uri="{BB962C8B-B14F-4D97-AF65-F5344CB8AC3E}">
        <p14:creationId xmlns:p14="http://schemas.microsoft.com/office/powerpoint/2010/main" val="14737684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A821FC-8236-42BD-8A64-7AB5DAFAF8D4}" type="datetimeFigureOut">
              <a:rPr lang="en-US" smtClean="0"/>
              <a:t>3/21/2025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066EF-3999-4C99-870C-0F44FD4E6D9A}"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69437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A821FC-8236-42BD-8A64-7AB5DAFAF8D4}" type="datetimeFigureOut">
              <a:rPr lang="en-US" smtClean="0"/>
              <a:t>3/21/2025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1066EF-3999-4C99-870C-0F44FD4E6D9A}" type="slidenum">
              <a:rPr lang="en-US" smtClean="0"/>
              <a:t>‹#›</a:t>
            </a:fld>
            <a:endParaRPr lang="en-US"/>
          </a:p>
        </p:txBody>
      </p:sp>
    </p:spTree>
    <p:extLst>
      <p:ext uri="{BB962C8B-B14F-4D97-AF65-F5344CB8AC3E}">
        <p14:creationId xmlns:p14="http://schemas.microsoft.com/office/powerpoint/2010/main" val="39536274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A821FC-8236-42BD-8A64-7AB5DAFAF8D4}" type="datetimeFigureOut">
              <a:rPr lang="en-US" smtClean="0"/>
              <a:t>3/21/2025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C1066EF-3999-4C99-870C-0F44FD4E6D9A}" type="slidenum">
              <a:rPr lang="en-US" smtClean="0"/>
              <a:t>‹#›</a:t>
            </a:fld>
            <a:endParaRPr lang="en-US"/>
          </a:p>
        </p:txBody>
      </p:sp>
    </p:spTree>
    <p:extLst>
      <p:ext uri="{BB962C8B-B14F-4D97-AF65-F5344CB8AC3E}">
        <p14:creationId xmlns:p14="http://schemas.microsoft.com/office/powerpoint/2010/main" val="25792680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A821FC-8236-42BD-8A64-7AB5DAFAF8D4}" type="datetimeFigureOut">
              <a:rPr lang="en-US" smtClean="0"/>
              <a:t>3/21/2025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C1066EF-3999-4C99-870C-0F44FD4E6D9A}" type="slidenum">
              <a:rPr lang="en-US" smtClean="0"/>
              <a:t>‹#›</a:t>
            </a:fld>
            <a:endParaRPr lang="en-US"/>
          </a:p>
        </p:txBody>
      </p:sp>
    </p:spTree>
    <p:extLst>
      <p:ext uri="{BB962C8B-B14F-4D97-AF65-F5344CB8AC3E}">
        <p14:creationId xmlns:p14="http://schemas.microsoft.com/office/powerpoint/2010/main" val="35898738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4A821FC-8236-42BD-8A64-7AB5DAFAF8D4}" type="datetimeFigureOut">
              <a:rPr lang="en-US" smtClean="0"/>
              <a:t>3/21/2025</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2C1066EF-3999-4C99-870C-0F44FD4E6D9A}" type="slidenum">
              <a:rPr lang="en-US" smtClean="0"/>
              <a:t>‹#›</a:t>
            </a:fld>
            <a:endParaRPr lang="en-US"/>
          </a:p>
        </p:txBody>
      </p:sp>
    </p:spTree>
    <p:extLst>
      <p:ext uri="{BB962C8B-B14F-4D97-AF65-F5344CB8AC3E}">
        <p14:creationId xmlns:p14="http://schemas.microsoft.com/office/powerpoint/2010/main" val="3347579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84A821FC-8236-42BD-8A64-7AB5DAFAF8D4}" type="datetimeFigureOut">
              <a:rPr lang="en-US" smtClean="0"/>
              <a:t>3/21/2025</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C1066EF-3999-4C99-870C-0F44FD4E6D9A}" type="slidenum">
              <a:rPr lang="en-US" smtClean="0"/>
              <a:t>‹#›</a:t>
            </a:fld>
            <a:endParaRPr lang="en-US"/>
          </a:p>
        </p:txBody>
      </p:sp>
    </p:spTree>
    <p:extLst>
      <p:ext uri="{BB962C8B-B14F-4D97-AF65-F5344CB8AC3E}">
        <p14:creationId xmlns:p14="http://schemas.microsoft.com/office/powerpoint/2010/main" val="1069708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4A821FC-8236-42BD-8A64-7AB5DAFAF8D4}" type="datetimeFigureOut">
              <a:rPr lang="en-US" smtClean="0"/>
              <a:t>3/21/2025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1066EF-3999-4C99-870C-0F44FD4E6D9A}" type="slidenum">
              <a:rPr lang="en-US" smtClean="0"/>
              <a:t>‹#›</a:t>
            </a:fld>
            <a:endParaRPr lang="en-US"/>
          </a:p>
        </p:txBody>
      </p:sp>
    </p:spTree>
    <p:extLst>
      <p:ext uri="{BB962C8B-B14F-4D97-AF65-F5344CB8AC3E}">
        <p14:creationId xmlns:p14="http://schemas.microsoft.com/office/powerpoint/2010/main" val="17033241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A821FC-8236-42BD-8A64-7AB5DAFAF8D4}" type="datetimeFigureOut">
              <a:rPr lang="en-US" smtClean="0"/>
              <a:t>3/21/2025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066EF-3999-4C99-870C-0F44FD4E6D9A}" type="slidenum">
              <a:rPr lang="en-US" smtClean="0"/>
              <a:t>‹#›</a:t>
            </a:fld>
            <a:endParaRPr lang="en-US"/>
          </a:p>
        </p:txBody>
      </p:sp>
    </p:spTree>
    <p:extLst>
      <p:ext uri="{BB962C8B-B14F-4D97-AF65-F5344CB8AC3E}">
        <p14:creationId xmlns:p14="http://schemas.microsoft.com/office/powerpoint/2010/main" val="637682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A821FC-8236-42BD-8A64-7AB5DAFAF8D4}" type="datetimeFigureOut">
              <a:rPr lang="en-US" smtClean="0"/>
              <a:t>3/21/2025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066EF-3999-4C99-870C-0F44FD4E6D9A}" type="slidenum">
              <a:rPr lang="en-US" smtClean="0"/>
              <a:t>‹#›</a:t>
            </a:fld>
            <a:endParaRPr lang="en-US"/>
          </a:p>
        </p:txBody>
      </p:sp>
    </p:spTree>
    <p:extLst>
      <p:ext uri="{BB962C8B-B14F-4D97-AF65-F5344CB8AC3E}">
        <p14:creationId xmlns:p14="http://schemas.microsoft.com/office/powerpoint/2010/main" val="1586967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84A821FC-8236-42BD-8A64-7AB5DAFAF8D4}" type="datetimeFigureOut">
              <a:rPr lang="en-US" smtClean="0"/>
              <a:t>3/21/2025</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C1066EF-3999-4C99-870C-0F44FD4E6D9A}"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97209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5.xml"/><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cityofsalinas.org/Your-Government/Departments/Community-Development" TargetMode="External"/><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EB1836F0-F9E0-4D93-9BDD-7EEC6EA05F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19FD21-B327-F732-BC7E-36983F6ADA76}"/>
              </a:ext>
            </a:extLst>
          </p:cNvPr>
          <p:cNvSpPr>
            <a:spLocks noGrp="1"/>
          </p:cNvSpPr>
          <p:nvPr>
            <p:ph type="ctrTitle"/>
          </p:nvPr>
        </p:nvSpPr>
        <p:spPr>
          <a:xfrm>
            <a:off x="5289754" y="639097"/>
            <a:ext cx="6631168" cy="3692312"/>
          </a:xfrm>
        </p:spPr>
        <p:txBody>
          <a:bodyPr>
            <a:normAutofit/>
          </a:bodyPr>
          <a:lstStyle/>
          <a:p>
            <a:r>
              <a:rPr lang="en-US" sz="4500">
                <a:solidFill>
                  <a:schemeClr val="tx1"/>
                </a:solidFill>
                <a:latin typeface="Calibri"/>
                <a:ea typeface="Calibri"/>
                <a:cs typeface="Calibri"/>
              </a:rPr>
              <a:t>2024 HOUSING ELEMENT </a:t>
            </a:r>
            <a:br>
              <a:rPr lang="en-US" sz="4500">
                <a:solidFill>
                  <a:schemeClr val="tx1"/>
                </a:solidFill>
                <a:latin typeface="Calibri"/>
                <a:ea typeface="Calibri"/>
                <a:cs typeface="Calibri"/>
              </a:rPr>
            </a:br>
            <a:r>
              <a:rPr lang="en-US" sz="4500">
                <a:solidFill>
                  <a:schemeClr val="tx1"/>
                </a:solidFill>
                <a:latin typeface="Calibri"/>
                <a:ea typeface="Calibri"/>
                <a:cs typeface="Calibri"/>
              </a:rPr>
              <a:t>ANNUAL PROGRESS REPORT</a:t>
            </a:r>
            <a:endParaRPr lang="en-US">
              <a:solidFill>
                <a:schemeClr val="tx1"/>
              </a:solidFill>
              <a:ea typeface="Calibri Light"/>
              <a:cs typeface="Calibri Light"/>
            </a:endParaRPr>
          </a:p>
        </p:txBody>
      </p:sp>
      <p:sp>
        <p:nvSpPr>
          <p:cNvPr id="3" name="Subtitle 2">
            <a:extLst>
              <a:ext uri="{FF2B5EF4-FFF2-40B4-BE49-F238E27FC236}">
                <a16:creationId xmlns:a16="http://schemas.microsoft.com/office/drawing/2014/main" id="{E3BA0DBF-67B7-FD51-6DEA-283685DFE7AA}"/>
              </a:ext>
            </a:extLst>
          </p:cNvPr>
          <p:cNvSpPr>
            <a:spLocks noGrp="1"/>
          </p:cNvSpPr>
          <p:nvPr>
            <p:ph type="subTitle" idx="1"/>
          </p:nvPr>
        </p:nvSpPr>
        <p:spPr>
          <a:xfrm>
            <a:off x="5289753" y="4455621"/>
            <a:ext cx="6269347" cy="1238616"/>
          </a:xfrm>
        </p:spPr>
        <p:txBody>
          <a:bodyPr vert="horz" lIns="91440" tIns="45720" rIns="91440" bIns="45720" rtlCol="0" anchor="t">
            <a:normAutofit fontScale="92500" lnSpcReduction="20000"/>
          </a:bodyPr>
          <a:lstStyle/>
          <a:p>
            <a:r>
              <a:rPr lang="en-US" cap="none" dirty="0">
                <a:solidFill>
                  <a:schemeClr val="tx1">
                    <a:lumMod val="85000"/>
                    <a:lumOff val="15000"/>
                  </a:schemeClr>
                </a:solidFill>
              </a:rPr>
              <a:t>March 25, 2025</a:t>
            </a:r>
            <a:endParaRPr lang="en-US" cap="none" dirty="0">
              <a:solidFill>
                <a:schemeClr val="tx1">
                  <a:lumMod val="85000"/>
                  <a:lumOff val="15000"/>
                </a:schemeClr>
              </a:solidFill>
              <a:ea typeface="Calibri Light"/>
              <a:cs typeface="Calibri Light"/>
            </a:endParaRPr>
          </a:p>
          <a:p>
            <a:r>
              <a:rPr lang="en-US" cap="none" dirty="0">
                <a:solidFill>
                  <a:schemeClr val="tx1">
                    <a:lumMod val="85000"/>
                    <a:lumOff val="15000"/>
                  </a:schemeClr>
                </a:solidFill>
              </a:rPr>
              <a:t>City Council</a:t>
            </a:r>
            <a:endParaRPr lang="en-US" dirty="0">
              <a:solidFill>
                <a:schemeClr val="tx1">
                  <a:lumMod val="85000"/>
                  <a:lumOff val="15000"/>
                </a:schemeClr>
              </a:solidFill>
            </a:endParaRPr>
          </a:p>
          <a:p>
            <a:r>
              <a:rPr lang="en-US" cap="none" dirty="0">
                <a:solidFill>
                  <a:schemeClr val="tx1">
                    <a:lumMod val="85000"/>
                    <a:lumOff val="15000"/>
                  </a:schemeClr>
                </a:solidFill>
              </a:rPr>
              <a:t>Luis Rodriguez &amp; Monica-Flores Ponce</a:t>
            </a:r>
            <a:endParaRPr lang="en-US" dirty="0">
              <a:solidFill>
                <a:schemeClr val="tx1">
                  <a:lumMod val="85000"/>
                  <a:lumOff val="15000"/>
                </a:schemeClr>
              </a:solidFill>
            </a:endParaRPr>
          </a:p>
        </p:txBody>
      </p:sp>
      <p:pic>
        <p:nvPicPr>
          <p:cNvPr id="4" name="Picture 3" descr="Logo&#10;&#10;Description automatically generated">
            <a:extLst>
              <a:ext uri="{FF2B5EF4-FFF2-40B4-BE49-F238E27FC236}">
                <a16:creationId xmlns:a16="http://schemas.microsoft.com/office/drawing/2014/main" id="{D5C6D016-CD0A-1353-9A62-01F563685C03}"/>
              </a:ext>
            </a:extLst>
          </p:cNvPr>
          <p:cNvPicPr>
            <a:picLocks noChangeAspect="1"/>
          </p:cNvPicPr>
          <p:nvPr/>
        </p:nvPicPr>
        <p:blipFill rotWithShape="1">
          <a:blip r:embed="rId2">
            <a:extLst>
              <a:ext uri="{28A0092B-C50C-407E-A947-70E740481C1C}">
                <a14:useLocalDpi xmlns:a14="http://schemas.microsoft.com/office/drawing/2010/main" val="0"/>
              </a:ext>
            </a:extLst>
          </a:blip>
          <a:srcRect l="-9875" t="-51106" r="-9653" b="-51106"/>
          <a:stretch/>
        </p:blipFill>
        <p:spPr>
          <a:xfrm>
            <a:off x="655537" y="916385"/>
            <a:ext cx="4001315" cy="4501546"/>
          </a:xfrm>
          <a:prstGeom prst="rect">
            <a:avLst/>
          </a:prstGeom>
        </p:spPr>
      </p:pic>
      <p:cxnSp>
        <p:nvCxnSpPr>
          <p:cNvPr id="27" name="Straight Connector 26">
            <a:extLst>
              <a:ext uri="{FF2B5EF4-FFF2-40B4-BE49-F238E27FC236}">
                <a16:creationId xmlns:a16="http://schemas.microsoft.com/office/drawing/2014/main" id="{7A49EFD3-A806-4D59-99F1-AA9AFAE4EF7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071" y="4343400"/>
            <a:ext cx="5636107"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6D2F28D1-82F9-40FE-935C-85ECF7660D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1" name="Rectangle 30">
            <a:extLst>
              <a:ext uri="{FF2B5EF4-FFF2-40B4-BE49-F238E27FC236}">
                <a16:creationId xmlns:a16="http://schemas.microsoft.com/office/drawing/2014/main" id="{4B670E93-2F53-48FC-AB6C-E99E22D17F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659066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0DAED-A68B-5A19-276F-B11F07DF1156}"/>
              </a:ext>
            </a:extLst>
          </p:cNvPr>
          <p:cNvSpPr>
            <a:spLocks noGrp="1"/>
          </p:cNvSpPr>
          <p:nvPr>
            <p:ph type="title"/>
          </p:nvPr>
        </p:nvSpPr>
        <p:spPr/>
        <p:txBody>
          <a:bodyPr/>
          <a:lstStyle/>
          <a:p>
            <a:r>
              <a:rPr lang="en-US"/>
              <a:t>Background</a:t>
            </a:r>
          </a:p>
        </p:txBody>
      </p:sp>
      <p:sp>
        <p:nvSpPr>
          <p:cNvPr id="3" name="Content Placeholder 2">
            <a:extLst>
              <a:ext uri="{FF2B5EF4-FFF2-40B4-BE49-F238E27FC236}">
                <a16:creationId xmlns:a16="http://schemas.microsoft.com/office/drawing/2014/main" id="{29723070-D3CE-6DF3-2052-C83B6363F2A2}"/>
              </a:ext>
            </a:extLst>
          </p:cNvPr>
          <p:cNvSpPr>
            <a:spLocks noGrp="1"/>
          </p:cNvSpPr>
          <p:nvPr>
            <p:ph sz="half" idx="1"/>
          </p:nvPr>
        </p:nvSpPr>
        <p:spPr>
          <a:xfrm>
            <a:off x="1097279" y="1845734"/>
            <a:ext cx="6140290" cy="4023360"/>
          </a:xfrm>
        </p:spPr>
        <p:txBody>
          <a:bodyPr vert="horz" lIns="0" tIns="45720" rIns="0" bIns="45720" rtlCol="0" anchor="t">
            <a:noAutofit/>
          </a:bodyPr>
          <a:lstStyle/>
          <a:p>
            <a:pPr>
              <a:lnSpc>
                <a:spcPct val="100000"/>
              </a:lnSpc>
              <a:spcBef>
                <a:spcPct val="20000"/>
              </a:spcBef>
              <a:spcAft>
                <a:spcPct val="0"/>
              </a:spcAft>
            </a:pPr>
            <a:r>
              <a:rPr lang="en-US" sz="2600" dirty="0">
                <a:solidFill>
                  <a:schemeClr val="tx1"/>
                </a:solidFill>
                <a:ea typeface="Calibri"/>
                <a:cs typeface="Calibri"/>
              </a:rPr>
              <a:t>Annual Progress Report provides the City’s accomplishments and programs updates on the General Plan: 2023-2031 Housing Element </a:t>
            </a:r>
            <a:endParaRPr lang="en-US" dirty="0"/>
          </a:p>
          <a:p>
            <a:pPr>
              <a:lnSpc>
                <a:spcPct val="100000"/>
              </a:lnSpc>
              <a:spcBef>
                <a:spcPct val="20000"/>
              </a:spcBef>
              <a:spcAft>
                <a:spcPct val="0"/>
              </a:spcAft>
            </a:pPr>
            <a:endParaRPr lang="en-US" sz="2600" dirty="0">
              <a:solidFill>
                <a:schemeClr val="tx1"/>
              </a:solidFill>
              <a:ea typeface="Calibri"/>
              <a:cs typeface="Calibri"/>
            </a:endParaRPr>
          </a:p>
          <a:p>
            <a:pPr>
              <a:lnSpc>
                <a:spcPct val="100000"/>
              </a:lnSpc>
              <a:spcBef>
                <a:spcPct val="20000"/>
              </a:spcBef>
              <a:spcAft>
                <a:spcPct val="0"/>
              </a:spcAft>
            </a:pPr>
            <a:r>
              <a:rPr lang="en-US" sz="2600" dirty="0">
                <a:solidFill>
                  <a:schemeClr val="tx1"/>
                </a:solidFill>
                <a:ea typeface="Calibri"/>
                <a:cs typeface="Calibri"/>
              </a:rPr>
              <a:t>Due </a:t>
            </a:r>
            <a:r>
              <a:rPr lang="en-US" sz="2600" b="1" u="sng" dirty="0">
                <a:solidFill>
                  <a:schemeClr val="tx1"/>
                </a:solidFill>
                <a:ea typeface="Calibri"/>
                <a:cs typeface="Calibri"/>
              </a:rPr>
              <a:t>April 1</a:t>
            </a:r>
            <a:r>
              <a:rPr lang="en-US" sz="1700" b="1" u="sng" baseline="30000" dirty="0">
                <a:solidFill>
                  <a:schemeClr val="tx1"/>
                </a:solidFill>
                <a:ea typeface="Calibri"/>
                <a:cs typeface="Calibri"/>
              </a:rPr>
              <a:t> </a:t>
            </a:r>
            <a:r>
              <a:rPr lang="en-US" sz="2600" b="1" u="sng" dirty="0">
                <a:solidFill>
                  <a:schemeClr val="tx1"/>
                </a:solidFill>
                <a:ea typeface="Calibri"/>
                <a:cs typeface="Calibri"/>
              </a:rPr>
              <a:t>, 2025</a:t>
            </a:r>
            <a:r>
              <a:rPr lang="en-US" sz="2600" dirty="0">
                <a:solidFill>
                  <a:schemeClr val="tx1"/>
                </a:solidFill>
                <a:ea typeface="Calibri"/>
                <a:cs typeface="Calibri"/>
              </a:rPr>
              <a:t> to</a:t>
            </a:r>
            <a:r>
              <a:rPr lang="en-US" sz="2600" b="1" dirty="0">
                <a:solidFill>
                  <a:schemeClr val="tx1"/>
                </a:solidFill>
                <a:ea typeface="Calibri"/>
                <a:cs typeface="Calibri"/>
              </a:rPr>
              <a:t>:</a:t>
            </a:r>
            <a:endParaRPr lang="en-US" sz="2600" dirty="0">
              <a:solidFill>
                <a:schemeClr val="tx1"/>
              </a:solidFill>
              <a:ea typeface="Calibri"/>
              <a:cs typeface="Calibri"/>
            </a:endParaRPr>
          </a:p>
          <a:p>
            <a:pPr marL="383540" lvl="1" indent="-245745">
              <a:lnSpc>
                <a:spcPct val="100000"/>
              </a:lnSpc>
              <a:spcBef>
                <a:spcPts val="600"/>
              </a:spcBef>
              <a:spcAft>
                <a:spcPts val="600"/>
              </a:spcAft>
            </a:pPr>
            <a:r>
              <a:rPr lang="en-US" sz="2600" dirty="0">
                <a:solidFill>
                  <a:schemeClr val="tx1"/>
                </a:solidFill>
                <a:ea typeface="Calibri"/>
                <a:cs typeface="Calibri"/>
              </a:rPr>
              <a:t>California Department of Housing and Community Development (HCD) </a:t>
            </a:r>
          </a:p>
          <a:p>
            <a:pPr marL="383540" lvl="1" indent="-245745">
              <a:lnSpc>
                <a:spcPct val="100000"/>
              </a:lnSpc>
              <a:spcBef>
                <a:spcPts val="600"/>
              </a:spcBef>
              <a:spcAft>
                <a:spcPts val="600"/>
              </a:spcAft>
            </a:pPr>
            <a:r>
              <a:rPr lang="en-US" sz="2600" dirty="0">
                <a:solidFill>
                  <a:schemeClr val="tx1"/>
                </a:solidFill>
                <a:ea typeface="Calibri"/>
                <a:cs typeface="Calibri"/>
              </a:rPr>
              <a:t>Governor’s Office of Land Use and Climate Innovation (LCI)</a:t>
            </a:r>
          </a:p>
          <a:p>
            <a:pPr marL="1102995" lvl="2" indent="-461645">
              <a:lnSpc>
                <a:spcPct val="100000"/>
              </a:lnSpc>
              <a:spcBef>
                <a:spcPct val="20000"/>
              </a:spcBef>
              <a:spcAft>
                <a:spcPct val="0"/>
              </a:spcAft>
            </a:pPr>
            <a:endParaRPr lang="en-US" sz="2200" dirty="0">
              <a:solidFill>
                <a:schemeClr val="tx1"/>
              </a:solidFill>
              <a:ea typeface="Calibri"/>
              <a:cs typeface="Calibri"/>
            </a:endParaRPr>
          </a:p>
          <a:p>
            <a:pPr marL="1102995" lvl="2" indent="-461645">
              <a:lnSpc>
                <a:spcPct val="100000"/>
              </a:lnSpc>
              <a:spcBef>
                <a:spcPct val="20000"/>
              </a:spcBef>
              <a:spcAft>
                <a:spcPct val="0"/>
              </a:spcAft>
            </a:pPr>
            <a:endParaRPr lang="en-US" sz="2200" dirty="0">
              <a:solidFill>
                <a:schemeClr val="tx1"/>
              </a:solidFill>
              <a:ea typeface="Calibri"/>
              <a:cs typeface="Calibri"/>
            </a:endParaRPr>
          </a:p>
          <a:p>
            <a:pPr marL="1102995" lvl="2" indent="-461645">
              <a:lnSpc>
                <a:spcPct val="100000"/>
              </a:lnSpc>
              <a:spcBef>
                <a:spcPct val="20000"/>
              </a:spcBef>
              <a:spcAft>
                <a:spcPct val="0"/>
              </a:spcAft>
            </a:pPr>
            <a:endParaRPr lang="en-US" sz="2200" dirty="0">
              <a:solidFill>
                <a:schemeClr val="tx1"/>
              </a:solidFill>
              <a:ea typeface="Calibri"/>
              <a:cs typeface="Calibri"/>
            </a:endParaRPr>
          </a:p>
          <a:p>
            <a:pPr marL="566420" lvl="2">
              <a:lnSpc>
                <a:spcPct val="100000"/>
              </a:lnSpc>
              <a:spcBef>
                <a:spcPct val="20000"/>
              </a:spcBef>
              <a:spcAft>
                <a:spcPct val="0"/>
              </a:spcAft>
            </a:pPr>
            <a:endParaRPr lang="en-US" sz="2200" dirty="0">
              <a:solidFill>
                <a:schemeClr val="tx1"/>
              </a:solidFill>
              <a:ea typeface="Calibri"/>
              <a:cs typeface="Calibri"/>
            </a:endParaRPr>
          </a:p>
          <a:p>
            <a:pPr marL="1102995" lvl="2" indent="-461645">
              <a:lnSpc>
                <a:spcPct val="100000"/>
              </a:lnSpc>
              <a:spcBef>
                <a:spcPct val="20000"/>
              </a:spcBef>
              <a:spcAft>
                <a:spcPct val="0"/>
              </a:spcAft>
            </a:pPr>
            <a:endParaRPr lang="en-US" sz="2200" dirty="0">
              <a:solidFill>
                <a:schemeClr val="tx1"/>
              </a:solidFill>
              <a:ea typeface="Calibri"/>
              <a:cs typeface="Calibri"/>
            </a:endParaRPr>
          </a:p>
          <a:p>
            <a:pPr marL="828675" lvl="1" indent="-461645">
              <a:lnSpc>
                <a:spcPct val="100000"/>
              </a:lnSpc>
              <a:spcBef>
                <a:spcPct val="20000"/>
              </a:spcBef>
              <a:spcAft>
                <a:spcPct val="0"/>
              </a:spcAft>
            </a:pPr>
            <a:endParaRPr lang="en-US" sz="2600" dirty="0">
              <a:solidFill>
                <a:schemeClr val="tx1"/>
              </a:solidFill>
              <a:ea typeface="Calibri"/>
              <a:cs typeface="Calibri"/>
            </a:endParaRPr>
          </a:p>
          <a:p>
            <a:pPr marL="828675" lvl="1" indent="-461645">
              <a:lnSpc>
                <a:spcPct val="100000"/>
              </a:lnSpc>
              <a:spcBef>
                <a:spcPct val="20000"/>
              </a:spcBef>
              <a:spcAft>
                <a:spcPct val="0"/>
              </a:spcAft>
            </a:pPr>
            <a:endParaRPr lang="en-US" sz="2600" dirty="0">
              <a:solidFill>
                <a:schemeClr val="tx1"/>
              </a:solidFill>
              <a:ea typeface="Calibri"/>
              <a:cs typeface="Calibri"/>
            </a:endParaRPr>
          </a:p>
          <a:p>
            <a:endParaRPr lang="en-US" sz="3000" dirty="0">
              <a:solidFill>
                <a:schemeClr val="tx1"/>
              </a:solidFill>
              <a:ea typeface="Calibri"/>
              <a:cs typeface="Calibri"/>
            </a:endParaRPr>
          </a:p>
        </p:txBody>
      </p:sp>
      <p:pic>
        <p:nvPicPr>
          <p:cNvPr id="5" name="Content Placeholder 4" descr="A group of people standing in front of a picture of a house&#10;&#10;Description automatically generated with low confidence">
            <a:extLst>
              <a:ext uri="{FF2B5EF4-FFF2-40B4-BE49-F238E27FC236}">
                <a16:creationId xmlns:a16="http://schemas.microsoft.com/office/drawing/2014/main" id="{543ACED3-6BD9-6A60-71D7-3E7388F03DB1}"/>
              </a:ext>
            </a:extLst>
          </p:cNvPr>
          <p:cNvPicPr>
            <a:picLocks noGrp="1" noChangeAspect="1"/>
          </p:cNvPicPr>
          <p:nvPr>
            <p:ph sz="half" idx="2"/>
          </p:nvPr>
        </p:nvPicPr>
        <p:blipFill>
          <a:blip r:embed="rId2"/>
          <a:stretch>
            <a:fillRect/>
          </a:stretch>
        </p:blipFill>
        <p:spPr>
          <a:xfrm>
            <a:off x="7641431" y="2119102"/>
            <a:ext cx="3590925" cy="3476625"/>
          </a:xfrm>
        </p:spPr>
      </p:pic>
    </p:spTree>
    <p:extLst>
      <p:ext uri="{BB962C8B-B14F-4D97-AF65-F5344CB8AC3E}">
        <p14:creationId xmlns:p14="http://schemas.microsoft.com/office/powerpoint/2010/main" val="16380863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69590-2B55-81B1-B8B8-9318E96076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3AA2B8-7E6B-9CE5-875D-22B6FAF80B53}"/>
              </a:ext>
            </a:extLst>
          </p:cNvPr>
          <p:cNvSpPr>
            <a:spLocks noGrp="1"/>
          </p:cNvSpPr>
          <p:nvPr>
            <p:ph type="title"/>
          </p:nvPr>
        </p:nvSpPr>
        <p:spPr/>
        <p:txBody>
          <a:bodyPr>
            <a:normAutofit/>
          </a:bodyPr>
          <a:lstStyle/>
          <a:p>
            <a:r>
              <a:rPr lang="en-US" dirty="0"/>
              <a:t>6</a:t>
            </a:r>
            <a:r>
              <a:rPr lang="en-US" baseline="30000" dirty="0"/>
              <a:t>th</a:t>
            </a:r>
            <a:r>
              <a:rPr lang="en-US" dirty="0"/>
              <a:t> Cycle Regional Housing Needs Allocation (RHNA) Progress</a:t>
            </a:r>
          </a:p>
        </p:txBody>
      </p:sp>
      <p:graphicFrame>
        <p:nvGraphicFramePr>
          <p:cNvPr id="5" name="Content Placeholder 4">
            <a:extLst>
              <a:ext uri="{FF2B5EF4-FFF2-40B4-BE49-F238E27FC236}">
                <a16:creationId xmlns:a16="http://schemas.microsoft.com/office/drawing/2014/main" id="{E055D38F-D9B1-802D-94C8-B3B2CB81E2DC}"/>
              </a:ext>
            </a:extLst>
          </p:cNvPr>
          <p:cNvGraphicFramePr>
            <a:graphicFrameLocks noGrp="1"/>
          </p:cNvGraphicFramePr>
          <p:nvPr>
            <p:ph idx="1"/>
          </p:nvPr>
        </p:nvGraphicFramePr>
        <p:xfrm>
          <a:off x="638907" y="1846384"/>
          <a:ext cx="10820305" cy="3962654"/>
        </p:xfrm>
        <a:graphic>
          <a:graphicData uri="http://schemas.openxmlformats.org/drawingml/2006/table">
            <a:tbl>
              <a:tblPr bandRow="1">
                <a:tableStyleId>{5C22544A-7EE6-4342-B048-85BDC9FD1C3A}</a:tableStyleId>
              </a:tblPr>
              <a:tblGrid>
                <a:gridCol w="1157198">
                  <a:extLst>
                    <a:ext uri="{9D8B030D-6E8A-4147-A177-3AD203B41FA5}">
                      <a16:colId xmlns:a16="http://schemas.microsoft.com/office/drawing/2014/main" val="1673324217"/>
                    </a:ext>
                  </a:extLst>
                </a:gridCol>
                <a:gridCol w="956976">
                  <a:extLst>
                    <a:ext uri="{9D8B030D-6E8A-4147-A177-3AD203B41FA5}">
                      <a16:colId xmlns:a16="http://schemas.microsoft.com/office/drawing/2014/main" val="1334820824"/>
                    </a:ext>
                  </a:extLst>
                </a:gridCol>
                <a:gridCol w="680000">
                  <a:extLst>
                    <a:ext uri="{9D8B030D-6E8A-4147-A177-3AD203B41FA5}">
                      <a16:colId xmlns:a16="http://schemas.microsoft.com/office/drawing/2014/main" val="2644557240"/>
                    </a:ext>
                  </a:extLst>
                </a:gridCol>
                <a:gridCol w="656143">
                  <a:extLst>
                    <a:ext uri="{9D8B030D-6E8A-4147-A177-3AD203B41FA5}">
                      <a16:colId xmlns:a16="http://schemas.microsoft.com/office/drawing/2014/main" val="572402861"/>
                    </a:ext>
                  </a:extLst>
                </a:gridCol>
                <a:gridCol w="668070">
                  <a:extLst>
                    <a:ext uri="{9D8B030D-6E8A-4147-A177-3AD203B41FA5}">
                      <a16:colId xmlns:a16="http://schemas.microsoft.com/office/drawing/2014/main" val="2217076249"/>
                    </a:ext>
                  </a:extLst>
                </a:gridCol>
                <a:gridCol w="680000">
                  <a:extLst>
                    <a:ext uri="{9D8B030D-6E8A-4147-A177-3AD203B41FA5}">
                      <a16:colId xmlns:a16="http://schemas.microsoft.com/office/drawing/2014/main" val="2838658101"/>
                    </a:ext>
                  </a:extLst>
                </a:gridCol>
                <a:gridCol w="668070">
                  <a:extLst>
                    <a:ext uri="{9D8B030D-6E8A-4147-A177-3AD203B41FA5}">
                      <a16:colId xmlns:a16="http://schemas.microsoft.com/office/drawing/2014/main" val="4207092110"/>
                    </a:ext>
                  </a:extLst>
                </a:gridCol>
                <a:gridCol w="703859">
                  <a:extLst>
                    <a:ext uri="{9D8B030D-6E8A-4147-A177-3AD203B41FA5}">
                      <a16:colId xmlns:a16="http://schemas.microsoft.com/office/drawing/2014/main" val="568986578"/>
                    </a:ext>
                  </a:extLst>
                </a:gridCol>
                <a:gridCol w="656143">
                  <a:extLst>
                    <a:ext uri="{9D8B030D-6E8A-4147-A177-3AD203B41FA5}">
                      <a16:colId xmlns:a16="http://schemas.microsoft.com/office/drawing/2014/main" val="910084279"/>
                    </a:ext>
                  </a:extLst>
                </a:gridCol>
                <a:gridCol w="656143">
                  <a:extLst>
                    <a:ext uri="{9D8B030D-6E8A-4147-A177-3AD203B41FA5}">
                      <a16:colId xmlns:a16="http://schemas.microsoft.com/office/drawing/2014/main" val="933540288"/>
                    </a:ext>
                  </a:extLst>
                </a:gridCol>
                <a:gridCol w="679938">
                  <a:extLst>
                    <a:ext uri="{9D8B030D-6E8A-4147-A177-3AD203B41FA5}">
                      <a16:colId xmlns:a16="http://schemas.microsoft.com/office/drawing/2014/main" val="2258212265"/>
                    </a:ext>
                  </a:extLst>
                </a:gridCol>
                <a:gridCol w="701887">
                  <a:extLst>
                    <a:ext uri="{9D8B030D-6E8A-4147-A177-3AD203B41FA5}">
                      <a16:colId xmlns:a16="http://schemas.microsoft.com/office/drawing/2014/main" val="1444416686"/>
                    </a:ext>
                  </a:extLst>
                </a:gridCol>
                <a:gridCol w="1018303">
                  <a:extLst>
                    <a:ext uri="{9D8B030D-6E8A-4147-A177-3AD203B41FA5}">
                      <a16:colId xmlns:a16="http://schemas.microsoft.com/office/drawing/2014/main" val="968981880"/>
                    </a:ext>
                  </a:extLst>
                </a:gridCol>
                <a:gridCol w="937575">
                  <a:extLst>
                    <a:ext uri="{9D8B030D-6E8A-4147-A177-3AD203B41FA5}">
                      <a16:colId xmlns:a16="http://schemas.microsoft.com/office/drawing/2014/main" val="464784886"/>
                    </a:ext>
                  </a:extLst>
                </a:gridCol>
              </a:tblGrid>
              <a:tr h="881253">
                <a:tc>
                  <a:txBody>
                    <a:bodyPr/>
                    <a:lstStyle/>
                    <a:p>
                      <a:pPr marL="0" algn="ctr" rtl="0" fontAlgn="ctr" latinLnBrk="0">
                        <a:buNone/>
                      </a:pPr>
                      <a:r>
                        <a:rPr lang="en-US" sz="1600" b="1">
                          <a:solidFill>
                            <a:schemeClr val="tx1"/>
                          </a:solidFill>
                          <a:effectLst/>
                          <a:latin typeface="Calibri"/>
                        </a:rPr>
                        <a:t>Income Category</a:t>
                      </a: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38100" cap="flat" cmpd="sng" algn="ctr">
                      <a:solidFill>
                        <a:srgbClr val="7F895A"/>
                      </a:solidFill>
                      <a:prstDash val="solid"/>
                      <a:round/>
                      <a:headEnd type="none" w="med" len="med"/>
                      <a:tailEnd type="none" w="med" len="med"/>
                    </a:lnB>
                    <a:solidFill>
                      <a:srgbClr val="72555D"/>
                    </a:solidFill>
                  </a:tcPr>
                </a:tc>
                <a:tc>
                  <a:txBody>
                    <a:bodyPr/>
                    <a:lstStyle/>
                    <a:p>
                      <a:pPr marL="0" algn="ctr" rtl="0" fontAlgn="ctr" latinLnBrk="0">
                        <a:buNone/>
                      </a:pPr>
                      <a:r>
                        <a:rPr lang="en-US" sz="1600" b="1">
                          <a:solidFill>
                            <a:schemeClr val="tx1"/>
                          </a:solidFill>
                          <a:effectLst/>
                          <a:latin typeface="Calibri"/>
                        </a:rPr>
                        <a:t>RHNA Goal</a:t>
                      </a: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38100" cap="flat" cmpd="sng" algn="ctr">
                      <a:solidFill>
                        <a:srgbClr val="7F895A"/>
                      </a:solidFill>
                      <a:prstDash val="solid"/>
                      <a:round/>
                      <a:headEnd type="none" w="med" len="med"/>
                      <a:tailEnd type="none" w="med" len="med"/>
                    </a:lnB>
                    <a:solidFill>
                      <a:srgbClr val="72555D"/>
                    </a:solidFill>
                  </a:tcPr>
                </a:tc>
                <a:tc>
                  <a:txBody>
                    <a:bodyPr/>
                    <a:lstStyle/>
                    <a:p>
                      <a:pPr marL="0" algn="ctr" rtl="0" fontAlgn="ctr" latinLnBrk="0">
                        <a:buNone/>
                      </a:pPr>
                      <a:r>
                        <a:rPr lang="en-US" sz="1600" b="1">
                          <a:solidFill>
                            <a:schemeClr val="tx1"/>
                          </a:solidFill>
                          <a:effectLst/>
                          <a:latin typeface="Calibri"/>
                        </a:rPr>
                        <a:t>2023</a:t>
                      </a: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38100" cap="flat" cmpd="sng" algn="ctr">
                      <a:solidFill>
                        <a:srgbClr val="7F895A"/>
                      </a:solidFill>
                      <a:prstDash val="solid"/>
                      <a:round/>
                      <a:headEnd type="none" w="med" len="med"/>
                      <a:tailEnd type="none" w="med" len="med"/>
                    </a:lnB>
                    <a:solidFill>
                      <a:srgbClr val="72555D"/>
                    </a:solidFill>
                  </a:tcPr>
                </a:tc>
                <a:tc>
                  <a:txBody>
                    <a:bodyPr/>
                    <a:lstStyle/>
                    <a:p>
                      <a:pPr marL="0" algn="ctr" rtl="0" fontAlgn="ctr" latinLnBrk="0">
                        <a:buNone/>
                      </a:pPr>
                      <a:r>
                        <a:rPr lang="en-US" sz="1600" b="1">
                          <a:solidFill>
                            <a:schemeClr val="tx1"/>
                          </a:solidFill>
                          <a:effectLst/>
                          <a:latin typeface="Calibri"/>
                        </a:rPr>
                        <a:t>2024</a:t>
                      </a: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38100" cap="flat" cmpd="sng" algn="ctr">
                      <a:solidFill>
                        <a:srgbClr val="7F895A"/>
                      </a:solidFill>
                      <a:prstDash val="solid"/>
                      <a:round/>
                      <a:headEnd type="none" w="med" len="med"/>
                      <a:tailEnd type="none" w="med" len="med"/>
                    </a:lnB>
                    <a:solidFill>
                      <a:srgbClr val="72555D"/>
                    </a:solidFill>
                  </a:tcPr>
                </a:tc>
                <a:tc>
                  <a:txBody>
                    <a:bodyPr/>
                    <a:lstStyle/>
                    <a:p>
                      <a:pPr marL="0" algn="ctr" rtl="0" fontAlgn="ctr" latinLnBrk="0">
                        <a:buNone/>
                      </a:pPr>
                      <a:r>
                        <a:rPr lang="en-US" sz="1600" b="1">
                          <a:solidFill>
                            <a:schemeClr val="tx1"/>
                          </a:solidFill>
                          <a:effectLst/>
                          <a:latin typeface="Calibri"/>
                        </a:rPr>
                        <a:t>2025</a:t>
                      </a: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38100" cap="flat" cmpd="sng" algn="ctr">
                      <a:solidFill>
                        <a:srgbClr val="7F895A"/>
                      </a:solidFill>
                      <a:prstDash val="solid"/>
                      <a:round/>
                      <a:headEnd type="none" w="med" len="med"/>
                      <a:tailEnd type="none" w="med" len="med"/>
                    </a:lnB>
                    <a:solidFill>
                      <a:srgbClr val="72555D"/>
                    </a:solidFill>
                  </a:tcPr>
                </a:tc>
                <a:tc>
                  <a:txBody>
                    <a:bodyPr/>
                    <a:lstStyle/>
                    <a:p>
                      <a:pPr marL="0" algn="ctr" rtl="0" fontAlgn="ctr" latinLnBrk="0">
                        <a:buNone/>
                      </a:pPr>
                      <a:r>
                        <a:rPr lang="en-US" sz="1600" b="1">
                          <a:solidFill>
                            <a:schemeClr val="tx1"/>
                          </a:solidFill>
                          <a:effectLst/>
                          <a:latin typeface="Calibri"/>
                        </a:rPr>
                        <a:t>2026</a:t>
                      </a: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38100" cap="flat" cmpd="sng" algn="ctr">
                      <a:solidFill>
                        <a:srgbClr val="7F895A"/>
                      </a:solidFill>
                      <a:prstDash val="solid"/>
                      <a:round/>
                      <a:headEnd type="none" w="med" len="med"/>
                      <a:tailEnd type="none" w="med" len="med"/>
                    </a:lnB>
                    <a:solidFill>
                      <a:srgbClr val="72555D"/>
                    </a:solidFill>
                  </a:tcPr>
                </a:tc>
                <a:tc>
                  <a:txBody>
                    <a:bodyPr/>
                    <a:lstStyle/>
                    <a:p>
                      <a:pPr marL="0" algn="ctr" rtl="0" fontAlgn="ctr" latinLnBrk="0">
                        <a:buNone/>
                      </a:pPr>
                      <a:r>
                        <a:rPr lang="en-US" sz="1600" b="1">
                          <a:solidFill>
                            <a:schemeClr val="tx1"/>
                          </a:solidFill>
                          <a:effectLst/>
                          <a:latin typeface="Calibri"/>
                        </a:rPr>
                        <a:t>2027</a:t>
                      </a: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38100" cap="flat" cmpd="sng" algn="ctr">
                      <a:solidFill>
                        <a:srgbClr val="7F895A"/>
                      </a:solidFill>
                      <a:prstDash val="solid"/>
                      <a:round/>
                      <a:headEnd type="none" w="med" len="med"/>
                      <a:tailEnd type="none" w="med" len="med"/>
                    </a:lnB>
                    <a:solidFill>
                      <a:srgbClr val="72555D"/>
                    </a:solidFill>
                  </a:tcPr>
                </a:tc>
                <a:tc>
                  <a:txBody>
                    <a:bodyPr/>
                    <a:lstStyle/>
                    <a:p>
                      <a:pPr marL="0" algn="ctr" rtl="0" fontAlgn="ctr" latinLnBrk="0">
                        <a:buNone/>
                      </a:pPr>
                      <a:r>
                        <a:rPr lang="en-US" sz="1600" b="1">
                          <a:solidFill>
                            <a:schemeClr val="tx1"/>
                          </a:solidFill>
                          <a:effectLst/>
                          <a:latin typeface="Calibri"/>
                        </a:rPr>
                        <a:t>2028</a:t>
                      </a: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38100" cap="flat" cmpd="sng" algn="ctr">
                      <a:solidFill>
                        <a:srgbClr val="7F895A"/>
                      </a:solidFill>
                      <a:prstDash val="solid"/>
                      <a:round/>
                      <a:headEnd type="none" w="med" len="med"/>
                      <a:tailEnd type="none" w="med" len="med"/>
                    </a:lnB>
                    <a:solidFill>
                      <a:srgbClr val="72555D"/>
                    </a:solidFill>
                  </a:tcPr>
                </a:tc>
                <a:tc>
                  <a:txBody>
                    <a:bodyPr/>
                    <a:lstStyle/>
                    <a:p>
                      <a:pPr marL="0" algn="ctr" rtl="0" fontAlgn="ctr" latinLnBrk="0">
                        <a:buNone/>
                      </a:pPr>
                      <a:r>
                        <a:rPr lang="en-US" sz="1600" b="1">
                          <a:solidFill>
                            <a:schemeClr val="tx1"/>
                          </a:solidFill>
                          <a:effectLst/>
                          <a:latin typeface="Calibri"/>
                        </a:rPr>
                        <a:t>2029</a:t>
                      </a: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38100" cap="flat" cmpd="sng" algn="ctr">
                      <a:solidFill>
                        <a:srgbClr val="7F895A"/>
                      </a:solidFill>
                      <a:prstDash val="solid"/>
                      <a:round/>
                      <a:headEnd type="none" w="med" len="med"/>
                      <a:tailEnd type="none" w="med" len="med"/>
                    </a:lnB>
                    <a:solidFill>
                      <a:srgbClr val="72555D"/>
                    </a:solidFill>
                  </a:tcPr>
                </a:tc>
                <a:tc>
                  <a:txBody>
                    <a:bodyPr/>
                    <a:lstStyle/>
                    <a:p>
                      <a:pPr marL="0" algn="ctr" rtl="0" fontAlgn="ctr" latinLnBrk="0">
                        <a:buNone/>
                      </a:pPr>
                      <a:r>
                        <a:rPr lang="en-US" sz="1600" b="1">
                          <a:solidFill>
                            <a:schemeClr val="tx1"/>
                          </a:solidFill>
                          <a:effectLst/>
                          <a:latin typeface="Calibri"/>
                        </a:rPr>
                        <a:t>2030</a:t>
                      </a: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38100" cap="flat" cmpd="sng" algn="ctr">
                      <a:solidFill>
                        <a:srgbClr val="7F895A"/>
                      </a:solidFill>
                      <a:prstDash val="solid"/>
                      <a:round/>
                      <a:headEnd type="none" w="med" len="med"/>
                      <a:tailEnd type="none" w="med" len="med"/>
                    </a:lnB>
                    <a:solidFill>
                      <a:srgbClr val="72555D"/>
                    </a:solidFill>
                  </a:tcPr>
                </a:tc>
                <a:tc>
                  <a:txBody>
                    <a:bodyPr/>
                    <a:lstStyle/>
                    <a:p>
                      <a:pPr marL="0" algn="ctr" rtl="0" fontAlgn="ctr" latinLnBrk="0">
                        <a:buNone/>
                      </a:pPr>
                      <a:r>
                        <a:rPr lang="en-US" sz="1600" b="1">
                          <a:solidFill>
                            <a:schemeClr val="tx1"/>
                          </a:solidFill>
                          <a:effectLst/>
                          <a:latin typeface="Calibri"/>
                        </a:rPr>
                        <a:t>2031</a:t>
                      </a: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38100" cap="flat" cmpd="sng" algn="ctr">
                      <a:solidFill>
                        <a:srgbClr val="7F895A"/>
                      </a:solidFill>
                      <a:prstDash val="solid"/>
                      <a:round/>
                      <a:headEnd type="none" w="med" len="med"/>
                      <a:tailEnd type="none" w="med" len="med"/>
                    </a:lnB>
                    <a:solidFill>
                      <a:srgbClr val="72555D"/>
                    </a:solidFill>
                  </a:tcPr>
                </a:tc>
                <a:tc>
                  <a:txBody>
                    <a:bodyPr/>
                    <a:lstStyle/>
                    <a:p>
                      <a:pPr marL="0" algn="ctr" rtl="0" fontAlgn="ctr" latinLnBrk="0">
                        <a:buNone/>
                      </a:pPr>
                      <a:r>
                        <a:rPr lang="en-US" sz="1200" b="1">
                          <a:solidFill>
                            <a:schemeClr val="tx1"/>
                          </a:solidFill>
                          <a:effectLst/>
                          <a:latin typeface="Calibri"/>
                        </a:rPr>
                        <a:t>Total Units to Date</a:t>
                      </a: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38100" cap="flat" cmpd="sng" algn="ctr">
                      <a:solidFill>
                        <a:srgbClr val="7F895A"/>
                      </a:solidFill>
                      <a:prstDash val="solid"/>
                      <a:round/>
                      <a:headEnd type="none" w="med" len="med"/>
                      <a:tailEnd type="none" w="med" len="med"/>
                    </a:lnB>
                    <a:solidFill>
                      <a:srgbClr val="72555D"/>
                    </a:solidFill>
                  </a:tcPr>
                </a:tc>
                <a:tc>
                  <a:txBody>
                    <a:bodyPr/>
                    <a:lstStyle/>
                    <a:p>
                      <a:pPr marL="0" algn="ctr" rtl="0" fontAlgn="ctr" latinLnBrk="0">
                        <a:buNone/>
                      </a:pPr>
                      <a:r>
                        <a:rPr lang="en-US" sz="1200" b="1">
                          <a:solidFill>
                            <a:schemeClr val="tx1"/>
                          </a:solidFill>
                          <a:effectLst/>
                          <a:latin typeface="Calibri"/>
                        </a:rPr>
                        <a:t>Total Remaining Units</a:t>
                      </a: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38100" cap="flat" cmpd="sng" algn="ctr">
                      <a:solidFill>
                        <a:srgbClr val="7F895A"/>
                      </a:solidFill>
                      <a:prstDash val="solid"/>
                      <a:round/>
                      <a:headEnd type="none" w="med" len="med"/>
                      <a:tailEnd type="none" w="med" len="med"/>
                    </a:lnB>
                    <a:solidFill>
                      <a:srgbClr val="72555D"/>
                    </a:solidFill>
                  </a:tcPr>
                </a:tc>
                <a:tc>
                  <a:txBody>
                    <a:bodyPr/>
                    <a:lstStyle/>
                    <a:p>
                      <a:pPr marL="0" algn="ctr" rtl="0" fontAlgn="ctr" latinLnBrk="0">
                        <a:buNone/>
                      </a:pPr>
                      <a:r>
                        <a:rPr lang="en-US" sz="1200" b="1">
                          <a:solidFill>
                            <a:schemeClr val="tx1"/>
                          </a:solidFill>
                          <a:effectLst/>
                          <a:latin typeface="Calibri"/>
                        </a:rPr>
                        <a:t> Achieved</a:t>
                      </a: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38100" cap="flat" cmpd="sng" algn="ctr">
                      <a:solidFill>
                        <a:srgbClr val="7F895A"/>
                      </a:solidFill>
                      <a:prstDash val="solid"/>
                      <a:round/>
                      <a:headEnd type="none" w="med" len="med"/>
                      <a:tailEnd type="none" w="med" len="med"/>
                    </a:lnB>
                    <a:solidFill>
                      <a:srgbClr val="72555D"/>
                    </a:solidFill>
                  </a:tcPr>
                </a:tc>
                <a:extLst>
                  <a:ext uri="{0D108BD9-81ED-4DB2-BD59-A6C34878D82A}">
                    <a16:rowId xmlns:a16="http://schemas.microsoft.com/office/drawing/2014/main" val="2300821579"/>
                  </a:ext>
                </a:extLst>
              </a:tr>
              <a:tr h="605917">
                <a:tc>
                  <a:txBody>
                    <a:bodyPr/>
                    <a:lstStyle/>
                    <a:p>
                      <a:pPr marL="0" algn="ctr" rtl="0" fontAlgn="ctr" latinLnBrk="0">
                        <a:buNone/>
                      </a:pPr>
                      <a:r>
                        <a:rPr lang="en-US" sz="1600" b="1">
                          <a:solidFill>
                            <a:schemeClr val="tx1"/>
                          </a:solidFill>
                          <a:effectLst/>
                          <a:latin typeface="Calibri"/>
                        </a:rPr>
                        <a:t>Very Low</a:t>
                      </a: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381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r>
                        <a:rPr lang="en-US" sz="1800">
                          <a:solidFill>
                            <a:schemeClr val="tx1"/>
                          </a:solidFill>
                          <a:effectLst/>
                          <a:latin typeface="Calibri"/>
                        </a:rPr>
                        <a:t>920</a:t>
                      </a: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381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381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381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381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381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381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381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381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381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381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r>
                        <a:rPr lang="en-US" sz="1800" b="1" dirty="0">
                          <a:solidFill>
                            <a:schemeClr val="tx1"/>
                          </a:solidFill>
                          <a:effectLst/>
                          <a:latin typeface="Calibri"/>
                        </a:rPr>
                        <a:t>0</a:t>
                      </a: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381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r>
                        <a:rPr lang="en-US" sz="1800" b="1" dirty="0">
                          <a:solidFill>
                            <a:schemeClr val="tx1"/>
                          </a:solidFill>
                          <a:effectLst/>
                          <a:latin typeface="Calibri"/>
                        </a:rPr>
                        <a:t>920</a:t>
                      </a: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381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r>
                        <a:rPr lang="en-US" sz="1800" b="1">
                          <a:solidFill>
                            <a:schemeClr val="tx1"/>
                          </a:solidFill>
                          <a:effectLst/>
                          <a:latin typeface="Calibri"/>
                        </a:rPr>
                        <a:t>0%</a:t>
                      </a: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381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extLst>
                  <a:ext uri="{0D108BD9-81ED-4DB2-BD59-A6C34878D82A}">
                    <a16:rowId xmlns:a16="http://schemas.microsoft.com/office/drawing/2014/main" val="20323503"/>
                  </a:ext>
                </a:extLst>
              </a:tr>
              <a:tr h="455803">
                <a:tc>
                  <a:txBody>
                    <a:bodyPr/>
                    <a:lstStyle/>
                    <a:p>
                      <a:pPr marL="0" algn="ctr" rtl="0" fontAlgn="ctr" latinLnBrk="0">
                        <a:buNone/>
                      </a:pPr>
                      <a:r>
                        <a:rPr lang="en-US" sz="1600" b="1">
                          <a:solidFill>
                            <a:schemeClr val="tx1"/>
                          </a:solidFill>
                          <a:effectLst/>
                          <a:latin typeface="Calibri"/>
                        </a:rPr>
                        <a:t>Low</a:t>
                      </a: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r>
                        <a:rPr lang="en-US" sz="1800">
                          <a:solidFill>
                            <a:schemeClr val="tx1"/>
                          </a:solidFill>
                          <a:effectLst/>
                          <a:latin typeface="Calibri"/>
                        </a:rPr>
                        <a:t>600</a:t>
                      </a: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r>
                        <a:rPr lang="en-US" sz="1800" b="1" dirty="0">
                          <a:solidFill>
                            <a:schemeClr val="tx1"/>
                          </a:solidFill>
                          <a:effectLst/>
                          <a:latin typeface="Calibri"/>
                        </a:rPr>
                        <a:t>0</a:t>
                      </a: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r>
                        <a:rPr lang="en-US" sz="1800" b="1" dirty="0">
                          <a:solidFill>
                            <a:schemeClr val="tx1"/>
                          </a:solidFill>
                          <a:effectLst/>
                          <a:latin typeface="Calibri"/>
                        </a:rPr>
                        <a:t>600</a:t>
                      </a: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r>
                        <a:rPr lang="en-US" sz="1800" b="1">
                          <a:solidFill>
                            <a:schemeClr val="tx1"/>
                          </a:solidFill>
                          <a:effectLst/>
                          <a:latin typeface="Calibri"/>
                        </a:rPr>
                        <a:t>0%</a:t>
                      </a: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extLst>
                  <a:ext uri="{0D108BD9-81ED-4DB2-BD59-A6C34878D82A}">
                    <a16:rowId xmlns:a16="http://schemas.microsoft.com/office/drawing/2014/main" val="3267627041"/>
                  </a:ext>
                </a:extLst>
              </a:tr>
              <a:tr h="550799">
                <a:tc>
                  <a:txBody>
                    <a:bodyPr/>
                    <a:lstStyle/>
                    <a:p>
                      <a:pPr marL="0" algn="ctr" rtl="0" fontAlgn="ctr" latinLnBrk="0">
                        <a:buNone/>
                      </a:pPr>
                      <a:r>
                        <a:rPr lang="en-US" sz="1600" b="1">
                          <a:solidFill>
                            <a:schemeClr val="tx1"/>
                          </a:solidFill>
                          <a:effectLst/>
                          <a:latin typeface="Calibri"/>
                        </a:rPr>
                        <a:t>Moderate</a:t>
                      </a: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r>
                        <a:rPr lang="en-US" sz="1800">
                          <a:solidFill>
                            <a:schemeClr val="tx1"/>
                          </a:solidFill>
                          <a:effectLst/>
                          <a:latin typeface="Calibri"/>
                        </a:rPr>
                        <a:t>1,692</a:t>
                      </a: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r>
                        <a:rPr lang="en-US" sz="1800" b="1" dirty="0">
                          <a:solidFill>
                            <a:schemeClr val="tx1"/>
                          </a:solidFill>
                          <a:effectLst/>
                          <a:latin typeface="Calibri"/>
                        </a:rPr>
                        <a:t>0</a:t>
                      </a: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r>
                        <a:rPr lang="en-US" sz="1800" b="1" dirty="0">
                          <a:solidFill>
                            <a:schemeClr val="tx1"/>
                          </a:solidFill>
                          <a:effectLst/>
                          <a:latin typeface="Calibri"/>
                        </a:rPr>
                        <a:t>1,692</a:t>
                      </a: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r>
                        <a:rPr lang="en-US" sz="1800" b="1">
                          <a:solidFill>
                            <a:schemeClr val="tx1"/>
                          </a:solidFill>
                          <a:effectLst/>
                          <a:latin typeface="Calibri"/>
                        </a:rPr>
                        <a:t>0%</a:t>
                      </a: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extLst>
                  <a:ext uri="{0D108BD9-81ED-4DB2-BD59-A6C34878D82A}">
                    <a16:rowId xmlns:a16="http://schemas.microsoft.com/office/drawing/2014/main" val="243553616"/>
                  </a:ext>
                </a:extLst>
              </a:tr>
              <a:tr h="734441">
                <a:tc>
                  <a:txBody>
                    <a:bodyPr/>
                    <a:lstStyle/>
                    <a:p>
                      <a:pPr marL="0" algn="ctr" rtl="0" fontAlgn="ctr" latinLnBrk="0">
                        <a:buNone/>
                      </a:pPr>
                      <a:r>
                        <a:rPr lang="en-US" sz="1600" b="1">
                          <a:solidFill>
                            <a:schemeClr val="tx1"/>
                          </a:solidFill>
                          <a:effectLst/>
                          <a:latin typeface="Calibri"/>
                        </a:rPr>
                        <a:t>Above Moderate</a:t>
                      </a: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r>
                        <a:rPr lang="en-US" sz="1800">
                          <a:solidFill>
                            <a:schemeClr val="tx1"/>
                          </a:solidFill>
                          <a:effectLst/>
                          <a:latin typeface="Calibri"/>
                        </a:rPr>
                        <a:t>3,462</a:t>
                      </a: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r>
                        <a:rPr lang="en-US" sz="1800">
                          <a:solidFill>
                            <a:schemeClr val="tx1"/>
                          </a:solidFill>
                          <a:effectLst/>
                          <a:latin typeface="Calibri"/>
                        </a:rPr>
                        <a:t>1</a:t>
                      </a: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r>
                        <a:rPr lang="en-US" sz="1800">
                          <a:solidFill>
                            <a:schemeClr val="tx1"/>
                          </a:solidFill>
                          <a:effectLst/>
                          <a:latin typeface="Calibri"/>
                        </a:rPr>
                        <a:t>221</a:t>
                      </a: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endParaRPr lang="en-US" sz="1800" dirty="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endParaRPr lang="en-US" sz="180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r>
                        <a:rPr lang="en-US" sz="1800" b="1" dirty="0">
                          <a:solidFill>
                            <a:schemeClr val="tx1"/>
                          </a:solidFill>
                          <a:effectLst/>
                          <a:latin typeface="Calibri"/>
                        </a:rPr>
                        <a:t>222</a:t>
                      </a: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r>
                        <a:rPr lang="en-US" sz="1800" b="1" dirty="0">
                          <a:solidFill>
                            <a:schemeClr val="tx1"/>
                          </a:solidFill>
                          <a:effectLst/>
                          <a:latin typeface="Calibri"/>
                        </a:rPr>
                        <a:t>3,240</a:t>
                      </a: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r>
                        <a:rPr lang="en-US" sz="1800" b="1">
                          <a:solidFill>
                            <a:schemeClr val="tx1"/>
                          </a:solidFill>
                          <a:effectLst/>
                          <a:latin typeface="Calibri"/>
                        </a:rPr>
                        <a:t>6%</a:t>
                      </a: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extLst>
                  <a:ext uri="{0D108BD9-81ED-4DB2-BD59-A6C34878D82A}">
                    <a16:rowId xmlns:a16="http://schemas.microsoft.com/office/drawing/2014/main" val="308385962"/>
                  </a:ext>
                </a:extLst>
              </a:tr>
              <a:tr h="734441">
                <a:tc>
                  <a:txBody>
                    <a:bodyPr/>
                    <a:lstStyle/>
                    <a:p>
                      <a:pPr marL="0" algn="ctr" rtl="0" fontAlgn="ctr" latinLnBrk="0">
                        <a:buNone/>
                      </a:pPr>
                      <a:r>
                        <a:rPr lang="en-US" sz="1700" b="1" dirty="0">
                          <a:solidFill>
                            <a:schemeClr val="tx1"/>
                          </a:solidFill>
                          <a:effectLst/>
                          <a:latin typeface="Calibri"/>
                        </a:rPr>
                        <a:t>Total RHNA</a:t>
                      </a:r>
                      <a:endParaRPr lang="en-US" sz="1800" b="1" dirty="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r>
                        <a:rPr lang="en-US" sz="1800" b="1" dirty="0">
                          <a:solidFill>
                            <a:schemeClr val="tx1"/>
                          </a:solidFill>
                          <a:effectLst/>
                          <a:latin typeface="Calibri"/>
                        </a:rPr>
                        <a:t>6,674</a:t>
                      </a: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r>
                        <a:rPr lang="en-US" sz="1800" b="1" dirty="0">
                          <a:solidFill>
                            <a:schemeClr val="tx1"/>
                          </a:solidFill>
                          <a:effectLst/>
                          <a:latin typeface="Calibri"/>
                        </a:rPr>
                        <a:t>1</a:t>
                      </a: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r>
                        <a:rPr lang="en-US" sz="1800" b="1">
                          <a:solidFill>
                            <a:schemeClr val="tx1"/>
                          </a:solidFill>
                          <a:effectLst/>
                          <a:latin typeface="Calibri"/>
                        </a:rPr>
                        <a:t>221</a:t>
                      </a: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endParaRPr lang="en-US" sz="1800" b="1" dirty="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endParaRPr lang="en-US" sz="1800" b="1">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endParaRPr lang="en-US" sz="1800" b="1" dirty="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endParaRPr lang="en-US" sz="1800" b="1" dirty="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endParaRPr lang="en-US" sz="1800" b="1" dirty="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endParaRPr lang="en-US" sz="1800" b="1" dirty="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endParaRPr lang="en-US" sz="1800" b="1" dirty="0">
                        <a:solidFill>
                          <a:schemeClr val="tx1"/>
                        </a:solidFill>
                        <a:effectLst/>
                        <a:latin typeface="Calibri"/>
                      </a:endParaRP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r>
                        <a:rPr lang="en-US" sz="1800" b="1" dirty="0">
                          <a:solidFill>
                            <a:schemeClr val="tx1"/>
                          </a:solidFill>
                          <a:effectLst/>
                          <a:latin typeface="Calibri"/>
                        </a:rPr>
                        <a:t>222</a:t>
                      </a: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r>
                        <a:rPr lang="en-US" sz="1800" b="1" dirty="0">
                          <a:solidFill>
                            <a:schemeClr val="tx1"/>
                          </a:solidFill>
                          <a:effectLst/>
                          <a:latin typeface="Calibri"/>
                        </a:rPr>
                        <a:t>6,452</a:t>
                      </a: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tc>
                  <a:txBody>
                    <a:bodyPr/>
                    <a:lstStyle/>
                    <a:p>
                      <a:pPr marL="0" algn="ctr" rtl="0" fontAlgn="ctr" latinLnBrk="0">
                        <a:buNone/>
                      </a:pPr>
                      <a:r>
                        <a:rPr lang="en-US" sz="1800" b="1" dirty="0">
                          <a:solidFill>
                            <a:schemeClr val="tx1"/>
                          </a:solidFill>
                          <a:effectLst/>
                          <a:latin typeface="Calibri"/>
                        </a:rPr>
                        <a:t>3%</a:t>
                      </a:r>
                    </a:p>
                  </a:txBody>
                  <a:tcPr anchor="ctr">
                    <a:lnL w="12700" cap="flat" cmpd="sng" algn="ctr">
                      <a:solidFill>
                        <a:srgbClr val="7F895A"/>
                      </a:solidFill>
                      <a:prstDash val="solid"/>
                      <a:round/>
                      <a:headEnd type="none" w="med" len="med"/>
                      <a:tailEnd type="none" w="med" len="med"/>
                    </a:lnL>
                    <a:lnR w="12700" cap="flat" cmpd="sng" algn="ctr">
                      <a:solidFill>
                        <a:srgbClr val="7F895A"/>
                      </a:solidFill>
                      <a:prstDash val="solid"/>
                      <a:round/>
                      <a:headEnd type="none" w="med" len="med"/>
                      <a:tailEnd type="none" w="med" len="med"/>
                    </a:lnR>
                    <a:lnT w="12700" cap="flat" cmpd="sng" algn="ctr">
                      <a:solidFill>
                        <a:srgbClr val="7F895A"/>
                      </a:solidFill>
                      <a:prstDash val="solid"/>
                      <a:round/>
                      <a:headEnd type="none" w="med" len="med"/>
                      <a:tailEnd type="none" w="med" len="med"/>
                    </a:lnT>
                    <a:lnB w="12700" cap="flat" cmpd="sng" algn="ctr">
                      <a:solidFill>
                        <a:srgbClr val="7F895A"/>
                      </a:solidFill>
                      <a:prstDash val="solid"/>
                      <a:round/>
                      <a:headEnd type="none" w="med" len="med"/>
                      <a:tailEnd type="none" w="med" len="med"/>
                    </a:lnB>
                    <a:solidFill>
                      <a:srgbClr val="B4A5A9"/>
                    </a:solidFill>
                  </a:tcPr>
                </a:tc>
                <a:extLst>
                  <a:ext uri="{0D108BD9-81ED-4DB2-BD59-A6C34878D82A}">
                    <a16:rowId xmlns:a16="http://schemas.microsoft.com/office/drawing/2014/main" val="3789815579"/>
                  </a:ext>
                </a:extLst>
              </a:tr>
            </a:tbl>
          </a:graphicData>
        </a:graphic>
      </p:graphicFrame>
    </p:spTree>
    <p:extLst>
      <p:ext uri="{BB962C8B-B14F-4D97-AF65-F5344CB8AC3E}">
        <p14:creationId xmlns:p14="http://schemas.microsoft.com/office/powerpoint/2010/main" val="322185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F8C0DAED-A68B-5A19-276F-B11F07DF1156}"/>
              </a:ext>
            </a:extLst>
          </p:cNvPr>
          <p:cNvSpPr>
            <a:spLocks noGrp="1"/>
          </p:cNvSpPr>
          <p:nvPr>
            <p:ph type="title"/>
          </p:nvPr>
        </p:nvSpPr>
        <p:spPr>
          <a:xfrm>
            <a:off x="492370" y="605896"/>
            <a:ext cx="3084844" cy="5646208"/>
          </a:xfrm>
        </p:spPr>
        <p:txBody>
          <a:bodyPr anchor="ctr">
            <a:normAutofit/>
          </a:bodyPr>
          <a:lstStyle/>
          <a:p>
            <a:pPr algn="ctr"/>
            <a:r>
              <a:rPr lang="en-US" sz="5000">
                <a:solidFill>
                  <a:schemeClr val="bg1"/>
                </a:solidFill>
                <a:latin typeface="Calibri"/>
                <a:ea typeface="Calibri"/>
                <a:cs typeface="Calibri"/>
              </a:rPr>
              <a:t>2024 </a:t>
            </a:r>
            <a:br>
              <a:rPr lang="en-US" sz="5000">
                <a:solidFill>
                  <a:schemeClr val="bg1"/>
                </a:solidFill>
                <a:latin typeface="Calibri"/>
                <a:ea typeface="Calibri"/>
                <a:cs typeface="Calibri"/>
              </a:rPr>
            </a:br>
            <a:r>
              <a:rPr lang="en-US" sz="5000">
                <a:solidFill>
                  <a:schemeClr val="bg1"/>
                </a:solidFill>
                <a:latin typeface="Calibri"/>
                <a:ea typeface="Calibri"/>
                <a:cs typeface="Calibri"/>
              </a:rPr>
              <a:t>Housing Production Summary</a:t>
            </a:r>
          </a:p>
          <a:p>
            <a:endParaRPr lang="en-US">
              <a:solidFill>
                <a:schemeClr val="bg1"/>
              </a:solidFill>
              <a:ea typeface="Calibri Light"/>
              <a:cs typeface="Calibri Light"/>
            </a:endParaRPr>
          </a:p>
        </p:txBody>
      </p:sp>
      <p:sp>
        <p:nvSpPr>
          <p:cNvPr id="12" name="Rectangle 11">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6" name="Picture 5">
            <a:extLst>
              <a:ext uri="{FF2B5EF4-FFF2-40B4-BE49-F238E27FC236}">
                <a16:creationId xmlns:a16="http://schemas.microsoft.com/office/drawing/2014/main" id="{59919B1F-949B-6740-AB15-61342CDCE2E9}"/>
              </a:ext>
            </a:extLst>
          </p:cNvPr>
          <p:cNvPicPr>
            <a:picLocks noChangeAspect="1"/>
          </p:cNvPicPr>
          <p:nvPr/>
        </p:nvPicPr>
        <p:blipFill>
          <a:blip r:embed="rId2"/>
          <a:stretch>
            <a:fillRect/>
          </a:stretch>
        </p:blipFill>
        <p:spPr>
          <a:xfrm>
            <a:off x="8071998" y="3887816"/>
            <a:ext cx="3168432" cy="2448575"/>
          </a:xfrm>
          <a:prstGeom prst="rect">
            <a:avLst/>
          </a:prstGeom>
        </p:spPr>
      </p:pic>
      <p:sp>
        <p:nvSpPr>
          <p:cNvPr id="7" name="TextBox 6">
            <a:extLst>
              <a:ext uri="{FF2B5EF4-FFF2-40B4-BE49-F238E27FC236}">
                <a16:creationId xmlns:a16="http://schemas.microsoft.com/office/drawing/2014/main" id="{397E1E44-A25A-8951-E366-73D6E4F2D2E2}"/>
              </a:ext>
            </a:extLst>
          </p:cNvPr>
          <p:cNvSpPr txBox="1"/>
          <p:nvPr/>
        </p:nvSpPr>
        <p:spPr>
          <a:xfrm>
            <a:off x="9238499" y="6337697"/>
            <a:ext cx="84191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ADU's</a:t>
            </a:r>
            <a:endParaRPr lang="en-US">
              <a:ea typeface="Calibri"/>
              <a:cs typeface="Calibri"/>
            </a:endParaRPr>
          </a:p>
        </p:txBody>
      </p:sp>
      <p:pic>
        <p:nvPicPr>
          <p:cNvPr id="3" name="Picture 2" descr="Diagram&#10;&#10;AI-generated content may be incorrect.">
            <a:extLst>
              <a:ext uri="{FF2B5EF4-FFF2-40B4-BE49-F238E27FC236}">
                <a16:creationId xmlns:a16="http://schemas.microsoft.com/office/drawing/2014/main" id="{9D5805EE-500F-4EFD-0016-585A6C065FF5}"/>
              </a:ext>
            </a:extLst>
          </p:cNvPr>
          <p:cNvPicPr>
            <a:picLocks noChangeAspect="1"/>
          </p:cNvPicPr>
          <p:nvPr/>
        </p:nvPicPr>
        <p:blipFill>
          <a:blip r:embed="rId3"/>
          <a:stretch>
            <a:fillRect/>
          </a:stretch>
        </p:blipFill>
        <p:spPr>
          <a:xfrm>
            <a:off x="4773962" y="3883069"/>
            <a:ext cx="2905035" cy="2453014"/>
          </a:xfrm>
          <a:prstGeom prst="rect">
            <a:avLst/>
          </a:prstGeom>
        </p:spPr>
      </p:pic>
      <p:sp>
        <p:nvSpPr>
          <p:cNvPr id="4" name="TextBox 3">
            <a:extLst>
              <a:ext uri="{FF2B5EF4-FFF2-40B4-BE49-F238E27FC236}">
                <a16:creationId xmlns:a16="http://schemas.microsoft.com/office/drawing/2014/main" id="{03E2FA0B-AE54-74F0-CAD8-083CBE0BE6F6}"/>
              </a:ext>
            </a:extLst>
          </p:cNvPr>
          <p:cNvSpPr txBox="1"/>
          <p:nvPr/>
        </p:nvSpPr>
        <p:spPr>
          <a:xfrm>
            <a:off x="4770882" y="6337696"/>
            <a:ext cx="283563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ea typeface="Calibri"/>
                <a:cs typeface="Calibri"/>
              </a:rPr>
              <a:t> Housing Development</a:t>
            </a:r>
            <a:endParaRPr lang="en-US"/>
          </a:p>
        </p:txBody>
      </p:sp>
      <p:graphicFrame>
        <p:nvGraphicFramePr>
          <p:cNvPr id="20" name="Content Placeholder 4">
            <a:extLst>
              <a:ext uri="{FF2B5EF4-FFF2-40B4-BE49-F238E27FC236}">
                <a16:creationId xmlns:a16="http://schemas.microsoft.com/office/drawing/2014/main" id="{20AEB897-5C17-2455-8BCF-30E2BCF66D8B}"/>
              </a:ext>
            </a:extLst>
          </p:cNvPr>
          <p:cNvGraphicFramePr>
            <a:graphicFrameLocks/>
          </p:cNvGraphicFramePr>
          <p:nvPr>
            <p:extLst>
              <p:ext uri="{D42A27DB-BD31-4B8C-83A1-F6EECF244321}">
                <p14:modId xmlns:p14="http://schemas.microsoft.com/office/powerpoint/2010/main" val="362266260"/>
              </p:ext>
            </p:extLst>
          </p:nvPr>
        </p:nvGraphicFramePr>
        <p:xfrm>
          <a:off x="4463872" y="414856"/>
          <a:ext cx="7216251" cy="3085203"/>
        </p:xfrm>
        <a:graphic>
          <a:graphicData uri="http://schemas.openxmlformats.org/drawingml/2006/table">
            <a:tbl>
              <a:tblPr bandRow="1">
                <a:tableStyleId>{5C22544A-7EE6-4342-B048-85BDC9FD1C3A}</a:tableStyleId>
              </a:tblPr>
              <a:tblGrid>
                <a:gridCol w="3632962">
                  <a:extLst>
                    <a:ext uri="{9D8B030D-6E8A-4147-A177-3AD203B41FA5}">
                      <a16:colId xmlns:a16="http://schemas.microsoft.com/office/drawing/2014/main" val="3179802121"/>
                    </a:ext>
                  </a:extLst>
                </a:gridCol>
                <a:gridCol w="1097104">
                  <a:extLst>
                    <a:ext uri="{9D8B030D-6E8A-4147-A177-3AD203B41FA5}">
                      <a16:colId xmlns:a16="http://schemas.microsoft.com/office/drawing/2014/main" val="3096161030"/>
                    </a:ext>
                  </a:extLst>
                </a:gridCol>
                <a:gridCol w="2486185">
                  <a:extLst>
                    <a:ext uri="{9D8B030D-6E8A-4147-A177-3AD203B41FA5}">
                      <a16:colId xmlns:a16="http://schemas.microsoft.com/office/drawing/2014/main" val="1197026764"/>
                    </a:ext>
                  </a:extLst>
                </a:gridCol>
              </a:tblGrid>
              <a:tr h="942126">
                <a:tc>
                  <a:txBody>
                    <a:bodyPr/>
                    <a:lstStyle/>
                    <a:p>
                      <a:pPr marL="0" algn="ctr" defTabSz="914400" rtl="0" eaLnBrk="1" fontAlgn="base" latinLnBrk="0" hangingPunct="1">
                        <a:lnSpc>
                          <a:spcPts val="2400"/>
                        </a:lnSpc>
                        <a:buNone/>
                      </a:pPr>
                      <a:r>
                        <a:rPr lang="en-US" sz="1800" b="1" i="0" kern="1200" dirty="0">
                          <a:solidFill>
                            <a:srgbClr val="000000"/>
                          </a:solidFill>
                          <a:effectLst/>
                          <a:latin typeface="Constantia"/>
                          <a:ea typeface="+mn-ea"/>
                          <a:cs typeface="+mn-cs"/>
                        </a:rPr>
                        <a:t>Housing Category </a:t>
                      </a:r>
                    </a:p>
                  </a:txBody>
                  <a:tcPr anchor="ct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38100" cap="flat" cmpd="sng" algn="ctr">
                      <a:solidFill>
                        <a:srgbClr val="7F895A"/>
                      </a:solidFill>
                      <a:prstDash val="solid"/>
                      <a:round/>
                      <a:headEnd type="none" w="med" len="med"/>
                      <a:tailEnd type="none" w="med" len="med"/>
                    </a:lnB>
                    <a:solidFill>
                      <a:srgbClr val="72555D"/>
                    </a:solidFill>
                  </a:tcPr>
                </a:tc>
                <a:tc>
                  <a:txBody>
                    <a:bodyPr/>
                    <a:lstStyle/>
                    <a:p>
                      <a:pPr marL="0" algn="ctr" defTabSz="914400" rtl="0" eaLnBrk="1" fontAlgn="base" latinLnBrk="0" hangingPunct="1">
                        <a:lnSpc>
                          <a:spcPts val="2400"/>
                        </a:lnSpc>
                        <a:buNone/>
                      </a:pPr>
                      <a:r>
                        <a:rPr lang="en-US" sz="1800" b="1" i="0" kern="1200" dirty="0">
                          <a:solidFill>
                            <a:srgbClr val="000000"/>
                          </a:solidFill>
                          <a:effectLst/>
                          <a:latin typeface="Constantia"/>
                          <a:ea typeface="+mn-ea"/>
                          <a:cs typeface="+mn-cs"/>
                        </a:rPr>
                        <a:t>Issued</a:t>
                      </a:r>
                    </a:p>
                  </a:txBody>
                  <a:tcPr anchor="ct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38100" cap="flat" cmpd="sng" algn="ctr">
                      <a:solidFill>
                        <a:srgbClr val="7F895A"/>
                      </a:solidFill>
                      <a:prstDash val="solid"/>
                      <a:round/>
                      <a:headEnd type="none" w="med" len="med"/>
                      <a:tailEnd type="none" w="med" len="med"/>
                    </a:lnB>
                    <a:solidFill>
                      <a:srgbClr val="72555D"/>
                    </a:solidFill>
                  </a:tcPr>
                </a:tc>
                <a:tc>
                  <a:txBody>
                    <a:bodyPr/>
                    <a:lstStyle/>
                    <a:p>
                      <a:pPr marL="0" algn="ctr" defTabSz="914400" rtl="0" eaLnBrk="1" fontAlgn="base" latinLnBrk="0" hangingPunct="1">
                        <a:lnSpc>
                          <a:spcPts val="2400"/>
                        </a:lnSpc>
                        <a:buNone/>
                      </a:pPr>
                      <a:r>
                        <a:rPr lang="en-US" sz="1800" b="1" i="0" kern="1200" dirty="0">
                          <a:solidFill>
                            <a:srgbClr val="000000"/>
                          </a:solidFill>
                          <a:effectLst/>
                          <a:latin typeface="Constantia"/>
                          <a:ea typeface="+mn-ea"/>
                          <a:cs typeface="+mn-cs"/>
                        </a:rPr>
                        <a:t>Units Approved/Finalized</a:t>
                      </a:r>
                    </a:p>
                  </a:txBody>
                  <a:tcPr anchor="ct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38100" cap="flat" cmpd="sng" algn="ctr">
                      <a:solidFill>
                        <a:srgbClr val="7F895A"/>
                      </a:solidFill>
                      <a:prstDash val="solid"/>
                      <a:round/>
                      <a:headEnd type="none" w="med" len="med"/>
                      <a:tailEnd type="none" w="med" len="med"/>
                    </a:lnB>
                    <a:solidFill>
                      <a:srgbClr val="72555D"/>
                    </a:solidFill>
                  </a:tcPr>
                </a:tc>
                <a:extLst>
                  <a:ext uri="{0D108BD9-81ED-4DB2-BD59-A6C34878D82A}">
                    <a16:rowId xmlns:a16="http://schemas.microsoft.com/office/drawing/2014/main" val="1756709743"/>
                  </a:ext>
                </a:extLst>
              </a:tr>
              <a:tr h="714359">
                <a:tc>
                  <a:txBody>
                    <a:bodyPr/>
                    <a:lstStyle/>
                    <a:p>
                      <a:pPr marL="0" algn="ctr" defTabSz="914400" rtl="0" eaLnBrk="1" fontAlgn="base" latinLnBrk="0" hangingPunct="1">
                        <a:lnSpc>
                          <a:spcPts val="2400"/>
                        </a:lnSpc>
                        <a:buNone/>
                      </a:pPr>
                      <a:r>
                        <a:rPr lang="en-US" sz="1800" b="0" i="0" kern="1200" dirty="0">
                          <a:solidFill>
                            <a:srgbClr val="000000"/>
                          </a:solidFill>
                          <a:effectLst/>
                          <a:latin typeface="Constantia"/>
                          <a:ea typeface="+mn-ea"/>
                          <a:cs typeface="+mn-cs"/>
                        </a:rPr>
                        <a:t>Housing Development Applications</a:t>
                      </a:r>
                    </a:p>
                  </a:txBody>
                  <a:tcPr anchor="ct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38100"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72555D">
                        <a:alpha val="53000"/>
                      </a:srgbClr>
                    </a:solidFill>
                  </a:tcPr>
                </a:tc>
                <a:tc>
                  <a:txBody>
                    <a:bodyPr/>
                    <a:lstStyle/>
                    <a:p>
                      <a:pPr marL="0" algn="ctr" defTabSz="914400" rtl="0" eaLnBrk="1" fontAlgn="base" latinLnBrk="0" hangingPunct="1">
                        <a:lnSpc>
                          <a:spcPts val="2400"/>
                        </a:lnSpc>
                        <a:buNone/>
                      </a:pPr>
                      <a:r>
                        <a:rPr lang="en-US" sz="2800" b="0" i="0" kern="1200" dirty="0">
                          <a:solidFill>
                            <a:srgbClr val="000000"/>
                          </a:solidFill>
                          <a:effectLst/>
                          <a:latin typeface="Constantia"/>
                          <a:ea typeface="+mn-ea"/>
                          <a:cs typeface="+mn-cs"/>
                        </a:rPr>
                        <a:t>11</a:t>
                      </a:r>
                    </a:p>
                  </a:txBody>
                  <a:tcPr anchor="ct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38100"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72555D">
                        <a:alpha val="53000"/>
                      </a:srgbClr>
                    </a:solidFill>
                  </a:tcPr>
                </a:tc>
                <a:tc>
                  <a:txBody>
                    <a:bodyPr/>
                    <a:lstStyle/>
                    <a:p>
                      <a:pPr marL="0" algn="ctr" defTabSz="914400" rtl="0" eaLnBrk="1" fontAlgn="base" latinLnBrk="0" hangingPunct="1">
                        <a:lnSpc>
                          <a:spcPts val="2400"/>
                        </a:lnSpc>
                        <a:buNone/>
                      </a:pPr>
                      <a:r>
                        <a:rPr lang="en-US" sz="2800" b="0" i="0" kern="1200" dirty="0">
                          <a:solidFill>
                            <a:srgbClr val="000000"/>
                          </a:solidFill>
                          <a:effectLst/>
                          <a:latin typeface="Constantia"/>
                          <a:ea typeface="+mn-ea"/>
                          <a:cs typeface="+mn-cs"/>
                        </a:rPr>
                        <a:t>0</a:t>
                      </a:r>
                    </a:p>
                  </a:txBody>
                  <a:tcPr anchor="ct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38100"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72555D">
                        <a:alpha val="53000"/>
                      </a:srgbClr>
                    </a:solidFill>
                  </a:tcPr>
                </a:tc>
                <a:extLst>
                  <a:ext uri="{0D108BD9-81ED-4DB2-BD59-A6C34878D82A}">
                    <a16:rowId xmlns:a16="http://schemas.microsoft.com/office/drawing/2014/main" val="576694982"/>
                  </a:ext>
                </a:extLst>
              </a:tr>
              <a:tr h="714359">
                <a:tc>
                  <a:txBody>
                    <a:bodyPr/>
                    <a:lstStyle/>
                    <a:p>
                      <a:pPr marL="0" algn="ctr" defTabSz="914400" rtl="0" eaLnBrk="1" fontAlgn="base" latinLnBrk="0" hangingPunct="1">
                        <a:lnSpc>
                          <a:spcPts val="2400"/>
                        </a:lnSpc>
                        <a:buNone/>
                      </a:pPr>
                      <a:r>
                        <a:rPr lang="en-US" sz="1800" b="0" i="0" kern="1200" dirty="0">
                          <a:solidFill>
                            <a:srgbClr val="000000"/>
                          </a:solidFill>
                          <a:effectLst/>
                          <a:latin typeface="Constantia"/>
                          <a:ea typeface="+mn-ea"/>
                          <a:cs typeface="+mn-cs"/>
                        </a:rPr>
                        <a:t>Building Permits</a:t>
                      </a:r>
                    </a:p>
                  </a:txBody>
                  <a:tcPr anchor="ct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72555D">
                        <a:alpha val="53000"/>
                      </a:srgbClr>
                    </a:solidFill>
                  </a:tcPr>
                </a:tc>
                <a:tc>
                  <a:txBody>
                    <a:bodyPr/>
                    <a:lstStyle/>
                    <a:p>
                      <a:pPr marL="0" algn="ctr" defTabSz="914400" rtl="0" eaLnBrk="1" fontAlgn="base" latinLnBrk="0" hangingPunct="1">
                        <a:lnSpc>
                          <a:spcPts val="2400"/>
                        </a:lnSpc>
                        <a:buNone/>
                      </a:pPr>
                      <a:r>
                        <a:rPr lang="en-US" sz="2800" b="0" i="0" kern="1200" dirty="0">
                          <a:solidFill>
                            <a:srgbClr val="000000"/>
                          </a:solidFill>
                          <a:effectLst/>
                          <a:latin typeface="Constantia"/>
                          <a:ea typeface="+mn-ea"/>
                          <a:cs typeface="+mn-cs"/>
                        </a:rPr>
                        <a:t>221</a:t>
                      </a:r>
                    </a:p>
                  </a:txBody>
                  <a:tcPr anchor="ct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72555D">
                        <a:alpha val="53000"/>
                      </a:srgbClr>
                    </a:solidFill>
                  </a:tcPr>
                </a:tc>
                <a:tc>
                  <a:txBody>
                    <a:bodyPr/>
                    <a:lstStyle/>
                    <a:p>
                      <a:pPr marL="0" algn="ctr" defTabSz="914400" rtl="0" eaLnBrk="1" fontAlgn="base" latinLnBrk="0" hangingPunct="1">
                        <a:lnSpc>
                          <a:spcPts val="2400"/>
                        </a:lnSpc>
                        <a:buNone/>
                      </a:pPr>
                      <a:r>
                        <a:rPr lang="en-US" sz="2800" b="0" i="0" kern="1200" dirty="0">
                          <a:solidFill>
                            <a:srgbClr val="000000"/>
                          </a:solidFill>
                          <a:effectLst/>
                          <a:latin typeface="Constantia"/>
                          <a:ea typeface="+mn-ea"/>
                          <a:cs typeface="+mn-cs"/>
                        </a:rPr>
                        <a:t>221</a:t>
                      </a:r>
                    </a:p>
                  </a:txBody>
                  <a:tcPr anchor="ct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72555D">
                        <a:alpha val="53000"/>
                      </a:srgbClr>
                    </a:solidFill>
                  </a:tcPr>
                </a:tc>
                <a:extLst>
                  <a:ext uri="{0D108BD9-81ED-4DB2-BD59-A6C34878D82A}">
                    <a16:rowId xmlns:a16="http://schemas.microsoft.com/office/drawing/2014/main" val="2183401215"/>
                  </a:ext>
                </a:extLst>
              </a:tr>
              <a:tr h="714359">
                <a:tc>
                  <a:txBody>
                    <a:bodyPr/>
                    <a:lstStyle/>
                    <a:p>
                      <a:pPr marL="0" algn="ctr" defTabSz="914400" rtl="0" eaLnBrk="1" fontAlgn="base" latinLnBrk="0" hangingPunct="1">
                        <a:lnSpc>
                          <a:spcPts val="2400"/>
                        </a:lnSpc>
                        <a:buNone/>
                      </a:pPr>
                      <a:r>
                        <a:rPr lang="en-US" sz="1800" b="0" i="0" kern="1200" dirty="0">
                          <a:solidFill>
                            <a:srgbClr val="000000"/>
                          </a:solidFill>
                          <a:effectLst/>
                          <a:latin typeface="Constantia"/>
                          <a:ea typeface="+mn-ea"/>
                          <a:cs typeface="+mn-cs"/>
                        </a:rPr>
                        <a:t>Certificates of Occupancy</a:t>
                      </a:r>
                    </a:p>
                  </a:txBody>
                  <a:tcPr anchor="ct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72555D">
                        <a:alpha val="53000"/>
                      </a:srgbClr>
                    </a:solidFill>
                  </a:tcPr>
                </a:tc>
                <a:tc>
                  <a:txBody>
                    <a:bodyPr/>
                    <a:lstStyle/>
                    <a:p>
                      <a:pPr marL="0" lvl="0" algn="ctr" defTabSz="914400" rtl="0" eaLnBrk="1" fontAlgn="base" latinLnBrk="0" hangingPunct="1">
                        <a:lnSpc>
                          <a:spcPts val="2400"/>
                        </a:lnSpc>
                        <a:buNone/>
                      </a:pPr>
                      <a:r>
                        <a:rPr lang="en-US" sz="2800" b="0" i="0" kern="1200" dirty="0">
                          <a:solidFill>
                            <a:srgbClr val="000000"/>
                          </a:solidFill>
                          <a:effectLst/>
                          <a:latin typeface="Constantia"/>
                          <a:ea typeface="+mn-ea"/>
                          <a:cs typeface="+mn-cs"/>
                        </a:rPr>
                        <a:t>115</a:t>
                      </a:r>
                    </a:p>
                  </a:txBody>
                  <a:tcPr anchor="ct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72555D">
                        <a:alpha val="53000"/>
                      </a:srgbClr>
                    </a:solidFill>
                  </a:tcPr>
                </a:tc>
                <a:tc>
                  <a:txBody>
                    <a:bodyPr/>
                    <a:lstStyle/>
                    <a:p>
                      <a:pPr marL="0" algn="ctr" defTabSz="914400" rtl="0" eaLnBrk="1" fontAlgn="base" latinLnBrk="0" hangingPunct="1">
                        <a:lnSpc>
                          <a:spcPts val="2400"/>
                        </a:lnSpc>
                        <a:buNone/>
                      </a:pPr>
                      <a:r>
                        <a:rPr lang="en-US" sz="2800" b="0" i="0" kern="1200" dirty="0">
                          <a:solidFill>
                            <a:srgbClr val="000000"/>
                          </a:solidFill>
                          <a:effectLst/>
                          <a:latin typeface="Constantia"/>
                          <a:ea typeface="+mn-ea"/>
                          <a:cs typeface="+mn-cs"/>
                        </a:rPr>
                        <a:t>115</a:t>
                      </a:r>
                    </a:p>
                  </a:txBody>
                  <a:tcPr anchor="ct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72555D">
                        <a:alpha val="53000"/>
                      </a:srgbClr>
                    </a:solidFill>
                  </a:tcPr>
                </a:tc>
                <a:extLst>
                  <a:ext uri="{0D108BD9-81ED-4DB2-BD59-A6C34878D82A}">
                    <a16:rowId xmlns:a16="http://schemas.microsoft.com/office/drawing/2014/main" val="1457289426"/>
                  </a:ext>
                </a:extLst>
              </a:tr>
            </a:tbl>
          </a:graphicData>
        </a:graphic>
      </p:graphicFrame>
    </p:spTree>
    <p:extLst>
      <p:ext uri="{BB962C8B-B14F-4D97-AF65-F5344CB8AC3E}">
        <p14:creationId xmlns:p14="http://schemas.microsoft.com/office/powerpoint/2010/main" val="37224938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9B07A20-8E26-A801-C1CD-8D0A85995805}"/>
              </a:ext>
            </a:extLst>
          </p:cNvPr>
          <p:cNvSpPr txBox="1"/>
          <p:nvPr/>
        </p:nvSpPr>
        <p:spPr>
          <a:xfrm>
            <a:off x="4974771" y="415741"/>
            <a:ext cx="6574972" cy="1450757"/>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defTabSz="914400">
              <a:lnSpc>
                <a:spcPct val="85000"/>
              </a:lnSpc>
              <a:spcBef>
                <a:spcPct val="0"/>
              </a:spcBef>
              <a:spcAft>
                <a:spcPts val="600"/>
              </a:spcAft>
            </a:pPr>
            <a:r>
              <a:rPr lang="en-US" sz="4800" kern="1200" spc="-50" baseline="0">
                <a:solidFill>
                  <a:schemeClr val="tx1">
                    <a:lumMod val="75000"/>
                    <a:lumOff val="25000"/>
                  </a:schemeClr>
                </a:solidFill>
                <a:latin typeface="+mj-lt"/>
                <a:ea typeface="+mj-ea"/>
                <a:cs typeface="+mj-cs"/>
              </a:rPr>
              <a:t>2024 Award Funds</a:t>
            </a:r>
          </a:p>
        </p:txBody>
      </p:sp>
      <p:pic>
        <p:nvPicPr>
          <p:cNvPr id="7" name="Picture 6" descr="Aerial view of housing community">
            <a:extLst>
              <a:ext uri="{FF2B5EF4-FFF2-40B4-BE49-F238E27FC236}">
                <a16:creationId xmlns:a16="http://schemas.microsoft.com/office/drawing/2014/main" id="{2FD73F1F-902A-500E-FD2B-47C6D125E66C}"/>
              </a:ext>
            </a:extLst>
          </p:cNvPr>
          <p:cNvPicPr>
            <a:picLocks noChangeAspect="1"/>
          </p:cNvPicPr>
          <p:nvPr/>
        </p:nvPicPr>
        <p:blipFill>
          <a:blip r:embed="rId2"/>
          <a:srcRect l="25955" r="23976"/>
          <a:stretch/>
        </p:blipFill>
        <p:spPr>
          <a:xfrm>
            <a:off x="633999" y="640081"/>
            <a:ext cx="4001315" cy="5314406"/>
          </a:xfrm>
          <a:prstGeom prst="rect">
            <a:avLst/>
          </a:prstGeom>
        </p:spPr>
      </p:pic>
      <p:sp>
        <p:nvSpPr>
          <p:cNvPr id="11" name="Content Placeholder 10">
            <a:extLst>
              <a:ext uri="{FF2B5EF4-FFF2-40B4-BE49-F238E27FC236}">
                <a16:creationId xmlns:a16="http://schemas.microsoft.com/office/drawing/2014/main" id="{B959B386-8B89-A1F3-B56B-2ACF93B35EF5}"/>
              </a:ext>
            </a:extLst>
          </p:cNvPr>
          <p:cNvSpPr>
            <a:spLocks noGrp="1"/>
          </p:cNvSpPr>
          <p:nvPr>
            <p:ph idx="1"/>
          </p:nvPr>
        </p:nvSpPr>
        <p:spPr>
          <a:xfrm>
            <a:off x="4974769" y="2209353"/>
            <a:ext cx="6574973" cy="1091906"/>
          </a:xfrm>
        </p:spPr>
        <p:txBody>
          <a:bodyPr vert="horz" lIns="0" tIns="45720" rIns="0" bIns="45720" rtlCol="0" anchor="t">
            <a:normAutofit/>
          </a:bodyPr>
          <a:lstStyle/>
          <a:p>
            <a:pPr>
              <a:spcBef>
                <a:spcPct val="20000"/>
              </a:spcBef>
              <a:spcAft>
                <a:spcPct val="0"/>
              </a:spcAft>
              <a:buChar char="-"/>
            </a:pPr>
            <a:r>
              <a:rPr lang="en-US"/>
              <a:t>$2.1M - Community Development Block Grant</a:t>
            </a:r>
          </a:p>
          <a:p>
            <a:pPr>
              <a:spcBef>
                <a:spcPct val="20000"/>
              </a:spcBef>
              <a:spcAft>
                <a:spcPct val="0"/>
              </a:spcAft>
              <a:buChar char="-"/>
            </a:pPr>
            <a:r>
              <a:rPr lang="en-US"/>
              <a:t>$0.7M - Home Investment Partnership</a:t>
            </a:r>
            <a:endParaRPr lang="en-US">
              <a:ea typeface="Calibri"/>
              <a:cs typeface="Calibri"/>
            </a:endParaRPr>
          </a:p>
          <a:p>
            <a:pPr>
              <a:spcBef>
                <a:spcPct val="20000"/>
              </a:spcBef>
              <a:spcAft>
                <a:spcPct val="0"/>
              </a:spcAft>
            </a:pPr>
            <a:endParaRPr lang="en-US">
              <a:ea typeface="Calibri"/>
              <a:cs typeface="Calibri"/>
            </a:endParaRPr>
          </a:p>
          <a:p>
            <a:pPr>
              <a:spcBef>
                <a:spcPct val="20000"/>
              </a:spcBef>
              <a:spcAft>
                <a:spcPct val="0"/>
              </a:spcAft>
            </a:pPr>
            <a:endParaRPr lang="en-US">
              <a:ea typeface="Calibri"/>
              <a:cs typeface="Calibri"/>
            </a:endParaRPr>
          </a:p>
        </p:txBody>
      </p:sp>
      <p:sp>
        <p:nvSpPr>
          <p:cNvPr id="5" name="Content Placeholder 10">
            <a:extLst>
              <a:ext uri="{FF2B5EF4-FFF2-40B4-BE49-F238E27FC236}">
                <a16:creationId xmlns:a16="http://schemas.microsoft.com/office/drawing/2014/main" id="{1B2BBAB5-A1BA-7513-61B9-95D26B58EA48}"/>
              </a:ext>
            </a:extLst>
          </p:cNvPr>
          <p:cNvSpPr txBox="1">
            <a:spLocks/>
          </p:cNvSpPr>
          <p:nvPr/>
        </p:nvSpPr>
        <p:spPr>
          <a:xfrm>
            <a:off x="4970593" y="3426465"/>
            <a:ext cx="6564535" cy="2250563"/>
          </a:xfrm>
          <a:prstGeom prst="rect">
            <a:avLst/>
          </a:prstGeom>
        </p:spPr>
        <p:txBody>
          <a:bodyPr vert="horz" lIns="0" tIns="45720" rIns="0" bIns="45720" rtlCol="0" anchor="t">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ct val="20000"/>
              </a:spcBef>
              <a:spcAft>
                <a:spcPct val="0"/>
              </a:spcAft>
            </a:pPr>
            <a:r>
              <a:rPr lang="en-US" sz="4800" dirty="0">
                <a:latin typeface="Calibri Light"/>
                <a:ea typeface="Calibri" panose="020F0502020204030204"/>
                <a:cs typeface="Calibri" panose="020F0502020204030204"/>
              </a:rPr>
              <a:t>Funding Opportunities </a:t>
            </a:r>
            <a:endParaRPr lang="en-US" sz="1600" i="1" dirty="0">
              <a:latin typeface="Calibri Light"/>
              <a:ea typeface="Calibri Light"/>
              <a:cs typeface="Calibri Light"/>
            </a:endParaRPr>
          </a:p>
          <a:p>
            <a:pPr>
              <a:spcBef>
                <a:spcPct val="20000"/>
              </a:spcBef>
              <a:spcAft>
                <a:spcPct val="0"/>
              </a:spcAft>
            </a:pPr>
            <a:r>
              <a:rPr lang="en-US" sz="1600" i="1" dirty="0">
                <a:latin typeface="Calibri Light"/>
                <a:ea typeface="Calibri" panose="020F0502020204030204"/>
                <a:cs typeface="Calibri" panose="020F0502020204030204"/>
              </a:rPr>
              <a:t>Pending Award Notification</a:t>
            </a:r>
            <a:endParaRPr lang="en-US" sz="1600" i="1" dirty="0">
              <a:latin typeface="Calibri Light"/>
              <a:ea typeface="Calibri Light"/>
              <a:cs typeface="Calibri Light"/>
            </a:endParaRPr>
          </a:p>
          <a:p>
            <a:pPr>
              <a:spcBef>
                <a:spcPct val="20000"/>
              </a:spcBef>
              <a:spcAft>
                <a:spcPct val="0"/>
              </a:spcAft>
            </a:pPr>
            <a:endParaRPr lang="en-US" sz="1600" i="1" dirty="0">
              <a:latin typeface="Calibri Light"/>
              <a:ea typeface="Calibri" panose="020F0502020204030204"/>
              <a:cs typeface="Calibri" panose="020F0502020204030204"/>
            </a:endParaRPr>
          </a:p>
          <a:p>
            <a:pPr>
              <a:spcBef>
                <a:spcPct val="20000"/>
              </a:spcBef>
              <a:spcAft>
                <a:spcPct val="0"/>
              </a:spcAft>
              <a:buChar char="-"/>
            </a:pPr>
            <a:r>
              <a:rPr lang="en-US" dirty="0">
                <a:ea typeface="Calibri" panose="020F0502020204030204"/>
                <a:cs typeface="Calibri" panose="020F0502020204030204"/>
              </a:rPr>
              <a:t>Up to $1.6 Million - Local Housing Trust Fund </a:t>
            </a:r>
          </a:p>
          <a:p>
            <a:pPr>
              <a:spcBef>
                <a:spcPct val="20000"/>
              </a:spcBef>
              <a:spcAft>
                <a:spcPct val="0"/>
              </a:spcAft>
              <a:buChar char="-"/>
            </a:pPr>
            <a:r>
              <a:rPr lang="en-US" dirty="0">
                <a:ea typeface="Calibri" panose="020F0502020204030204"/>
                <a:cs typeface="Calibri" panose="020F0502020204030204"/>
              </a:rPr>
              <a:t>Up to $1.25 - </a:t>
            </a:r>
            <a:r>
              <a:rPr lang="en-US" dirty="0" err="1">
                <a:ea typeface="Calibri" panose="020F0502020204030204"/>
                <a:cs typeface="Calibri" panose="020F0502020204030204"/>
              </a:rPr>
              <a:t>Prohousing</a:t>
            </a:r>
            <a:r>
              <a:rPr lang="en-US" dirty="0">
                <a:ea typeface="Calibri" panose="020F0502020204030204"/>
                <a:cs typeface="Calibri" panose="020F0502020204030204"/>
              </a:rPr>
              <a:t> Incentive Program Rd. 3</a:t>
            </a:r>
          </a:p>
        </p:txBody>
      </p:sp>
      <p:cxnSp>
        <p:nvCxnSpPr>
          <p:cNvPr id="9" name="Straight Arrow Connector 8">
            <a:extLst>
              <a:ext uri="{FF2B5EF4-FFF2-40B4-BE49-F238E27FC236}">
                <a16:creationId xmlns:a16="http://schemas.microsoft.com/office/drawing/2014/main" id="{759B1D26-5F44-154A-4797-90D4CBC2AC89}"/>
              </a:ext>
            </a:extLst>
          </p:cNvPr>
          <p:cNvCxnSpPr/>
          <p:nvPr/>
        </p:nvCxnSpPr>
        <p:spPr>
          <a:xfrm flipV="1">
            <a:off x="4979096" y="4488492"/>
            <a:ext cx="6085561" cy="20876"/>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4DAC4B8E-7FCB-1280-E14C-3280A899CE19}"/>
              </a:ext>
            </a:extLst>
          </p:cNvPr>
          <p:cNvCxnSpPr/>
          <p:nvPr/>
        </p:nvCxnSpPr>
        <p:spPr>
          <a:xfrm>
            <a:off x="4968658" y="2087669"/>
            <a:ext cx="6095998" cy="2"/>
          </a:xfrm>
          <a:prstGeom prst="straightConnector1">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16917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E6A63-AF73-85CD-0AF8-65AA1FE085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96A1F6-DC10-3FED-D61C-8BAD8AA3240E}"/>
              </a:ext>
            </a:extLst>
          </p:cNvPr>
          <p:cNvSpPr>
            <a:spLocks noGrp="1"/>
          </p:cNvSpPr>
          <p:nvPr>
            <p:ph type="title" idx="4294967295"/>
          </p:nvPr>
        </p:nvSpPr>
        <p:spPr>
          <a:xfrm>
            <a:off x="1069219" y="-3113"/>
            <a:ext cx="10068838" cy="1052730"/>
          </a:xfrm>
        </p:spPr>
        <p:txBody>
          <a:bodyPr>
            <a:normAutofit/>
          </a:bodyPr>
          <a:lstStyle/>
          <a:p>
            <a:r>
              <a:rPr lang="en-US" sz="5000">
                <a:solidFill>
                  <a:srgbClr val="72555D"/>
                </a:solidFill>
                <a:latin typeface="Calibri"/>
                <a:ea typeface="Calibri"/>
                <a:cs typeface="Calibri"/>
              </a:rPr>
              <a:t>Affordable Housing Projects</a:t>
            </a:r>
            <a:endParaRPr lang="en-US"/>
          </a:p>
        </p:txBody>
      </p:sp>
      <p:graphicFrame>
        <p:nvGraphicFramePr>
          <p:cNvPr id="4" name="Table 3">
            <a:extLst>
              <a:ext uri="{FF2B5EF4-FFF2-40B4-BE49-F238E27FC236}">
                <a16:creationId xmlns:a16="http://schemas.microsoft.com/office/drawing/2014/main" id="{D8A70FE6-3221-F7D1-41A7-59584B1C119A}"/>
              </a:ext>
            </a:extLst>
          </p:cNvPr>
          <p:cNvGraphicFramePr>
            <a:graphicFrameLocks noGrp="1"/>
          </p:cNvGraphicFramePr>
          <p:nvPr>
            <p:extLst>
              <p:ext uri="{D42A27DB-BD31-4B8C-83A1-F6EECF244321}">
                <p14:modId xmlns:p14="http://schemas.microsoft.com/office/powerpoint/2010/main" val="9714893"/>
              </p:ext>
            </p:extLst>
          </p:nvPr>
        </p:nvGraphicFramePr>
        <p:xfrm>
          <a:off x="542462" y="1333292"/>
          <a:ext cx="10927061" cy="3022509"/>
        </p:xfrm>
        <a:graphic>
          <a:graphicData uri="http://schemas.openxmlformats.org/drawingml/2006/table">
            <a:tbl>
              <a:tblPr bandRow="1">
                <a:tableStyleId>{5C22544A-7EE6-4342-B048-85BDC9FD1C3A}</a:tableStyleId>
              </a:tblPr>
              <a:tblGrid>
                <a:gridCol w="2243213">
                  <a:extLst>
                    <a:ext uri="{9D8B030D-6E8A-4147-A177-3AD203B41FA5}">
                      <a16:colId xmlns:a16="http://schemas.microsoft.com/office/drawing/2014/main" val="1379650154"/>
                    </a:ext>
                  </a:extLst>
                </a:gridCol>
                <a:gridCol w="2738646">
                  <a:extLst>
                    <a:ext uri="{9D8B030D-6E8A-4147-A177-3AD203B41FA5}">
                      <a16:colId xmlns:a16="http://schemas.microsoft.com/office/drawing/2014/main" val="3021131174"/>
                    </a:ext>
                  </a:extLst>
                </a:gridCol>
                <a:gridCol w="2972601">
                  <a:extLst>
                    <a:ext uri="{9D8B030D-6E8A-4147-A177-3AD203B41FA5}">
                      <a16:colId xmlns:a16="http://schemas.microsoft.com/office/drawing/2014/main" val="2671520707"/>
                    </a:ext>
                  </a:extLst>
                </a:gridCol>
                <a:gridCol w="2972601">
                  <a:extLst>
                    <a:ext uri="{9D8B030D-6E8A-4147-A177-3AD203B41FA5}">
                      <a16:colId xmlns:a16="http://schemas.microsoft.com/office/drawing/2014/main" val="4080573809"/>
                    </a:ext>
                  </a:extLst>
                </a:gridCol>
              </a:tblGrid>
              <a:tr h="471714">
                <a:tc>
                  <a:txBody>
                    <a:bodyPr/>
                    <a:lstStyle/>
                    <a:p>
                      <a:pPr marL="0" algn="ctr" rtl="0" eaLnBrk="1" fontAlgn="base" latinLnBrk="0" hangingPunct="1">
                        <a:buNone/>
                      </a:pPr>
                      <a:r>
                        <a:rPr lang="en-US" sz="1800" b="1" i="0" u="none" strike="noStrike" kern="1200">
                          <a:solidFill>
                            <a:schemeClr val="tx1"/>
                          </a:solidFill>
                          <a:effectLst/>
                          <a:latin typeface="Calibri"/>
                        </a:rPr>
                        <a:t>Project Details</a:t>
                      </a:r>
                      <a:endParaRPr lang="en-US" sz="1800" b="0" i="0" u="none" strike="noStrike">
                        <a:solidFill>
                          <a:schemeClr val="tx1"/>
                        </a:solidFill>
                        <a:effectLst/>
                        <a:latin typeface="Calibri"/>
                      </a:endParaRPr>
                    </a:p>
                  </a:txBody>
                  <a:tcPr>
                    <a:lnL w="17018" cap="flat" cmpd="sng" algn="ctr">
                      <a:solidFill>
                        <a:srgbClr val="7F895A"/>
                      </a:solidFill>
                      <a:prstDash val="solid"/>
                      <a:round/>
                      <a:headEnd type="none" w="med" len="med"/>
                      <a:tailEnd type="none" w="med" len="med"/>
                    </a:lnL>
                    <a:lnR w="17018" cap="flat" cmpd="sng" algn="ctr">
                      <a:solidFill>
                        <a:srgbClr val="7F895A"/>
                      </a:solidFill>
                      <a:prstDash val="solid"/>
                      <a:round/>
                      <a:headEnd type="none" w="med" len="med"/>
                      <a:tailEnd type="none" w="med" len="med"/>
                    </a:lnR>
                    <a:lnT w="17018" cap="flat" cmpd="sng" algn="ctr">
                      <a:solidFill>
                        <a:srgbClr val="7F895A"/>
                      </a:solidFill>
                      <a:prstDash val="solid"/>
                      <a:round/>
                      <a:headEnd type="none" w="med" len="med"/>
                      <a:tailEnd type="none" w="med" len="med"/>
                    </a:lnT>
                    <a:lnB w="17018" cap="flat" cmpd="sng" algn="ctr">
                      <a:solidFill>
                        <a:srgbClr val="7F895A"/>
                      </a:solidFill>
                      <a:prstDash val="solid"/>
                      <a:round/>
                      <a:headEnd type="none" w="med" len="med"/>
                      <a:tailEnd type="none" w="med" len="med"/>
                    </a:lnB>
                    <a:solidFill>
                      <a:srgbClr val="72555D"/>
                    </a:solidFill>
                  </a:tcPr>
                </a:tc>
                <a:tc>
                  <a:txBody>
                    <a:bodyPr/>
                    <a:lstStyle/>
                    <a:p>
                      <a:pPr marL="0" algn="ctr" rtl="0" eaLnBrk="1" fontAlgn="base" latinLnBrk="0" hangingPunct="1">
                        <a:buNone/>
                      </a:pPr>
                      <a:r>
                        <a:rPr lang="en-US" sz="1800" b="1" i="0" u="none" strike="noStrike" kern="1200">
                          <a:solidFill>
                            <a:schemeClr val="tx1"/>
                          </a:solidFill>
                          <a:effectLst/>
                          <a:latin typeface="Calibri"/>
                        </a:rPr>
                        <a:t>98 Kip Dr.</a:t>
                      </a:r>
                      <a:endParaRPr lang="en-US" sz="1800" b="0" i="0" u="none" strike="noStrike">
                        <a:solidFill>
                          <a:schemeClr val="tx1"/>
                        </a:solidFill>
                        <a:effectLst/>
                        <a:latin typeface="Calibri"/>
                      </a:endParaRPr>
                    </a:p>
                  </a:txBody>
                  <a:tcPr>
                    <a:lnL w="17018" cap="flat" cmpd="sng" algn="ctr">
                      <a:solidFill>
                        <a:srgbClr val="7F895A"/>
                      </a:solidFill>
                      <a:prstDash val="solid"/>
                      <a:round/>
                      <a:headEnd type="none" w="med" len="med"/>
                      <a:tailEnd type="none" w="med" len="med"/>
                    </a:lnL>
                    <a:lnR w="17018" cap="flat" cmpd="sng" algn="ctr">
                      <a:solidFill>
                        <a:srgbClr val="7F895A"/>
                      </a:solidFill>
                      <a:prstDash val="solid"/>
                      <a:round/>
                      <a:headEnd type="none" w="med" len="med"/>
                      <a:tailEnd type="none" w="med" len="med"/>
                    </a:lnR>
                    <a:lnT w="17018" cap="flat" cmpd="sng" algn="ctr">
                      <a:solidFill>
                        <a:srgbClr val="7F895A"/>
                      </a:solidFill>
                      <a:prstDash val="solid"/>
                      <a:round/>
                      <a:headEnd type="none" w="med" len="med"/>
                      <a:tailEnd type="none" w="med" len="med"/>
                    </a:lnT>
                    <a:lnB w="17018" cap="flat" cmpd="sng" algn="ctr">
                      <a:solidFill>
                        <a:srgbClr val="7F895A"/>
                      </a:solidFill>
                      <a:prstDash val="solid"/>
                      <a:round/>
                      <a:headEnd type="none" w="med" len="med"/>
                      <a:tailEnd type="none" w="med" len="med"/>
                    </a:lnB>
                    <a:solidFill>
                      <a:srgbClr val="72555D"/>
                    </a:solidFill>
                  </a:tcPr>
                </a:tc>
                <a:tc>
                  <a:txBody>
                    <a:bodyPr/>
                    <a:lstStyle/>
                    <a:p>
                      <a:pPr marL="0" algn="ctr" rtl="0" eaLnBrk="1" fontAlgn="base" latinLnBrk="0" hangingPunct="1">
                        <a:buNone/>
                      </a:pPr>
                      <a:r>
                        <a:rPr lang="en-US" sz="1800" b="1" i="0" u="none" strike="noStrike" kern="1200">
                          <a:solidFill>
                            <a:schemeClr val="tx1"/>
                          </a:solidFill>
                          <a:effectLst/>
                          <a:latin typeface="Calibri"/>
                        </a:rPr>
                        <a:t>CHISPA ADU’s</a:t>
                      </a:r>
                      <a:endParaRPr lang="en-US" sz="1800" b="0" i="0" u="none" strike="noStrike">
                        <a:solidFill>
                          <a:schemeClr val="tx1"/>
                        </a:solidFill>
                        <a:effectLst/>
                        <a:latin typeface="Calibri"/>
                      </a:endParaRPr>
                    </a:p>
                  </a:txBody>
                  <a:tcPr>
                    <a:lnL w="17018" cap="flat" cmpd="sng" algn="ctr">
                      <a:solidFill>
                        <a:srgbClr val="7F895A"/>
                      </a:solidFill>
                      <a:prstDash val="solid"/>
                      <a:round/>
                      <a:headEnd type="none" w="med" len="med"/>
                      <a:tailEnd type="none" w="med" len="med"/>
                    </a:lnL>
                    <a:lnR w="17018" cap="flat" cmpd="sng" algn="ctr">
                      <a:solidFill>
                        <a:srgbClr val="7F895A"/>
                      </a:solidFill>
                      <a:prstDash val="solid"/>
                      <a:round/>
                      <a:headEnd type="none" w="med" len="med"/>
                      <a:tailEnd type="none" w="med" len="med"/>
                    </a:lnR>
                    <a:lnT w="17018" cap="flat" cmpd="sng" algn="ctr">
                      <a:solidFill>
                        <a:srgbClr val="7F895A"/>
                      </a:solidFill>
                      <a:prstDash val="solid"/>
                      <a:round/>
                      <a:headEnd type="none" w="med" len="med"/>
                      <a:tailEnd type="none" w="med" len="med"/>
                    </a:lnT>
                    <a:lnB w="17018" cap="flat" cmpd="sng" algn="ctr">
                      <a:solidFill>
                        <a:srgbClr val="7F895A"/>
                      </a:solidFill>
                      <a:prstDash val="solid"/>
                      <a:round/>
                      <a:headEnd type="none" w="med" len="med"/>
                      <a:tailEnd type="none" w="med" len="med"/>
                    </a:lnB>
                    <a:solidFill>
                      <a:srgbClr val="72555D"/>
                    </a:solidFill>
                  </a:tcPr>
                </a:tc>
                <a:tc>
                  <a:txBody>
                    <a:bodyPr/>
                    <a:lstStyle/>
                    <a:p>
                      <a:pPr marL="0" algn="ctr" rtl="0" eaLnBrk="1" fontAlgn="base" latinLnBrk="0" hangingPunct="1">
                        <a:buNone/>
                      </a:pPr>
                      <a:r>
                        <a:rPr lang="en-US" sz="1800" b="1" i="0" u="none" strike="noStrike" kern="1200">
                          <a:solidFill>
                            <a:schemeClr val="tx1"/>
                          </a:solidFill>
                          <a:effectLst/>
                          <a:latin typeface="Calibri"/>
                        </a:rPr>
                        <a:t>Fairview Ave.</a:t>
                      </a:r>
                      <a:endParaRPr lang="en-US" sz="1800" b="0" i="0" u="none" strike="noStrike">
                        <a:solidFill>
                          <a:schemeClr val="tx1"/>
                        </a:solidFill>
                        <a:effectLst/>
                        <a:latin typeface="Calibri"/>
                      </a:endParaRPr>
                    </a:p>
                  </a:txBody>
                  <a:tcPr>
                    <a:lnL w="17018" cap="flat" cmpd="sng" algn="ctr">
                      <a:solidFill>
                        <a:srgbClr val="7F895A"/>
                      </a:solidFill>
                      <a:prstDash val="solid"/>
                      <a:round/>
                      <a:headEnd type="none" w="med" len="med"/>
                      <a:tailEnd type="none" w="med" len="med"/>
                    </a:lnL>
                    <a:lnR w="17018" cap="flat" cmpd="sng" algn="ctr">
                      <a:solidFill>
                        <a:srgbClr val="7F895A"/>
                      </a:solidFill>
                      <a:prstDash val="solid"/>
                      <a:round/>
                      <a:headEnd type="none" w="med" len="med"/>
                      <a:tailEnd type="none" w="med" len="med"/>
                    </a:lnR>
                    <a:lnT w="17018" cap="flat" cmpd="sng" algn="ctr">
                      <a:solidFill>
                        <a:srgbClr val="7F895A"/>
                      </a:solidFill>
                      <a:prstDash val="solid"/>
                      <a:round/>
                      <a:headEnd type="none" w="med" len="med"/>
                      <a:tailEnd type="none" w="med" len="med"/>
                    </a:lnT>
                    <a:lnB w="17018" cap="flat" cmpd="sng" algn="ctr">
                      <a:solidFill>
                        <a:srgbClr val="7F895A"/>
                      </a:solidFill>
                      <a:prstDash val="solid"/>
                      <a:round/>
                      <a:headEnd type="none" w="med" len="med"/>
                      <a:tailEnd type="none" w="med" len="med"/>
                    </a:lnB>
                    <a:solidFill>
                      <a:srgbClr val="72555D"/>
                    </a:solidFill>
                  </a:tcPr>
                </a:tc>
                <a:extLst>
                  <a:ext uri="{0D108BD9-81ED-4DB2-BD59-A6C34878D82A}">
                    <a16:rowId xmlns:a16="http://schemas.microsoft.com/office/drawing/2014/main" val="828598248"/>
                  </a:ext>
                </a:extLst>
              </a:tr>
              <a:tr h="333375">
                <a:tc>
                  <a:txBody>
                    <a:bodyPr/>
                    <a:lstStyle/>
                    <a:p>
                      <a:pPr marL="0" algn="l" rtl="0" eaLnBrk="1" fontAlgn="base" latinLnBrk="0" hangingPunct="1">
                        <a:buNone/>
                      </a:pPr>
                      <a:r>
                        <a:rPr lang="en-US" sz="1800" b="0" i="0" u="none" strike="noStrike" kern="1200">
                          <a:solidFill>
                            <a:schemeClr val="tx1"/>
                          </a:solidFill>
                          <a:effectLst/>
                          <a:latin typeface="Calibri"/>
                        </a:rPr>
                        <a:t>Fiscal Year</a:t>
                      </a:r>
                      <a:endParaRPr lang="en-US" sz="1800" b="0" i="0" u="none" strike="noStrike">
                        <a:solidFill>
                          <a:schemeClr val="tx1"/>
                        </a:solidFill>
                        <a:effectLst/>
                        <a:latin typeface="Calibri"/>
                      </a:endParaRPr>
                    </a:p>
                  </a:txBody>
                  <a:tcPr anchor="ctr">
                    <a:lnL w="17018" cap="flat" cmpd="sng" algn="ctr">
                      <a:solidFill>
                        <a:srgbClr val="7F895A"/>
                      </a:solidFill>
                      <a:prstDash val="solid"/>
                      <a:round/>
                      <a:headEnd type="none" w="med" len="med"/>
                      <a:tailEnd type="none" w="med" len="med"/>
                    </a:lnL>
                    <a:lnR w="17018" cap="flat" cmpd="sng" algn="ctr">
                      <a:solidFill>
                        <a:srgbClr val="7F895A"/>
                      </a:solidFill>
                      <a:prstDash val="solid"/>
                      <a:round/>
                      <a:headEnd type="none" w="med" len="med"/>
                      <a:tailEnd type="none" w="med" len="med"/>
                    </a:lnR>
                    <a:lnT w="17018" cap="flat" cmpd="sng" algn="ctr">
                      <a:solidFill>
                        <a:srgbClr val="7F895A"/>
                      </a:solidFill>
                      <a:prstDash val="solid"/>
                      <a:round/>
                      <a:headEnd type="none" w="med" len="med"/>
                      <a:tailEnd type="none" w="med" len="med"/>
                    </a:lnT>
                    <a:lnB w="17018" cap="flat" cmpd="sng" algn="ctr">
                      <a:solidFill>
                        <a:srgbClr val="7F895A"/>
                      </a:solidFill>
                      <a:prstDash val="solid"/>
                      <a:round/>
                      <a:headEnd type="none" w="med" len="med"/>
                      <a:tailEnd type="none" w="med" len="med"/>
                    </a:lnB>
                    <a:solidFill>
                      <a:srgbClr val="B4A5A9"/>
                    </a:solidFill>
                  </a:tcPr>
                </a:tc>
                <a:tc>
                  <a:txBody>
                    <a:bodyPr/>
                    <a:lstStyle/>
                    <a:p>
                      <a:pPr marL="0" algn="ctr" rtl="0" eaLnBrk="1" fontAlgn="base" latinLnBrk="0" hangingPunct="1">
                        <a:buNone/>
                      </a:pPr>
                      <a:r>
                        <a:rPr lang="en-US" sz="1800" b="0" i="0" u="none" strike="noStrike" kern="1200">
                          <a:solidFill>
                            <a:schemeClr val="tx1"/>
                          </a:solidFill>
                          <a:effectLst/>
                          <a:latin typeface="Calibri"/>
                        </a:rPr>
                        <a:t> 2021</a:t>
                      </a:r>
                      <a:endParaRPr lang="en-US" sz="1800" b="0" i="0" u="none" strike="noStrike">
                        <a:solidFill>
                          <a:schemeClr val="tx1"/>
                        </a:solidFill>
                        <a:effectLst/>
                        <a:latin typeface="Calibri"/>
                      </a:endParaRPr>
                    </a:p>
                  </a:txBody>
                  <a:tcPr anchor="ctr">
                    <a:lnL w="17018" cap="flat" cmpd="sng" algn="ctr">
                      <a:solidFill>
                        <a:srgbClr val="7F895A"/>
                      </a:solidFill>
                      <a:prstDash val="solid"/>
                      <a:round/>
                      <a:headEnd type="none" w="med" len="med"/>
                      <a:tailEnd type="none" w="med" len="med"/>
                    </a:lnL>
                    <a:lnR w="17018" cap="flat" cmpd="sng" algn="ctr">
                      <a:solidFill>
                        <a:srgbClr val="7F895A"/>
                      </a:solidFill>
                      <a:prstDash val="solid"/>
                      <a:round/>
                      <a:headEnd type="none" w="med" len="med"/>
                      <a:tailEnd type="none" w="med" len="med"/>
                    </a:lnR>
                    <a:lnT w="17018" cap="flat" cmpd="sng" algn="ctr">
                      <a:solidFill>
                        <a:srgbClr val="7F895A"/>
                      </a:solidFill>
                      <a:prstDash val="solid"/>
                      <a:round/>
                      <a:headEnd type="none" w="med" len="med"/>
                      <a:tailEnd type="none" w="med" len="med"/>
                    </a:lnT>
                    <a:lnB w="17018" cap="flat" cmpd="sng" algn="ctr">
                      <a:solidFill>
                        <a:srgbClr val="7F895A"/>
                      </a:solidFill>
                      <a:prstDash val="solid"/>
                      <a:round/>
                      <a:headEnd type="none" w="med" len="med"/>
                      <a:tailEnd type="none" w="med" len="med"/>
                    </a:lnB>
                    <a:solidFill>
                      <a:srgbClr val="B4A5A9"/>
                    </a:solidFill>
                  </a:tcPr>
                </a:tc>
                <a:tc>
                  <a:txBody>
                    <a:bodyPr/>
                    <a:lstStyle/>
                    <a:p>
                      <a:pPr marL="0" algn="ctr" rtl="0" eaLnBrk="1" fontAlgn="base" latinLnBrk="0" hangingPunct="1">
                        <a:buNone/>
                      </a:pPr>
                      <a:r>
                        <a:rPr lang="en-US" sz="1800" b="0" i="0" u="none" strike="noStrike" kern="1200">
                          <a:solidFill>
                            <a:schemeClr val="tx1"/>
                          </a:solidFill>
                          <a:effectLst/>
                          <a:latin typeface="Calibri"/>
                        </a:rPr>
                        <a:t>2020-2021</a:t>
                      </a:r>
                      <a:endParaRPr lang="en-US" sz="1800" b="0" i="0" u="none" strike="noStrike">
                        <a:solidFill>
                          <a:schemeClr val="tx1"/>
                        </a:solidFill>
                        <a:effectLst/>
                        <a:latin typeface="Calibri"/>
                      </a:endParaRPr>
                    </a:p>
                  </a:txBody>
                  <a:tcPr anchor="ctr">
                    <a:lnL w="17018" cap="flat" cmpd="sng" algn="ctr">
                      <a:solidFill>
                        <a:srgbClr val="7F895A"/>
                      </a:solidFill>
                      <a:prstDash val="solid"/>
                      <a:round/>
                      <a:headEnd type="none" w="med" len="med"/>
                      <a:tailEnd type="none" w="med" len="med"/>
                    </a:lnL>
                    <a:lnR w="17018" cap="flat" cmpd="sng" algn="ctr">
                      <a:solidFill>
                        <a:srgbClr val="7F895A"/>
                      </a:solidFill>
                      <a:prstDash val="solid"/>
                      <a:round/>
                      <a:headEnd type="none" w="med" len="med"/>
                      <a:tailEnd type="none" w="med" len="med"/>
                    </a:lnR>
                    <a:lnT w="17018" cap="flat" cmpd="sng" algn="ctr">
                      <a:solidFill>
                        <a:srgbClr val="7F895A"/>
                      </a:solidFill>
                      <a:prstDash val="solid"/>
                      <a:round/>
                      <a:headEnd type="none" w="med" len="med"/>
                      <a:tailEnd type="none" w="med" len="med"/>
                    </a:lnT>
                    <a:lnB w="17018" cap="flat" cmpd="sng" algn="ctr">
                      <a:solidFill>
                        <a:srgbClr val="7F895A"/>
                      </a:solidFill>
                      <a:prstDash val="solid"/>
                      <a:round/>
                      <a:headEnd type="none" w="med" len="med"/>
                      <a:tailEnd type="none" w="med" len="med"/>
                    </a:lnB>
                    <a:solidFill>
                      <a:srgbClr val="B4A5A9"/>
                    </a:solidFill>
                  </a:tcPr>
                </a:tc>
                <a:tc>
                  <a:txBody>
                    <a:bodyPr/>
                    <a:lstStyle/>
                    <a:p>
                      <a:pPr marL="0" algn="ctr" rtl="0" eaLnBrk="1" fontAlgn="base" latinLnBrk="0" hangingPunct="1">
                        <a:buNone/>
                      </a:pPr>
                      <a:r>
                        <a:rPr lang="en-US" sz="1800" b="0" i="0" u="none" strike="noStrike" kern="1200">
                          <a:solidFill>
                            <a:schemeClr val="tx1"/>
                          </a:solidFill>
                          <a:effectLst/>
                          <a:latin typeface="Calibri"/>
                        </a:rPr>
                        <a:t>2020</a:t>
                      </a:r>
                      <a:endParaRPr lang="en-US" sz="1800" b="0" i="0" u="none" strike="noStrike">
                        <a:solidFill>
                          <a:schemeClr val="tx1"/>
                        </a:solidFill>
                        <a:effectLst/>
                        <a:latin typeface="Calibri"/>
                      </a:endParaRPr>
                    </a:p>
                  </a:txBody>
                  <a:tcPr anchor="ctr">
                    <a:lnL w="17018" cap="flat" cmpd="sng" algn="ctr">
                      <a:solidFill>
                        <a:srgbClr val="7F895A"/>
                      </a:solidFill>
                      <a:prstDash val="solid"/>
                      <a:round/>
                      <a:headEnd type="none" w="med" len="med"/>
                      <a:tailEnd type="none" w="med" len="med"/>
                    </a:lnL>
                    <a:lnR w="17018" cap="flat" cmpd="sng" algn="ctr">
                      <a:solidFill>
                        <a:srgbClr val="7F895A"/>
                      </a:solidFill>
                      <a:prstDash val="solid"/>
                      <a:round/>
                      <a:headEnd type="none" w="med" len="med"/>
                      <a:tailEnd type="none" w="med" len="med"/>
                    </a:lnR>
                    <a:lnT w="17018" cap="flat" cmpd="sng" algn="ctr">
                      <a:solidFill>
                        <a:srgbClr val="7F895A"/>
                      </a:solidFill>
                      <a:prstDash val="solid"/>
                      <a:round/>
                      <a:headEnd type="none" w="med" len="med"/>
                      <a:tailEnd type="none" w="med" len="med"/>
                    </a:lnT>
                    <a:lnB w="17018" cap="flat" cmpd="sng" algn="ctr">
                      <a:solidFill>
                        <a:srgbClr val="7F895A"/>
                      </a:solidFill>
                      <a:prstDash val="solid"/>
                      <a:round/>
                      <a:headEnd type="none" w="med" len="med"/>
                      <a:tailEnd type="none" w="med" len="med"/>
                    </a:lnB>
                    <a:solidFill>
                      <a:srgbClr val="B4A5A9"/>
                    </a:solidFill>
                  </a:tcPr>
                </a:tc>
                <a:extLst>
                  <a:ext uri="{0D108BD9-81ED-4DB2-BD59-A6C34878D82A}">
                    <a16:rowId xmlns:a16="http://schemas.microsoft.com/office/drawing/2014/main" val="3669205001"/>
                  </a:ext>
                </a:extLst>
              </a:tr>
              <a:tr h="333375">
                <a:tc>
                  <a:txBody>
                    <a:bodyPr/>
                    <a:lstStyle/>
                    <a:p>
                      <a:pPr marL="0" algn="l" rtl="0" eaLnBrk="1" fontAlgn="base" latinLnBrk="0" hangingPunct="1">
                        <a:buNone/>
                      </a:pPr>
                      <a:r>
                        <a:rPr lang="en-US" sz="1800" b="0" i="0" u="none" strike="noStrike" kern="1200">
                          <a:solidFill>
                            <a:schemeClr val="tx1"/>
                          </a:solidFill>
                          <a:effectLst/>
                          <a:latin typeface="Calibri"/>
                        </a:rPr>
                        <a:t>Funding Source </a:t>
                      </a:r>
                      <a:endParaRPr lang="en-US" sz="1800" b="0" i="0" u="none" strike="noStrike">
                        <a:solidFill>
                          <a:schemeClr val="tx1"/>
                        </a:solidFill>
                        <a:effectLst/>
                        <a:latin typeface="Calibri"/>
                      </a:endParaRPr>
                    </a:p>
                  </a:txBody>
                  <a:tcPr anchor="ctr">
                    <a:lnL w="17018" cap="flat" cmpd="sng" algn="ctr">
                      <a:solidFill>
                        <a:srgbClr val="7F895A"/>
                      </a:solidFill>
                      <a:prstDash val="solid"/>
                      <a:round/>
                      <a:headEnd type="none" w="med" len="med"/>
                      <a:tailEnd type="none" w="med" len="med"/>
                    </a:lnL>
                    <a:lnR w="17018" cap="flat" cmpd="sng" algn="ctr">
                      <a:solidFill>
                        <a:srgbClr val="7F895A"/>
                      </a:solidFill>
                      <a:prstDash val="solid"/>
                      <a:round/>
                      <a:headEnd type="none" w="med" len="med"/>
                      <a:tailEnd type="none" w="med" len="med"/>
                    </a:lnR>
                    <a:lnT w="17018" cap="flat" cmpd="sng" algn="ctr">
                      <a:solidFill>
                        <a:srgbClr val="7F895A"/>
                      </a:solidFill>
                      <a:prstDash val="solid"/>
                      <a:round/>
                      <a:headEnd type="none" w="med" len="med"/>
                      <a:tailEnd type="none" w="med" len="med"/>
                    </a:lnT>
                    <a:lnB w="17018" cap="flat" cmpd="sng" algn="ctr">
                      <a:solidFill>
                        <a:srgbClr val="7F895A"/>
                      </a:solidFill>
                      <a:prstDash val="solid"/>
                      <a:round/>
                      <a:headEnd type="none" w="med" len="med"/>
                      <a:tailEnd type="none" w="med" len="med"/>
                    </a:lnB>
                    <a:solidFill>
                      <a:srgbClr val="B4A5A9"/>
                    </a:solidFill>
                  </a:tcPr>
                </a:tc>
                <a:tc>
                  <a:txBody>
                    <a:bodyPr/>
                    <a:lstStyle/>
                    <a:p>
                      <a:pPr marL="0" algn="ctr" rtl="0" eaLnBrk="1" fontAlgn="base" latinLnBrk="0" hangingPunct="1">
                        <a:buNone/>
                      </a:pPr>
                      <a:r>
                        <a:rPr lang="en-US" sz="1800" b="0" i="0" u="none" strike="noStrike" kern="1200">
                          <a:solidFill>
                            <a:schemeClr val="tx1"/>
                          </a:solidFill>
                          <a:effectLst/>
                          <a:latin typeface="Calibri"/>
                        </a:rPr>
                        <a:t>PLHA</a:t>
                      </a:r>
                      <a:endParaRPr lang="en-US" sz="1800" b="0" i="0" u="none" strike="noStrike">
                        <a:solidFill>
                          <a:schemeClr val="tx1"/>
                        </a:solidFill>
                        <a:effectLst/>
                        <a:latin typeface="Calibri"/>
                      </a:endParaRPr>
                    </a:p>
                  </a:txBody>
                  <a:tcPr anchor="ctr">
                    <a:lnL w="17018" cap="flat" cmpd="sng" algn="ctr">
                      <a:solidFill>
                        <a:srgbClr val="7F895A"/>
                      </a:solidFill>
                      <a:prstDash val="solid"/>
                      <a:round/>
                      <a:headEnd type="none" w="med" len="med"/>
                      <a:tailEnd type="none" w="med" len="med"/>
                    </a:lnL>
                    <a:lnR w="17018" cap="flat" cmpd="sng" algn="ctr">
                      <a:solidFill>
                        <a:srgbClr val="7F895A"/>
                      </a:solidFill>
                      <a:prstDash val="solid"/>
                      <a:round/>
                      <a:headEnd type="none" w="med" len="med"/>
                      <a:tailEnd type="none" w="med" len="med"/>
                    </a:lnR>
                    <a:lnT w="17018" cap="flat" cmpd="sng" algn="ctr">
                      <a:solidFill>
                        <a:srgbClr val="7F895A"/>
                      </a:solidFill>
                      <a:prstDash val="solid"/>
                      <a:round/>
                      <a:headEnd type="none" w="med" len="med"/>
                      <a:tailEnd type="none" w="med" len="med"/>
                    </a:lnT>
                    <a:lnB w="17018" cap="flat" cmpd="sng" algn="ctr">
                      <a:solidFill>
                        <a:srgbClr val="7F895A"/>
                      </a:solidFill>
                      <a:prstDash val="solid"/>
                      <a:round/>
                      <a:headEnd type="none" w="med" len="med"/>
                      <a:tailEnd type="none" w="med" len="med"/>
                    </a:lnB>
                    <a:solidFill>
                      <a:srgbClr val="B4A5A9"/>
                    </a:solidFill>
                  </a:tcPr>
                </a:tc>
                <a:tc>
                  <a:txBody>
                    <a:bodyPr/>
                    <a:lstStyle/>
                    <a:p>
                      <a:pPr marL="0" algn="ctr" rtl="0" eaLnBrk="1" fontAlgn="base" latinLnBrk="0" hangingPunct="1">
                        <a:buNone/>
                      </a:pPr>
                      <a:r>
                        <a:rPr lang="en-US" sz="1800" b="0" i="0" u="none" strike="noStrike" kern="1200">
                          <a:solidFill>
                            <a:schemeClr val="tx1"/>
                          </a:solidFill>
                          <a:effectLst/>
                          <a:latin typeface="Calibri"/>
                        </a:rPr>
                        <a:t>PLHA</a:t>
                      </a:r>
                      <a:endParaRPr lang="en-US" sz="1800" b="0" i="0" u="none" strike="noStrike">
                        <a:solidFill>
                          <a:schemeClr val="tx1"/>
                        </a:solidFill>
                        <a:effectLst/>
                        <a:latin typeface="Calibri"/>
                      </a:endParaRPr>
                    </a:p>
                  </a:txBody>
                  <a:tcPr anchor="ctr">
                    <a:lnL w="17018" cap="flat" cmpd="sng" algn="ctr">
                      <a:solidFill>
                        <a:srgbClr val="7F895A"/>
                      </a:solidFill>
                      <a:prstDash val="solid"/>
                      <a:round/>
                      <a:headEnd type="none" w="med" len="med"/>
                      <a:tailEnd type="none" w="med" len="med"/>
                    </a:lnL>
                    <a:lnR w="17018" cap="flat" cmpd="sng" algn="ctr">
                      <a:solidFill>
                        <a:srgbClr val="7F895A"/>
                      </a:solidFill>
                      <a:prstDash val="solid"/>
                      <a:round/>
                      <a:headEnd type="none" w="med" len="med"/>
                      <a:tailEnd type="none" w="med" len="med"/>
                    </a:lnR>
                    <a:lnT w="17018" cap="flat" cmpd="sng" algn="ctr">
                      <a:solidFill>
                        <a:srgbClr val="7F895A"/>
                      </a:solidFill>
                      <a:prstDash val="solid"/>
                      <a:round/>
                      <a:headEnd type="none" w="med" len="med"/>
                      <a:tailEnd type="none" w="med" len="med"/>
                    </a:lnT>
                    <a:lnB w="17018" cap="flat" cmpd="sng" algn="ctr">
                      <a:solidFill>
                        <a:srgbClr val="7F895A"/>
                      </a:solidFill>
                      <a:prstDash val="solid"/>
                      <a:round/>
                      <a:headEnd type="none" w="med" len="med"/>
                      <a:tailEnd type="none" w="med" len="med"/>
                    </a:lnB>
                    <a:solidFill>
                      <a:srgbClr val="B4A5A9"/>
                    </a:solidFill>
                  </a:tcPr>
                </a:tc>
                <a:tc>
                  <a:txBody>
                    <a:bodyPr/>
                    <a:lstStyle/>
                    <a:p>
                      <a:pPr marL="0" algn="ctr" rtl="0" eaLnBrk="1" fontAlgn="base" latinLnBrk="0" hangingPunct="1">
                        <a:buNone/>
                      </a:pPr>
                      <a:r>
                        <a:rPr lang="en-US" sz="1800" b="0" i="0" u="none" strike="noStrike" kern="1200">
                          <a:solidFill>
                            <a:schemeClr val="tx1"/>
                          </a:solidFill>
                          <a:effectLst/>
                          <a:latin typeface="Calibri"/>
                        </a:rPr>
                        <a:t>PLHA, PIP</a:t>
                      </a:r>
                      <a:endParaRPr lang="en-US" sz="1800" b="0" i="0" u="none" strike="noStrike">
                        <a:solidFill>
                          <a:schemeClr val="tx1"/>
                        </a:solidFill>
                        <a:effectLst/>
                        <a:latin typeface="Calibri"/>
                      </a:endParaRPr>
                    </a:p>
                  </a:txBody>
                  <a:tcPr anchor="ctr">
                    <a:lnL w="17018" cap="flat" cmpd="sng" algn="ctr">
                      <a:solidFill>
                        <a:srgbClr val="7F895A"/>
                      </a:solidFill>
                      <a:prstDash val="solid"/>
                      <a:round/>
                      <a:headEnd type="none" w="med" len="med"/>
                      <a:tailEnd type="none" w="med" len="med"/>
                    </a:lnL>
                    <a:lnR w="17018" cap="flat" cmpd="sng" algn="ctr">
                      <a:solidFill>
                        <a:srgbClr val="7F895A"/>
                      </a:solidFill>
                      <a:prstDash val="solid"/>
                      <a:round/>
                      <a:headEnd type="none" w="med" len="med"/>
                      <a:tailEnd type="none" w="med" len="med"/>
                    </a:lnR>
                    <a:lnT w="17018" cap="flat" cmpd="sng" algn="ctr">
                      <a:solidFill>
                        <a:srgbClr val="7F895A"/>
                      </a:solidFill>
                      <a:prstDash val="solid"/>
                      <a:round/>
                      <a:headEnd type="none" w="med" len="med"/>
                      <a:tailEnd type="none" w="med" len="med"/>
                    </a:lnT>
                    <a:lnB w="17018" cap="flat" cmpd="sng" algn="ctr">
                      <a:solidFill>
                        <a:srgbClr val="7F895A"/>
                      </a:solidFill>
                      <a:prstDash val="solid"/>
                      <a:round/>
                      <a:headEnd type="none" w="med" len="med"/>
                      <a:tailEnd type="none" w="med" len="med"/>
                    </a:lnB>
                    <a:solidFill>
                      <a:srgbClr val="B4A5A9"/>
                    </a:solidFill>
                  </a:tcPr>
                </a:tc>
                <a:extLst>
                  <a:ext uri="{0D108BD9-81ED-4DB2-BD59-A6C34878D82A}">
                    <a16:rowId xmlns:a16="http://schemas.microsoft.com/office/drawing/2014/main" val="291416"/>
                  </a:ext>
                </a:extLst>
              </a:tr>
              <a:tr h="333375">
                <a:tc>
                  <a:txBody>
                    <a:bodyPr/>
                    <a:lstStyle/>
                    <a:p>
                      <a:pPr marL="0" algn="l" rtl="0" eaLnBrk="1" fontAlgn="base" latinLnBrk="0" hangingPunct="1">
                        <a:buNone/>
                      </a:pPr>
                      <a:r>
                        <a:rPr lang="en-US" sz="1800" b="0" i="0" u="none" strike="noStrike" kern="1200">
                          <a:solidFill>
                            <a:schemeClr val="tx1"/>
                          </a:solidFill>
                          <a:effectLst/>
                          <a:latin typeface="Calibri"/>
                        </a:rPr>
                        <a:t>Funding Awarded</a:t>
                      </a:r>
                      <a:endParaRPr lang="en-US" sz="1800" b="0" i="0" u="none" strike="noStrike">
                        <a:solidFill>
                          <a:schemeClr val="tx1"/>
                        </a:solidFill>
                        <a:effectLst/>
                        <a:latin typeface="Calibri"/>
                      </a:endParaRPr>
                    </a:p>
                  </a:txBody>
                  <a:tcPr anchor="ctr">
                    <a:lnL w="17018" cap="flat" cmpd="sng" algn="ctr">
                      <a:solidFill>
                        <a:srgbClr val="7F895A"/>
                      </a:solidFill>
                      <a:prstDash val="solid"/>
                      <a:round/>
                      <a:headEnd type="none" w="med" len="med"/>
                      <a:tailEnd type="none" w="med" len="med"/>
                    </a:lnL>
                    <a:lnR w="17018" cap="flat" cmpd="sng" algn="ctr">
                      <a:solidFill>
                        <a:srgbClr val="7F895A"/>
                      </a:solidFill>
                      <a:prstDash val="solid"/>
                      <a:round/>
                      <a:headEnd type="none" w="med" len="med"/>
                      <a:tailEnd type="none" w="med" len="med"/>
                    </a:lnR>
                    <a:lnT w="17018" cap="flat" cmpd="sng" algn="ctr">
                      <a:solidFill>
                        <a:srgbClr val="7F895A"/>
                      </a:solidFill>
                      <a:prstDash val="solid"/>
                      <a:round/>
                      <a:headEnd type="none" w="med" len="med"/>
                      <a:tailEnd type="none" w="med" len="med"/>
                    </a:lnT>
                    <a:lnB w="17018" cap="flat" cmpd="sng" algn="ctr">
                      <a:solidFill>
                        <a:srgbClr val="7F895A"/>
                      </a:solidFill>
                      <a:prstDash val="solid"/>
                      <a:round/>
                      <a:headEnd type="none" w="med" len="med"/>
                      <a:tailEnd type="none" w="med" len="med"/>
                    </a:lnB>
                    <a:solidFill>
                      <a:srgbClr val="B4A5A9"/>
                    </a:solidFill>
                  </a:tcPr>
                </a:tc>
                <a:tc>
                  <a:txBody>
                    <a:bodyPr/>
                    <a:lstStyle/>
                    <a:p>
                      <a:pPr marL="0" algn="ctr" rtl="0" eaLnBrk="1" fontAlgn="base" latinLnBrk="0" hangingPunct="1">
                        <a:buNone/>
                      </a:pPr>
                      <a:r>
                        <a:rPr lang="en-US" sz="1800" b="0" i="0" u="none" strike="noStrike" kern="1200">
                          <a:solidFill>
                            <a:schemeClr val="tx1"/>
                          </a:solidFill>
                          <a:effectLst/>
                          <a:latin typeface="Calibri"/>
                        </a:rPr>
                        <a:t>$645,000</a:t>
                      </a:r>
                      <a:endParaRPr lang="en-US" sz="1800" b="0" i="0" u="none" strike="noStrike">
                        <a:solidFill>
                          <a:schemeClr val="tx1"/>
                        </a:solidFill>
                        <a:effectLst/>
                        <a:latin typeface="Calibri"/>
                      </a:endParaRPr>
                    </a:p>
                  </a:txBody>
                  <a:tcPr anchor="ctr">
                    <a:lnL w="17018" cap="flat" cmpd="sng" algn="ctr">
                      <a:solidFill>
                        <a:srgbClr val="7F895A"/>
                      </a:solidFill>
                      <a:prstDash val="solid"/>
                      <a:round/>
                      <a:headEnd type="none" w="med" len="med"/>
                      <a:tailEnd type="none" w="med" len="med"/>
                    </a:lnL>
                    <a:lnR w="17018" cap="flat" cmpd="sng" algn="ctr">
                      <a:solidFill>
                        <a:srgbClr val="7F895A"/>
                      </a:solidFill>
                      <a:prstDash val="solid"/>
                      <a:round/>
                      <a:headEnd type="none" w="med" len="med"/>
                      <a:tailEnd type="none" w="med" len="med"/>
                    </a:lnR>
                    <a:lnT w="17018" cap="flat" cmpd="sng" algn="ctr">
                      <a:solidFill>
                        <a:srgbClr val="7F895A"/>
                      </a:solidFill>
                      <a:prstDash val="solid"/>
                      <a:round/>
                      <a:headEnd type="none" w="med" len="med"/>
                      <a:tailEnd type="none" w="med" len="med"/>
                    </a:lnT>
                    <a:lnB w="17018" cap="flat" cmpd="sng" algn="ctr">
                      <a:solidFill>
                        <a:srgbClr val="7F895A"/>
                      </a:solidFill>
                      <a:prstDash val="solid"/>
                      <a:round/>
                      <a:headEnd type="none" w="med" len="med"/>
                      <a:tailEnd type="none" w="med" len="med"/>
                    </a:lnB>
                    <a:solidFill>
                      <a:srgbClr val="B4A5A9"/>
                    </a:solidFill>
                  </a:tcPr>
                </a:tc>
                <a:tc>
                  <a:txBody>
                    <a:bodyPr/>
                    <a:lstStyle/>
                    <a:p>
                      <a:pPr marL="0" algn="ctr" rtl="0" eaLnBrk="1" fontAlgn="base" latinLnBrk="0" hangingPunct="1">
                        <a:buNone/>
                      </a:pPr>
                      <a:r>
                        <a:rPr lang="en-US" sz="1800" b="0" i="0" u="none" strike="noStrike" kern="1200">
                          <a:solidFill>
                            <a:schemeClr val="tx1"/>
                          </a:solidFill>
                          <a:effectLst/>
                          <a:latin typeface="Calibri"/>
                        </a:rPr>
                        <a:t>$390,000</a:t>
                      </a:r>
                      <a:endParaRPr lang="en-US" sz="1800" b="0" i="0" u="none" strike="noStrike">
                        <a:solidFill>
                          <a:schemeClr val="tx1"/>
                        </a:solidFill>
                        <a:effectLst/>
                        <a:latin typeface="Calibri"/>
                      </a:endParaRPr>
                    </a:p>
                  </a:txBody>
                  <a:tcPr anchor="ctr">
                    <a:lnL w="17018" cap="flat" cmpd="sng" algn="ctr">
                      <a:solidFill>
                        <a:srgbClr val="7F895A"/>
                      </a:solidFill>
                      <a:prstDash val="solid"/>
                      <a:round/>
                      <a:headEnd type="none" w="med" len="med"/>
                      <a:tailEnd type="none" w="med" len="med"/>
                    </a:lnL>
                    <a:lnR w="17018" cap="flat" cmpd="sng" algn="ctr">
                      <a:solidFill>
                        <a:srgbClr val="7F895A"/>
                      </a:solidFill>
                      <a:prstDash val="solid"/>
                      <a:round/>
                      <a:headEnd type="none" w="med" len="med"/>
                      <a:tailEnd type="none" w="med" len="med"/>
                    </a:lnR>
                    <a:lnT w="17018" cap="flat" cmpd="sng" algn="ctr">
                      <a:solidFill>
                        <a:srgbClr val="7F895A"/>
                      </a:solidFill>
                      <a:prstDash val="solid"/>
                      <a:round/>
                      <a:headEnd type="none" w="med" len="med"/>
                      <a:tailEnd type="none" w="med" len="med"/>
                    </a:lnT>
                    <a:lnB w="17018" cap="flat" cmpd="sng" algn="ctr">
                      <a:solidFill>
                        <a:srgbClr val="7F895A"/>
                      </a:solidFill>
                      <a:prstDash val="solid"/>
                      <a:round/>
                      <a:headEnd type="none" w="med" len="med"/>
                      <a:tailEnd type="none" w="med" len="med"/>
                    </a:lnB>
                    <a:solidFill>
                      <a:srgbClr val="B4A5A9"/>
                    </a:solidFill>
                  </a:tcPr>
                </a:tc>
                <a:tc>
                  <a:txBody>
                    <a:bodyPr/>
                    <a:lstStyle/>
                    <a:p>
                      <a:pPr marL="0" algn="ctr" rtl="0" eaLnBrk="1" fontAlgn="base" latinLnBrk="0" hangingPunct="1">
                        <a:buNone/>
                      </a:pPr>
                      <a:r>
                        <a:rPr lang="en-US" sz="1800" b="0" i="0" u="none" strike="noStrike" kern="1200">
                          <a:solidFill>
                            <a:schemeClr val="tx1"/>
                          </a:solidFill>
                          <a:effectLst/>
                          <a:latin typeface="Calibri"/>
                        </a:rPr>
                        <a:t>$2,500,000</a:t>
                      </a:r>
                      <a:endParaRPr lang="en-US" sz="1800" b="0" i="0" u="none" strike="noStrike">
                        <a:solidFill>
                          <a:schemeClr val="tx1"/>
                        </a:solidFill>
                        <a:effectLst/>
                        <a:latin typeface="Calibri"/>
                      </a:endParaRPr>
                    </a:p>
                  </a:txBody>
                  <a:tcPr anchor="ctr">
                    <a:lnL w="17018" cap="flat" cmpd="sng" algn="ctr">
                      <a:solidFill>
                        <a:srgbClr val="7F895A"/>
                      </a:solidFill>
                      <a:prstDash val="solid"/>
                      <a:round/>
                      <a:headEnd type="none" w="med" len="med"/>
                      <a:tailEnd type="none" w="med" len="med"/>
                    </a:lnL>
                    <a:lnR w="17018" cap="flat" cmpd="sng" algn="ctr">
                      <a:solidFill>
                        <a:srgbClr val="7F895A"/>
                      </a:solidFill>
                      <a:prstDash val="solid"/>
                      <a:round/>
                      <a:headEnd type="none" w="med" len="med"/>
                      <a:tailEnd type="none" w="med" len="med"/>
                    </a:lnR>
                    <a:lnT w="17018" cap="flat" cmpd="sng" algn="ctr">
                      <a:solidFill>
                        <a:srgbClr val="7F895A"/>
                      </a:solidFill>
                      <a:prstDash val="solid"/>
                      <a:round/>
                      <a:headEnd type="none" w="med" len="med"/>
                      <a:tailEnd type="none" w="med" len="med"/>
                    </a:lnT>
                    <a:lnB w="17018" cap="flat" cmpd="sng" algn="ctr">
                      <a:solidFill>
                        <a:srgbClr val="7F895A"/>
                      </a:solidFill>
                      <a:prstDash val="solid"/>
                      <a:round/>
                      <a:headEnd type="none" w="med" len="med"/>
                      <a:tailEnd type="none" w="med" len="med"/>
                    </a:lnB>
                    <a:solidFill>
                      <a:srgbClr val="B4A5A9"/>
                    </a:solidFill>
                  </a:tcPr>
                </a:tc>
                <a:extLst>
                  <a:ext uri="{0D108BD9-81ED-4DB2-BD59-A6C34878D82A}">
                    <a16:rowId xmlns:a16="http://schemas.microsoft.com/office/drawing/2014/main" val="1325831219"/>
                  </a:ext>
                </a:extLst>
              </a:tr>
              <a:tr h="333375">
                <a:tc>
                  <a:txBody>
                    <a:bodyPr/>
                    <a:lstStyle/>
                    <a:p>
                      <a:pPr marL="0" algn="l" rtl="0" eaLnBrk="1" fontAlgn="base" latinLnBrk="0" hangingPunct="1">
                        <a:buNone/>
                      </a:pPr>
                      <a:r>
                        <a:rPr lang="en-US" sz="1800" b="0" i="0" u="none" strike="noStrike" kern="1200">
                          <a:solidFill>
                            <a:schemeClr val="tx1"/>
                          </a:solidFill>
                          <a:effectLst/>
                          <a:latin typeface="Calibri"/>
                        </a:rPr>
                        <a:t>Affordable Units</a:t>
                      </a:r>
                      <a:endParaRPr lang="en-US" sz="1800" b="0" i="0" u="none" strike="noStrike">
                        <a:solidFill>
                          <a:schemeClr val="tx1"/>
                        </a:solidFill>
                        <a:effectLst/>
                        <a:latin typeface="Calibri"/>
                      </a:endParaRPr>
                    </a:p>
                  </a:txBody>
                  <a:tcPr anchor="ctr">
                    <a:lnL w="17018" cap="flat" cmpd="sng" algn="ctr">
                      <a:solidFill>
                        <a:srgbClr val="7F895A"/>
                      </a:solidFill>
                      <a:prstDash val="solid"/>
                      <a:round/>
                      <a:headEnd type="none" w="med" len="med"/>
                      <a:tailEnd type="none" w="med" len="med"/>
                    </a:lnL>
                    <a:lnR w="17018" cap="flat" cmpd="sng" algn="ctr">
                      <a:solidFill>
                        <a:srgbClr val="7F895A"/>
                      </a:solidFill>
                      <a:prstDash val="solid"/>
                      <a:round/>
                      <a:headEnd type="none" w="med" len="med"/>
                      <a:tailEnd type="none" w="med" len="med"/>
                    </a:lnR>
                    <a:lnT w="17018" cap="flat" cmpd="sng" algn="ctr">
                      <a:solidFill>
                        <a:srgbClr val="7F895A"/>
                      </a:solidFill>
                      <a:prstDash val="solid"/>
                      <a:round/>
                      <a:headEnd type="none" w="med" len="med"/>
                      <a:tailEnd type="none" w="med" len="med"/>
                    </a:lnT>
                    <a:lnB w="17018" cap="flat" cmpd="sng" algn="ctr">
                      <a:solidFill>
                        <a:srgbClr val="7F895A"/>
                      </a:solidFill>
                      <a:prstDash val="solid"/>
                      <a:round/>
                      <a:headEnd type="none" w="med" len="med"/>
                      <a:tailEnd type="none" w="med" len="med"/>
                    </a:lnB>
                    <a:solidFill>
                      <a:srgbClr val="B4A5A9"/>
                    </a:solidFill>
                  </a:tcPr>
                </a:tc>
                <a:tc>
                  <a:txBody>
                    <a:bodyPr/>
                    <a:lstStyle/>
                    <a:p>
                      <a:pPr marL="0" algn="ctr" rtl="0" eaLnBrk="1" fontAlgn="base" latinLnBrk="0" hangingPunct="1">
                        <a:buNone/>
                      </a:pPr>
                      <a:r>
                        <a:rPr lang="en-US" sz="1800" b="0" i="0" u="none" strike="noStrike" kern="1200">
                          <a:solidFill>
                            <a:schemeClr val="tx1"/>
                          </a:solidFill>
                          <a:effectLst/>
                          <a:latin typeface="Calibri"/>
                        </a:rPr>
                        <a:t>36</a:t>
                      </a:r>
                      <a:endParaRPr lang="en-US" sz="1800" b="0" i="0" u="none" strike="noStrike">
                        <a:solidFill>
                          <a:schemeClr val="tx1"/>
                        </a:solidFill>
                        <a:effectLst/>
                        <a:latin typeface="Calibri"/>
                      </a:endParaRPr>
                    </a:p>
                  </a:txBody>
                  <a:tcPr anchor="ctr">
                    <a:lnL w="17018" cap="flat" cmpd="sng" algn="ctr">
                      <a:solidFill>
                        <a:srgbClr val="7F895A"/>
                      </a:solidFill>
                      <a:prstDash val="solid"/>
                      <a:round/>
                      <a:headEnd type="none" w="med" len="med"/>
                      <a:tailEnd type="none" w="med" len="med"/>
                    </a:lnL>
                    <a:lnR w="17018" cap="flat" cmpd="sng" algn="ctr">
                      <a:solidFill>
                        <a:srgbClr val="7F895A"/>
                      </a:solidFill>
                      <a:prstDash val="solid"/>
                      <a:round/>
                      <a:headEnd type="none" w="med" len="med"/>
                      <a:tailEnd type="none" w="med" len="med"/>
                    </a:lnR>
                    <a:lnT w="17018" cap="flat" cmpd="sng" algn="ctr">
                      <a:solidFill>
                        <a:srgbClr val="7F895A"/>
                      </a:solidFill>
                      <a:prstDash val="solid"/>
                      <a:round/>
                      <a:headEnd type="none" w="med" len="med"/>
                      <a:tailEnd type="none" w="med" len="med"/>
                    </a:lnT>
                    <a:lnB w="17018" cap="flat" cmpd="sng" algn="ctr">
                      <a:solidFill>
                        <a:srgbClr val="7F895A"/>
                      </a:solidFill>
                      <a:prstDash val="solid"/>
                      <a:round/>
                      <a:headEnd type="none" w="med" len="med"/>
                      <a:tailEnd type="none" w="med" len="med"/>
                    </a:lnB>
                    <a:solidFill>
                      <a:srgbClr val="B4A5A9"/>
                    </a:solidFill>
                  </a:tcPr>
                </a:tc>
                <a:tc>
                  <a:txBody>
                    <a:bodyPr/>
                    <a:lstStyle/>
                    <a:p>
                      <a:pPr marL="0" algn="ctr" rtl="0" eaLnBrk="1" fontAlgn="base" latinLnBrk="0" hangingPunct="1">
                        <a:buNone/>
                      </a:pPr>
                      <a:r>
                        <a:rPr lang="en-US" sz="1800" b="0" i="0" u="none" strike="noStrike" kern="1200">
                          <a:solidFill>
                            <a:schemeClr val="tx1"/>
                          </a:solidFill>
                          <a:effectLst/>
                          <a:latin typeface="Calibri"/>
                        </a:rPr>
                        <a:t>3</a:t>
                      </a:r>
                      <a:endParaRPr lang="en-US" sz="1800" b="0" i="0" u="none" strike="noStrike">
                        <a:solidFill>
                          <a:schemeClr val="tx1"/>
                        </a:solidFill>
                        <a:effectLst/>
                        <a:latin typeface="Calibri"/>
                      </a:endParaRPr>
                    </a:p>
                  </a:txBody>
                  <a:tcPr anchor="ctr">
                    <a:lnL w="17018" cap="flat" cmpd="sng" algn="ctr">
                      <a:solidFill>
                        <a:srgbClr val="7F895A"/>
                      </a:solidFill>
                      <a:prstDash val="solid"/>
                      <a:round/>
                      <a:headEnd type="none" w="med" len="med"/>
                      <a:tailEnd type="none" w="med" len="med"/>
                    </a:lnL>
                    <a:lnR w="17018" cap="flat" cmpd="sng" algn="ctr">
                      <a:solidFill>
                        <a:srgbClr val="7F895A"/>
                      </a:solidFill>
                      <a:prstDash val="solid"/>
                      <a:round/>
                      <a:headEnd type="none" w="med" len="med"/>
                      <a:tailEnd type="none" w="med" len="med"/>
                    </a:lnR>
                    <a:lnT w="17018" cap="flat" cmpd="sng" algn="ctr">
                      <a:solidFill>
                        <a:srgbClr val="7F895A"/>
                      </a:solidFill>
                      <a:prstDash val="solid"/>
                      <a:round/>
                      <a:headEnd type="none" w="med" len="med"/>
                      <a:tailEnd type="none" w="med" len="med"/>
                    </a:lnT>
                    <a:lnB w="17018" cap="flat" cmpd="sng" algn="ctr">
                      <a:solidFill>
                        <a:srgbClr val="7F895A"/>
                      </a:solidFill>
                      <a:prstDash val="solid"/>
                      <a:round/>
                      <a:headEnd type="none" w="med" len="med"/>
                      <a:tailEnd type="none" w="med" len="med"/>
                    </a:lnB>
                    <a:solidFill>
                      <a:srgbClr val="B4A5A9"/>
                    </a:solidFill>
                  </a:tcPr>
                </a:tc>
                <a:tc>
                  <a:txBody>
                    <a:bodyPr/>
                    <a:lstStyle/>
                    <a:p>
                      <a:pPr marL="0" algn="ctr" rtl="0" eaLnBrk="1" fontAlgn="base" latinLnBrk="0" hangingPunct="1">
                        <a:buNone/>
                      </a:pPr>
                      <a:r>
                        <a:rPr lang="en-US" sz="1800" b="0" i="0" u="none" strike="noStrike" kern="1200">
                          <a:solidFill>
                            <a:schemeClr val="tx1"/>
                          </a:solidFill>
                          <a:effectLst/>
                          <a:latin typeface="Calibri"/>
                        </a:rPr>
                        <a:t>45</a:t>
                      </a:r>
                      <a:endParaRPr lang="en-US" sz="1800" b="0" i="0" u="none" strike="noStrike">
                        <a:solidFill>
                          <a:schemeClr val="tx1"/>
                        </a:solidFill>
                        <a:effectLst/>
                        <a:latin typeface="Calibri"/>
                      </a:endParaRPr>
                    </a:p>
                  </a:txBody>
                  <a:tcPr anchor="ctr">
                    <a:lnL w="17018" cap="flat" cmpd="sng" algn="ctr">
                      <a:solidFill>
                        <a:srgbClr val="7F895A"/>
                      </a:solidFill>
                      <a:prstDash val="solid"/>
                      <a:round/>
                      <a:headEnd type="none" w="med" len="med"/>
                      <a:tailEnd type="none" w="med" len="med"/>
                    </a:lnL>
                    <a:lnR w="17018" cap="flat" cmpd="sng" algn="ctr">
                      <a:solidFill>
                        <a:srgbClr val="7F895A"/>
                      </a:solidFill>
                      <a:prstDash val="solid"/>
                      <a:round/>
                      <a:headEnd type="none" w="med" len="med"/>
                      <a:tailEnd type="none" w="med" len="med"/>
                    </a:lnR>
                    <a:lnT w="17018" cap="flat" cmpd="sng" algn="ctr">
                      <a:solidFill>
                        <a:srgbClr val="7F895A"/>
                      </a:solidFill>
                      <a:prstDash val="solid"/>
                      <a:round/>
                      <a:headEnd type="none" w="med" len="med"/>
                      <a:tailEnd type="none" w="med" len="med"/>
                    </a:lnT>
                    <a:lnB w="17018" cap="flat" cmpd="sng" algn="ctr">
                      <a:solidFill>
                        <a:srgbClr val="7F895A"/>
                      </a:solidFill>
                      <a:prstDash val="solid"/>
                      <a:round/>
                      <a:headEnd type="none" w="med" len="med"/>
                      <a:tailEnd type="none" w="med" len="med"/>
                    </a:lnB>
                    <a:solidFill>
                      <a:srgbClr val="B4A5A9"/>
                    </a:solidFill>
                  </a:tcPr>
                </a:tc>
                <a:extLst>
                  <a:ext uri="{0D108BD9-81ED-4DB2-BD59-A6C34878D82A}">
                    <a16:rowId xmlns:a16="http://schemas.microsoft.com/office/drawing/2014/main" val="362554876"/>
                  </a:ext>
                </a:extLst>
              </a:tr>
              <a:tr h="447675">
                <a:tc>
                  <a:txBody>
                    <a:bodyPr/>
                    <a:lstStyle/>
                    <a:p>
                      <a:pPr marL="0" algn="l" rtl="0" eaLnBrk="1" fontAlgn="base" latinLnBrk="0" hangingPunct="1">
                        <a:buNone/>
                      </a:pPr>
                      <a:r>
                        <a:rPr lang="en-US" sz="1800" b="0" i="0" u="none" strike="noStrike" kern="1200">
                          <a:solidFill>
                            <a:schemeClr val="tx1"/>
                          </a:solidFill>
                          <a:effectLst/>
                          <a:latin typeface="Calibri"/>
                        </a:rPr>
                        <a:t>Status</a:t>
                      </a:r>
                      <a:endParaRPr lang="en-US" sz="1800" b="0" i="0" u="none" strike="noStrike">
                        <a:solidFill>
                          <a:schemeClr val="tx1"/>
                        </a:solidFill>
                        <a:effectLst/>
                        <a:latin typeface="Calibri"/>
                      </a:endParaRPr>
                    </a:p>
                  </a:txBody>
                  <a:tcPr anchor="ctr">
                    <a:lnL w="17018" cap="flat" cmpd="sng" algn="ctr">
                      <a:solidFill>
                        <a:srgbClr val="7F895A"/>
                      </a:solidFill>
                      <a:prstDash val="solid"/>
                      <a:round/>
                      <a:headEnd type="none" w="med" len="med"/>
                      <a:tailEnd type="none" w="med" len="med"/>
                    </a:lnL>
                    <a:lnR w="17018" cap="flat" cmpd="sng" algn="ctr">
                      <a:solidFill>
                        <a:srgbClr val="7F895A"/>
                      </a:solidFill>
                      <a:prstDash val="solid"/>
                      <a:round/>
                      <a:headEnd type="none" w="med" len="med"/>
                      <a:tailEnd type="none" w="med" len="med"/>
                    </a:lnR>
                    <a:lnT w="17018" cap="flat" cmpd="sng" algn="ctr">
                      <a:solidFill>
                        <a:srgbClr val="7F895A"/>
                      </a:solidFill>
                      <a:prstDash val="solid"/>
                      <a:round/>
                      <a:headEnd type="none" w="med" len="med"/>
                      <a:tailEnd type="none" w="med" len="med"/>
                    </a:lnT>
                    <a:lnB w="17018" cap="flat" cmpd="sng" algn="ctr">
                      <a:solidFill>
                        <a:srgbClr val="7F895A"/>
                      </a:solidFill>
                      <a:prstDash val="solid"/>
                      <a:round/>
                      <a:headEnd type="none" w="med" len="med"/>
                      <a:tailEnd type="none" w="med" len="med"/>
                    </a:lnB>
                    <a:solidFill>
                      <a:srgbClr val="B4A5A9"/>
                    </a:solidFill>
                  </a:tcPr>
                </a:tc>
                <a:tc>
                  <a:txBody>
                    <a:bodyPr/>
                    <a:lstStyle/>
                    <a:p>
                      <a:pPr marL="0" algn="ctr" rtl="0" eaLnBrk="1" fontAlgn="base" latinLnBrk="0" hangingPunct="1">
                        <a:buNone/>
                      </a:pPr>
                      <a:r>
                        <a:rPr lang="en-US" sz="1800" b="0" i="0" u="none" strike="noStrike" kern="1200">
                          <a:solidFill>
                            <a:schemeClr val="tx1"/>
                          </a:solidFill>
                          <a:effectLst/>
                          <a:latin typeface="Calibri"/>
                        </a:rPr>
                        <a:t>Land Acquisition</a:t>
                      </a:r>
                      <a:endParaRPr lang="en-US" sz="1800" b="0" i="0" u="none" strike="noStrike">
                        <a:solidFill>
                          <a:schemeClr val="tx1"/>
                        </a:solidFill>
                        <a:effectLst/>
                        <a:latin typeface="Calibri"/>
                      </a:endParaRPr>
                    </a:p>
                  </a:txBody>
                  <a:tcPr anchor="ctr">
                    <a:lnL w="17018" cap="flat" cmpd="sng" algn="ctr">
                      <a:solidFill>
                        <a:srgbClr val="7F895A"/>
                      </a:solidFill>
                      <a:prstDash val="solid"/>
                      <a:round/>
                      <a:headEnd type="none" w="med" len="med"/>
                      <a:tailEnd type="none" w="med" len="med"/>
                    </a:lnL>
                    <a:lnR w="17018" cap="flat" cmpd="sng" algn="ctr">
                      <a:solidFill>
                        <a:srgbClr val="7F895A"/>
                      </a:solidFill>
                      <a:prstDash val="solid"/>
                      <a:round/>
                      <a:headEnd type="none" w="med" len="med"/>
                      <a:tailEnd type="none" w="med" len="med"/>
                    </a:lnR>
                    <a:lnT w="17018" cap="flat" cmpd="sng" algn="ctr">
                      <a:solidFill>
                        <a:srgbClr val="7F895A"/>
                      </a:solidFill>
                      <a:prstDash val="solid"/>
                      <a:round/>
                      <a:headEnd type="none" w="med" len="med"/>
                      <a:tailEnd type="none" w="med" len="med"/>
                    </a:lnT>
                    <a:lnB w="17018" cap="flat" cmpd="sng" algn="ctr">
                      <a:solidFill>
                        <a:srgbClr val="7F895A"/>
                      </a:solidFill>
                      <a:prstDash val="solid"/>
                      <a:round/>
                      <a:headEnd type="none" w="med" len="med"/>
                      <a:tailEnd type="none" w="med" len="med"/>
                    </a:lnB>
                    <a:solidFill>
                      <a:srgbClr val="B4A5A9"/>
                    </a:solidFill>
                  </a:tcPr>
                </a:tc>
                <a:tc>
                  <a:txBody>
                    <a:bodyPr/>
                    <a:lstStyle/>
                    <a:p>
                      <a:pPr marL="0" algn="ctr" rtl="0" eaLnBrk="1" fontAlgn="base" latinLnBrk="0" hangingPunct="1">
                        <a:buNone/>
                      </a:pPr>
                      <a:r>
                        <a:rPr lang="en-US" sz="1800" b="0" i="0" u="none" strike="noStrike" kern="1200">
                          <a:solidFill>
                            <a:schemeClr val="tx1"/>
                          </a:solidFill>
                          <a:effectLst/>
                          <a:latin typeface="Calibri"/>
                        </a:rPr>
                        <a:t>Entitlement in Progress</a:t>
                      </a:r>
                      <a:endParaRPr lang="en-US" sz="1800" b="0" i="0" u="none" strike="noStrike">
                        <a:solidFill>
                          <a:schemeClr val="tx1"/>
                        </a:solidFill>
                        <a:effectLst/>
                        <a:latin typeface="Calibri"/>
                      </a:endParaRPr>
                    </a:p>
                  </a:txBody>
                  <a:tcPr anchor="ctr">
                    <a:lnL w="17018" cap="flat" cmpd="sng" algn="ctr">
                      <a:solidFill>
                        <a:srgbClr val="7F895A"/>
                      </a:solidFill>
                      <a:prstDash val="solid"/>
                      <a:round/>
                      <a:headEnd type="none" w="med" len="med"/>
                      <a:tailEnd type="none" w="med" len="med"/>
                    </a:lnL>
                    <a:lnR w="17018" cap="flat" cmpd="sng" algn="ctr">
                      <a:solidFill>
                        <a:srgbClr val="7F895A"/>
                      </a:solidFill>
                      <a:prstDash val="solid"/>
                      <a:round/>
                      <a:headEnd type="none" w="med" len="med"/>
                      <a:tailEnd type="none" w="med" len="med"/>
                    </a:lnR>
                    <a:lnT w="17018" cap="flat" cmpd="sng" algn="ctr">
                      <a:solidFill>
                        <a:srgbClr val="7F895A"/>
                      </a:solidFill>
                      <a:prstDash val="solid"/>
                      <a:round/>
                      <a:headEnd type="none" w="med" len="med"/>
                      <a:tailEnd type="none" w="med" len="med"/>
                    </a:lnT>
                    <a:lnB w="17018" cap="flat" cmpd="sng" algn="ctr">
                      <a:solidFill>
                        <a:srgbClr val="7F895A"/>
                      </a:solidFill>
                      <a:prstDash val="solid"/>
                      <a:round/>
                      <a:headEnd type="none" w="med" len="med"/>
                      <a:tailEnd type="none" w="med" len="med"/>
                    </a:lnB>
                    <a:solidFill>
                      <a:srgbClr val="B4A5A9"/>
                    </a:solidFill>
                  </a:tcPr>
                </a:tc>
                <a:tc>
                  <a:txBody>
                    <a:bodyPr/>
                    <a:lstStyle/>
                    <a:p>
                      <a:pPr marL="0" algn="ctr" rtl="0" eaLnBrk="1" fontAlgn="base" latinLnBrk="0" hangingPunct="1">
                        <a:buNone/>
                      </a:pPr>
                      <a:r>
                        <a:rPr lang="en-US" sz="1800" b="0" i="0" u="none" strike="noStrike" kern="1200">
                          <a:solidFill>
                            <a:schemeClr val="tx1"/>
                          </a:solidFill>
                          <a:effectLst/>
                          <a:latin typeface="Calibri"/>
                        </a:rPr>
                        <a:t>Property Acquisition</a:t>
                      </a:r>
                      <a:endParaRPr lang="en-US" sz="1800" b="0" i="0" u="none" strike="noStrike">
                        <a:solidFill>
                          <a:schemeClr val="tx1"/>
                        </a:solidFill>
                        <a:effectLst/>
                        <a:latin typeface="Calibri"/>
                      </a:endParaRPr>
                    </a:p>
                  </a:txBody>
                  <a:tcPr anchor="ctr">
                    <a:lnL w="17018" cap="flat" cmpd="sng" algn="ctr">
                      <a:solidFill>
                        <a:srgbClr val="7F895A"/>
                      </a:solidFill>
                      <a:prstDash val="solid"/>
                      <a:round/>
                      <a:headEnd type="none" w="med" len="med"/>
                      <a:tailEnd type="none" w="med" len="med"/>
                    </a:lnL>
                    <a:lnR w="17018" cap="flat" cmpd="sng" algn="ctr">
                      <a:solidFill>
                        <a:srgbClr val="7F895A"/>
                      </a:solidFill>
                      <a:prstDash val="solid"/>
                      <a:round/>
                      <a:headEnd type="none" w="med" len="med"/>
                      <a:tailEnd type="none" w="med" len="med"/>
                    </a:lnR>
                    <a:lnT w="17018" cap="flat" cmpd="sng" algn="ctr">
                      <a:solidFill>
                        <a:srgbClr val="7F895A"/>
                      </a:solidFill>
                      <a:prstDash val="solid"/>
                      <a:round/>
                      <a:headEnd type="none" w="med" len="med"/>
                      <a:tailEnd type="none" w="med" len="med"/>
                    </a:lnT>
                    <a:lnB w="17018" cap="flat" cmpd="sng" algn="ctr">
                      <a:solidFill>
                        <a:srgbClr val="7F895A"/>
                      </a:solidFill>
                      <a:prstDash val="solid"/>
                      <a:round/>
                      <a:headEnd type="none" w="med" len="med"/>
                      <a:tailEnd type="none" w="med" len="med"/>
                    </a:lnB>
                    <a:solidFill>
                      <a:srgbClr val="B4A5A9"/>
                    </a:solidFill>
                  </a:tcPr>
                </a:tc>
                <a:extLst>
                  <a:ext uri="{0D108BD9-81ED-4DB2-BD59-A6C34878D82A}">
                    <a16:rowId xmlns:a16="http://schemas.microsoft.com/office/drawing/2014/main" val="3604615806"/>
                  </a:ext>
                </a:extLst>
              </a:tr>
              <a:tr h="447675">
                <a:tc>
                  <a:txBody>
                    <a:bodyPr/>
                    <a:lstStyle/>
                    <a:p>
                      <a:pPr marL="0" lvl="0" algn="l">
                        <a:buNone/>
                      </a:pPr>
                      <a:r>
                        <a:rPr lang="en-US" sz="1800" b="0" i="0" u="none" strike="noStrike" kern="1200">
                          <a:solidFill>
                            <a:schemeClr val="tx1"/>
                          </a:solidFill>
                          <a:effectLst/>
                          <a:latin typeface="Calibri"/>
                        </a:rPr>
                        <a:t>Target Population</a:t>
                      </a:r>
                    </a:p>
                  </a:txBody>
                  <a:tcPr anchor="ctr">
                    <a:lnL w="17018" cap="flat" cmpd="sng" algn="ctr">
                      <a:solidFill>
                        <a:srgbClr val="7F895A"/>
                      </a:solidFill>
                      <a:prstDash val="solid"/>
                      <a:round/>
                      <a:headEnd type="none" w="med" len="med"/>
                      <a:tailEnd type="none" w="med" len="med"/>
                    </a:lnL>
                    <a:lnR w="17018" cap="flat" cmpd="sng" algn="ctr">
                      <a:solidFill>
                        <a:srgbClr val="7F895A"/>
                      </a:solidFill>
                      <a:prstDash val="solid"/>
                      <a:round/>
                      <a:headEnd type="none" w="med" len="med"/>
                      <a:tailEnd type="none" w="med" len="med"/>
                    </a:lnR>
                    <a:lnT w="17018" cap="flat" cmpd="sng" algn="ctr">
                      <a:solidFill>
                        <a:srgbClr val="7F895A"/>
                      </a:solidFill>
                      <a:prstDash val="solid"/>
                      <a:round/>
                      <a:headEnd type="none" w="med" len="med"/>
                      <a:tailEnd type="none" w="med" len="med"/>
                    </a:lnT>
                    <a:lnB w="17018" cap="flat" cmpd="sng" algn="ctr">
                      <a:solidFill>
                        <a:srgbClr val="7F895A"/>
                      </a:solidFill>
                      <a:prstDash val="solid"/>
                      <a:round/>
                      <a:headEnd type="none" w="med" len="med"/>
                      <a:tailEnd type="none" w="med" len="med"/>
                    </a:lnB>
                    <a:solidFill>
                      <a:srgbClr val="B4A5A9"/>
                    </a:solidFill>
                  </a:tcPr>
                </a:tc>
                <a:tc>
                  <a:txBody>
                    <a:bodyPr/>
                    <a:lstStyle/>
                    <a:p>
                      <a:pPr marL="0" lvl="0" algn="ctr">
                        <a:buNone/>
                      </a:pPr>
                      <a:r>
                        <a:rPr lang="en-US" sz="1800" b="0" i="0" u="none" strike="noStrike" kern="1200">
                          <a:solidFill>
                            <a:schemeClr val="tx1"/>
                          </a:solidFill>
                          <a:effectLst/>
                          <a:latin typeface="Calibri"/>
                        </a:rPr>
                        <a:t>Senior</a:t>
                      </a:r>
                    </a:p>
                  </a:txBody>
                  <a:tcPr anchor="ctr">
                    <a:lnL w="17018" cap="flat" cmpd="sng" algn="ctr">
                      <a:solidFill>
                        <a:srgbClr val="7F895A"/>
                      </a:solidFill>
                      <a:prstDash val="solid"/>
                      <a:round/>
                      <a:headEnd type="none" w="med" len="med"/>
                      <a:tailEnd type="none" w="med" len="med"/>
                    </a:lnL>
                    <a:lnR w="17018" cap="flat" cmpd="sng" algn="ctr">
                      <a:solidFill>
                        <a:srgbClr val="7F895A"/>
                      </a:solidFill>
                      <a:prstDash val="solid"/>
                      <a:round/>
                      <a:headEnd type="none" w="med" len="med"/>
                      <a:tailEnd type="none" w="med" len="med"/>
                    </a:lnR>
                    <a:lnT w="17018" cap="flat" cmpd="sng" algn="ctr">
                      <a:solidFill>
                        <a:srgbClr val="7F895A"/>
                      </a:solidFill>
                      <a:prstDash val="solid"/>
                      <a:round/>
                      <a:headEnd type="none" w="med" len="med"/>
                      <a:tailEnd type="none" w="med" len="med"/>
                    </a:lnT>
                    <a:lnB w="17018" cap="flat" cmpd="sng" algn="ctr">
                      <a:solidFill>
                        <a:srgbClr val="7F895A"/>
                      </a:solidFill>
                      <a:prstDash val="solid"/>
                      <a:round/>
                      <a:headEnd type="none" w="med" len="med"/>
                      <a:tailEnd type="none" w="med" len="med"/>
                    </a:lnB>
                    <a:solidFill>
                      <a:srgbClr val="B4A5A9"/>
                    </a:solidFill>
                  </a:tcPr>
                </a:tc>
                <a:tc>
                  <a:txBody>
                    <a:bodyPr/>
                    <a:lstStyle/>
                    <a:p>
                      <a:pPr marL="0" lvl="0" algn="ctr">
                        <a:buNone/>
                      </a:pPr>
                      <a:r>
                        <a:rPr lang="en-US" sz="1800" b="0" i="0" u="none" strike="noStrike" kern="1200">
                          <a:solidFill>
                            <a:schemeClr val="tx1"/>
                          </a:solidFill>
                          <a:effectLst/>
                          <a:latin typeface="Calibri"/>
                        </a:rPr>
                        <a:t>Workforce</a:t>
                      </a:r>
                    </a:p>
                  </a:txBody>
                  <a:tcPr anchor="ctr">
                    <a:lnL w="17018" cap="flat" cmpd="sng" algn="ctr">
                      <a:solidFill>
                        <a:srgbClr val="7F895A"/>
                      </a:solidFill>
                      <a:prstDash val="solid"/>
                      <a:round/>
                      <a:headEnd type="none" w="med" len="med"/>
                      <a:tailEnd type="none" w="med" len="med"/>
                    </a:lnL>
                    <a:lnR w="17018" cap="flat" cmpd="sng" algn="ctr">
                      <a:solidFill>
                        <a:srgbClr val="7F895A"/>
                      </a:solidFill>
                      <a:prstDash val="solid"/>
                      <a:round/>
                      <a:headEnd type="none" w="med" len="med"/>
                      <a:tailEnd type="none" w="med" len="med"/>
                    </a:lnR>
                    <a:lnT w="17018" cap="flat" cmpd="sng" algn="ctr">
                      <a:solidFill>
                        <a:srgbClr val="7F895A"/>
                      </a:solidFill>
                      <a:prstDash val="solid"/>
                      <a:round/>
                      <a:headEnd type="none" w="med" len="med"/>
                      <a:tailEnd type="none" w="med" len="med"/>
                    </a:lnT>
                    <a:lnB w="17018" cap="flat" cmpd="sng" algn="ctr">
                      <a:solidFill>
                        <a:srgbClr val="7F895A"/>
                      </a:solidFill>
                      <a:prstDash val="solid"/>
                      <a:round/>
                      <a:headEnd type="none" w="med" len="med"/>
                      <a:tailEnd type="none" w="med" len="med"/>
                    </a:lnB>
                    <a:solidFill>
                      <a:srgbClr val="B4A5A9"/>
                    </a:solidFill>
                  </a:tcPr>
                </a:tc>
                <a:tc>
                  <a:txBody>
                    <a:bodyPr/>
                    <a:lstStyle/>
                    <a:p>
                      <a:pPr marL="0" lvl="0" algn="ctr">
                        <a:buNone/>
                      </a:pPr>
                      <a:r>
                        <a:rPr lang="en-US" sz="1800" b="0" i="0" u="none" strike="noStrike" kern="1200">
                          <a:solidFill>
                            <a:schemeClr val="tx1"/>
                          </a:solidFill>
                          <a:effectLst/>
                          <a:latin typeface="Calibri"/>
                        </a:rPr>
                        <a:t>Permanent Supportive Housing</a:t>
                      </a:r>
                    </a:p>
                  </a:txBody>
                  <a:tcPr anchor="ctr">
                    <a:lnL w="17018" cap="flat" cmpd="sng" algn="ctr">
                      <a:solidFill>
                        <a:srgbClr val="7F895A"/>
                      </a:solidFill>
                      <a:prstDash val="solid"/>
                      <a:round/>
                      <a:headEnd type="none" w="med" len="med"/>
                      <a:tailEnd type="none" w="med" len="med"/>
                    </a:lnL>
                    <a:lnR w="17018" cap="flat" cmpd="sng" algn="ctr">
                      <a:solidFill>
                        <a:srgbClr val="7F895A"/>
                      </a:solidFill>
                      <a:prstDash val="solid"/>
                      <a:round/>
                      <a:headEnd type="none" w="med" len="med"/>
                      <a:tailEnd type="none" w="med" len="med"/>
                    </a:lnR>
                    <a:lnT w="17018" cap="flat" cmpd="sng" algn="ctr">
                      <a:solidFill>
                        <a:srgbClr val="7F895A"/>
                      </a:solidFill>
                      <a:prstDash val="solid"/>
                      <a:round/>
                      <a:headEnd type="none" w="med" len="med"/>
                      <a:tailEnd type="none" w="med" len="med"/>
                    </a:lnT>
                    <a:lnB w="17018" cap="flat" cmpd="sng" algn="ctr">
                      <a:solidFill>
                        <a:srgbClr val="7F895A"/>
                      </a:solidFill>
                      <a:prstDash val="solid"/>
                      <a:round/>
                      <a:headEnd type="none" w="med" len="med"/>
                      <a:tailEnd type="none" w="med" len="med"/>
                    </a:lnB>
                    <a:solidFill>
                      <a:srgbClr val="B4A5A9"/>
                    </a:solidFill>
                  </a:tcPr>
                </a:tc>
                <a:extLst>
                  <a:ext uri="{0D108BD9-81ED-4DB2-BD59-A6C34878D82A}">
                    <a16:rowId xmlns:a16="http://schemas.microsoft.com/office/drawing/2014/main" val="1566662527"/>
                  </a:ext>
                </a:extLst>
              </a:tr>
            </a:tbl>
          </a:graphicData>
        </a:graphic>
      </p:graphicFrame>
      <p:pic>
        <p:nvPicPr>
          <p:cNvPr id="3" name="Picture 2">
            <a:extLst>
              <a:ext uri="{FF2B5EF4-FFF2-40B4-BE49-F238E27FC236}">
                <a16:creationId xmlns:a16="http://schemas.microsoft.com/office/drawing/2014/main" id="{57B18385-1EF8-2BC6-A3E3-21640A607054}"/>
              </a:ext>
            </a:extLst>
          </p:cNvPr>
          <p:cNvPicPr>
            <a:picLocks noChangeAspect="1"/>
          </p:cNvPicPr>
          <p:nvPr/>
        </p:nvPicPr>
        <p:blipFill>
          <a:blip r:embed="rId3"/>
          <a:srcRect l="11082" t="-240" r="18997" b="240"/>
          <a:stretch/>
        </p:blipFill>
        <p:spPr>
          <a:xfrm>
            <a:off x="8886838" y="4431446"/>
            <a:ext cx="2590565" cy="1818054"/>
          </a:xfrm>
          <a:prstGeom prst="rect">
            <a:avLst/>
          </a:prstGeom>
        </p:spPr>
      </p:pic>
      <p:pic>
        <p:nvPicPr>
          <p:cNvPr id="5" name="Picture 4">
            <a:extLst>
              <a:ext uri="{FF2B5EF4-FFF2-40B4-BE49-F238E27FC236}">
                <a16:creationId xmlns:a16="http://schemas.microsoft.com/office/drawing/2014/main" id="{FE3A525B-F631-7493-43D1-76D0A450CFE4}"/>
              </a:ext>
            </a:extLst>
          </p:cNvPr>
          <p:cNvPicPr>
            <a:picLocks noChangeAspect="1"/>
          </p:cNvPicPr>
          <p:nvPr/>
        </p:nvPicPr>
        <p:blipFill>
          <a:blip r:embed="rId4"/>
          <a:stretch>
            <a:fillRect/>
          </a:stretch>
        </p:blipFill>
        <p:spPr>
          <a:xfrm>
            <a:off x="546184" y="4439727"/>
            <a:ext cx="1960716" cy="1812099"/>
          </a:xfrm>
          <a:prstGeom prst="rect">
            <a:avLst/>
          </a:prstGeom>
        </p:spPr>
      </p:pic>
      <p:pic>
        <p:nvPicPr>
          <p:cNvPr id="6" name="Picture 5">
            <a:extLst>
              <a:ext uri="{FF2B5EF4-FFF2-40B4-BE49-F238E27FC236}">
                <a16:creationId xmlns:a16="http://schemas.microsoft.com/office/drawing/2014/main" id="{D310219F-5EAF-1C97-60E8-8EEC79DF9453}"/>
              </a:ext>
            </a:extLst>
          </p:cNvPr>
          <p:cNvPicPr>
            <a:picLocks noChangeAspect="1"/>
          </p:cNvPicPr>
          <p:nvPr/>
        </p:nvPicPr>
        <p:blipFill>
          <a:blip r:embed="rId5"/>
          <a:stretch>
            <a:fillRect/>
          </a:stretch>
        </p:blipFill>
        <p:spPr>
          <a:xfrm>
            <a:off x="2595928" y="4431201"/>
            <a:ext cx="3082681" cy="1825137"/>
          </a:xfrm>
          <a:prstGeom prst="rect">
            <a:avLst/>
          </a:prstGeom>
        </p:spPr>
      </p:pic>
      <p:pic>
        <p:nvPicPr>
          <p:cNvPr id="7" name="Picture 6">
            <a:extLst>
              <a:ext uri="{FF2B5EF4-FFF2-40B4-BE49-F238E27FC236}">
                <a16:creationId xmlns:a16="http://schemas.microsoft.com/office/drawing/2014/main" id="{71132690-6621-7BF0-04CE-9EC7E9D141D4}"/>
              </a:ext>
            </a:extLst>
          </p:cNvPr>
          <p:cNvPicPr>
            <a:picLocks noChangeAspect="1"/>
          </p:cNvPicPr>
          <p:nvPr/>
        </p:nvPicPr>
        <p:blipFill>
          <a:blip r:embed="rId6"/>
          <a:stretch>
            <a:fillRect/>
          </a:stretch>
        </p:blipFill>
        <p:spPr>
          <a:xfrm>
            <a:off x="5785461" y="4431446"/>
            <a:ext cx="2995002" cy="1824648"/>
          </a:xfrm>
          <a:prstGeom prst="rect">
            <a:avLst/>
          </a:prstGeom>
        </p:spPr>
      </p:pic>
    </p:spTree>
    <p:extLst>
      <p:ext uri="{BB962C8B-B14F-4D97-AF65-F5344CB8AC3E}">
        <p14:creationId xmlns:p14="http://schemas.microsoft.com/office/powerpoint/2010/main" val="4287138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FB847-3E46-4ABA-FB71-17B26F5F8C11}"/>
              </a:ext>
            </a:extLst>
          </p:cNvPr>
          <p:cNvSpPr>
            <a:spLocks noGrp="1"/>
          </p:cNvSpPr>
          <p:nvPr>
            <p:ph type="title"/>
          </p:nvPr>
        </p:nvSpPr>
        <p:spPr>
          <a:xfrm>
            <a:off x="457200" y="594358"/>
            <a:ext cx="3200400" cy="5710844"/>
          </a:xfrm>
        </p:spPr>
        <p:txBody>
          <a:bodyPr anchor="ctr">
            <a:normAutofit/>
          </a:bodyPr>
          <a:lstStyle/>
          <a:p>
            <a:pPr algn="ctr"/>
            <a:r>
              <a:rPr lang="en-US" sz="5000" dirty="0">
                <a:solidFill>
                  <a:schemeClr val="bg1"/>
                </a:solidFill>
                <a:latin typeface="Calibri"/>
                <a:cs typeface="Calibri"/>
              </a:rPr>
              <a:t>Housing Pipeline</a:t>
            </a:r>
            <a:br>
              <a:rPr lang="en-US" sz="5000" dirty="0">
                <a:solidFill>
                  <a:schemeClr val="bg1"/>
                </a:solidFill>
                <a:latin typeface="Calibri"/>
                <a:cs typeface="Calibri"/>
              </a:rPr>
            </a:br>
            <a:r>
              <a:rPr lang="en-US" sz="5000" dirty="0">
                <a:solidFill>
                  <a:schemeClr val="bg1"/>
                </a:solidFill>
                <a:latin typeface="Calibri"/>
                <a:cs typeface="Calibri"/>
              </a:rPr>
              <a:t>Map</a:t>
            </a:r>
          </a:p>
        </p:txBody>
      </p:sp>
      <p:pic>
        <p:nvPicPr>
          <p:cNvPr id="7" name="Content Placeholder 6">
            <a:extLst>
              <a:ext uri="{FF2B5EF4-FFF2-40B4-BE49-F238E27FC236}">
                <a16:creationId xmlns:a16="http://schemas.microsoft.com/office/drawing/2014/main" id="{08EAA91B-E8FA-D8E9-7A70-BCDD2B2A52E8}"/>
              </a:ext>
            </a:extLst>
          </p:cNvPr>
          <p:cNvPicPr>
            <a:picLocks noGrp="1" noChangeAspect="1"/>
          </p:cNvPicPr>
          <p:nvPr>
            <p:ph idx="1"/>
          </p:nvPr>
        </p:nvPicPr>
        <p:blipFill>
          <a:blip r:embed="rId2"/>
          <a:stretch>
            <a:fillRect/>
          </a:stretch>
        </p:blipFill>
        <p:spPr>
          <a:xfrm>
            <a:off x="4497355" y="594358"/>
            <a:ext cx="7237445" cy="5710844"/>
          </a:xfrm>
        </p:spPr>
      </p:pic>
    </p:spTree>
    <p:extLst>
      <p:ext uri="{BB962C8B-B14F-4D97-AF65-F5344CB8AC3E}">
        <p14:creationId xmlns:p14="http://schemas.microsoft.com/office/powerpoint/2010/main" val="31314939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67CC6-BBD8-8536-D34F-97F0FD766A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2B0031-1144-4BC7-733B-459277B3928E}"/>
              </a:ext>
            </a:extLst>
          </p:cNvPr>
          <p:cNvSpPr>
            <a:spLocks noGrp="1"/>
          </p:cNvSpPr>
          <p:nvPr>
            <p:ph type="title"/>
          </p:nvPr>
        </p:nvSpPr>
        <p:spPr/>
        <p:txBody>
          <a:bodyPr>
            <a:normAutofit/>
          </a:bodyPr>
          <a:lstStyle/>
          <a:p>
            <a:r>
              <a:rPr lang="en-US"/>
              <a:t>Housing Pipeline</a:t>
            </a:r>
            <a:endParaRPr lang="en-US">
              <a:ea typeface="Calibri Light"/>
              <a:cs typeface="Calibri Light"/>
            </a:endParaRPr>
          </a:p>
        </p:txBody>
      </p:sp>
      <p:graphicFrame>
        <p:nvGraphicFramePr>
          <p:cNvPr id="5" name="Content Placeholder 4">
            <a:extLst>
              <a:ext uri="{FF2B5EF4-FFF2-40B4-BE49-F238E27FC236}">
                <a16:creationId xmlns:a16="http://schemas.microsoft.com/office/drawing/2014/main" id="{9474F48F-80DD-CF6A-8FAD-0E8FC1F92FEA}"/>
              </a:ext>
            </a:extLst>
          </p:cNvPr>
          <p:cNvGraphicFramePr>
            <a:graphicFrameLocks noGrp="1"/>
          </p:cNvGraphicFramePr>
          <p:nvPr>
            <p:ph idx="1"/>
            <p:extLst>
              <p:ext uri="{D42A27DB-BD31-4B8C-83A1-F6EECF244321}">
                <p14:modId xmlns:p14="http://schemas.microsoft.com/office/powerpoint/2010/main" val="2776624394"/>
              </p:ext>
            </p:extLst>
          </p:nvPr>
        </p:nvGraphicFramePr>
        <p:xfrm>
          <a:off x="1096963" y="2100263"/>
          <a:ext cx="10103071" cy="3337983"/>
        </p:xfrm>
        <a:graphic>
          <a:graphicData uri="http://schemas.openxmlformats.org/drawingml/2006/table">
            <a:tbl>
              <a:tblPr bandRow="1">
                <a:tableStyleId>{5C22544A-7EE6-4342-B048-85BDC9FD1C3A}</a:tableStyleId>
              </a:tblPr>
              <a:tblGrid>
                <a:gridCol w="3096380">
                  <a:extLst>
                    <a:ext uri="{9D8B030D-6E8A-4147-A177-3AD203B41FA5}">
                      <a16:colId xmlns:a16="http://schemas.microsoft.com/office/drawing/2014/main" val="3944724942"/>
                    </a:ext>
                  </a:extLst>
                </a:gridCol>
                <a:gridCol w="834619">
                  <a:extLst>
                    <a:ext uri="{9D8B030D-6E8A-4147-A177-3AD203B41FA5}">
                      <a16:colId xmlns:a16="http://schemas.microsoft.com/office/drawing/2014/main" val="4283854401"/>
                    </a:ext>
                  </a:extLst>
                </a:gridCol>
                <a:gridCol w="2769807">
                  <a:extLst>
                    <a:ext uri="{9D8B030D-6E8A-4147-A177-3AD203B41FA5}">
                      <a16:colId xmlns:a16="http://schemas.microsoft.com/office/drawing/2014/main" val="1488577744"/>
                    </a:ext>
                  </a:extLst>
                </a:gridCol>
                <a:gridCol w="3402265">
                  <a:extLst>
                    <a:ext uri="{9D8B030D-6E8A-4147-A177-3AD203B41FA5}">
                      <a16:colId xmlns:a16="http://schemas.microsoft.com/office/drawing/2014/main" val="640562098"/>
                    </a:ext>
                  </a:extLst>
                </a:gridCol>
              </a:tblGrid>
              <a:tr h="514350">
                <a:tc>
                  <a:txBody>
                    <a:bodyPr/>
                    <a:lstStyle/>
                    <a:p>
                      <a:pPr algn="ctr" rtl="0" fontAlgn="base">
                        <a:lnSpc>
                          <a:spcPts val="2625"/>
                        </a:lnSpc>
                        <a:buNone/>
                      </a:pPr>
                      <a:r>
                        <a:rPr lang="en-US" b="1" i="0">
                          <a:solidFill>
                            <a:srgbClr val="000000"/>
                          </a:solidFill>
                          <a:effectLst/>
                          <a:latin typeface="Calibri"/>
                        </a:rPr>
                        <a:t>Project</a:t>
                      </a:r>
                      <a:endParaRPr lang="en-US" b="1" i="0">
                        <a:solidFill>
                          <a:srgbClr val="7F895A"/>
                        </a:solidFill>
                        <a:effectLst/>
                        <a:latin typeface="Calibri"/>
                      </a:endParaRPr>
                    </a:p>
                  </a:txBody>
                  <a:tcPr>
                    <a:lnL w="12697" cap="flat" cmpd="sng" algn="ctr">
                      <a:solidFill>
                        <a:srgbClr val="507281"/>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507281"/>
                      </a:solidFill>
                      <a:prstDash val="solid"/>
                      <a:round/>
                      <a:headEnd type="none" w="med" len="med"/>
                      <a:tailEnd type="none" w="med" len="med"/>
                    </a:lnT>
                    <a:lnB w="12697" cap="flat" cmpd="sng" algn="ctr">
                      <a:solidFill>
                        <a:srgbClr val="507281"/>
                      </a:solidFill>
                      <a:prstDash val="solid"/>
                      <a:round/>
                      <a:headEnd type="none" w="med" len="med"/>
                      <a:tailEnd type="none" w="med" len="med"/>
                    </a:lnB>
                    <a:solidFill>
                      <a:srgbClr val="72555D"/>
                    </a:solidFill>
                  </a:tcPr>
                </a:tc>
                <a:tc>
                  <a:txBody>
                    <a:bodyPr/>
                    <a:lstStyle/>
                    <a:p>
                      <a:pPr algn="ctr" rtl="0" fontAlgn="base">
                        <a:lnSpc>
                          <a:spcPts val="2625"/>
                        </a:lnSpc>
                        <a:buNone/>
                      </a:pPr>
                      <a:r>
                        <a:rPr lang="en-US" b="1" i="0">
                          <a:solidFill>
                            <a:srgbClr val="000000"/>
                          </a:solidFill>
                          <a:effectLst/>
                          <a:latin typeface="Calibri"/>
                        </a:rPr>
                        <a:t>Units </a:t>
                      </a:r>
                      <a:endParaRPr lang="en-US" b="1" i="0">
                        <a:solidFill>
                          <a:srgbClr val="7F895A"/>
                        </a:solidFill>
                        <a:effectLst/>
                        <a:latin typeface="Calibri"/>
                      </a:endParaRP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507281"/>
                      </a:solidFill>
                      <a:prstDash val="solid"/>
                      <a:round/>
                      <a:headEnd type="none" w="med" len="med"/>
                      <a:tailEnd type="none" w="med" len="med"/>
                    </a:lnT>
                    <a:lnB w="12697" cap="flat" cmpd="sng" algn="ctr">
                      <a:solidFill>
                        <a:srgbClr val="507281"/>
                      </a:solidFill>
                      <a:prstDash val="solid"/>
                      <a:round/>
                      <a:headEnd type="none" w="med" len="med"/>
                      <a:tailEnd type="none" w="med" len="med"/>
                    </a:lnB>
                    <a:solidFill>
                      <a:srgbClr val="72555D"/>
                    </a:solidFill>
                  </a:tcPr>
                </a:tc>
                <a:tc>
                  <a:txBody>
                    <a:bodyPr/>
                    <a:lstStyle/>
                    <a:p>
                      <a:pPr algn="ctr" rtl="0" fontAlgn="base">
                        <a:lnSpc>
                          <a:spcPts val="2625"/>
                        </a:lnSpc>
                        <a:buNone/>
                      </a:pPr>
                      <a:r>
                        <a:rPr lang="en-US" b="1" i="0">
                          <a:solidFill>
                            <a:srgbClr val="000000"/>
                          </a:solidFill>
                          <a:effectLst/>
                          <a:latin typeface="Calibri"/>
                        </a:rPr>
                        <a:t>Status </a:t>
                      </a:r>
                      <a:endParaRPr lang="en-US" b="1" i="0">
                        <a:solidFill>
                          <a:srgbClr val="7F895A"/>
                        </a:solidFill>
                        <a:effectLst/>
                        <a:latin typeface="Calibri"/>
                      </a:endParaRP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507281"/>
                      </a:solidFill>
                      <a:prstDash val="solid"/>
                      <a:round/>
                      <a:headEnd type="none" w="med" len="med"/>
                      <a:tailEnd type="none" w="med" len="med"/>
                    </a:lnT>
                    <a:lnB w="12697" cap="flat" cmpd="sng" algn="ctr">
                      <a:solidFill>
                        <a:srgbClr val="507281"/>
                      </a:solidFill>
                      <a:prstDash val="solid"/>
                      <a:round/>
                      <a:headEnd type="none" w="med" len="med"/>
                      <a:tailEnd type="none" w="med" len="med"/>
                    </a:lnB>
                    <a:solidFill>
                      <a:srgbClr val="72555D"/>
                    </a:solidFill>
                  </a:tcPr>
                </a:tc>
                <a:tc>
                  <a:txBody>
                    <a:bodyPr/>
                    <a:lstStyle/>
                    <a:p>
                      <a:pPr algn="ctr" rtl="0" fontAlgn="base">
                        <a:lnSpc>
                          <a:spcPts val="2625"/>
                        </a:lnSpc>
                        <a:buNone/>
                      </a:pPr>
                      <a:r>
                        <a:rPr lang="en-US" b="1" i="0">
                          <a:solidFill>
                            <a:srgbClr val="000000"/>
                          </a:solidFill>
                          <a:effectLst/>
                          <a:latin typeface="Calibri"/>
                        </a:rPr>
                        <a:t>Housing Type</a:t>
                      </a:r>
                      <a:endParaRPr lang="en-US" b="1" i="0">
                        <a:solidFill>
                          <a:srgbClr val="7F895A"/>
                        </a:solidFill>
                        <a:effectLst/>
                        <a:latin typeface="Calibri"/>
                      </a:endParaRP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507281"/>
                      </a:solidFill>
                      <a:prstDash val="solid"/>
                      <a:round/>
                      <a:headEnd type="none" w="med" len="med"/>
                      <a:tailEnd type="none" w="med" len="med"/>
                    </a:lnT>
                    <a:lnB w="12697" cap="flat" cmpd="sng" algn="ctr">
                      <a:solidFill>
                        <a:srgbClr val="507281"/>
                      </a:solidFill>
                      <a:prstDash val="solid"/>
                      <a:round/>
                      <a:headEnd type="none" w="med" len="med"/>
                      <a:tailEnd type="none" w="med" len="med"/>
                    </a:lnB>
                    <a:solidFill>
                      <a:srgbClr val="72555D"/>
                    </a:solidFill>
                  </a:tcPr>
                </a:tc>
                <a:extLst>
                  <a:ext uri="{0D108BD9-81ED-4DB2-BD59-A6C34878D82A}">
                    <a16:rowId xmlns:a16="http://schemas.microsoft.com/office/drawing/2014/main" val="2393132576"/>
                  </a:ext>
                </a:extLst>
              </a:tr>
              <a:tr h="400050">
                <a:tc>
                  <a:txBody>
                    <a:bodyPr/>
                    <a:lstStyle/>
                    <a:p>
                      <a:pPr algn="ctr" rtl="0" fontAlgn="base">
                        <a:lnSpc>
                          <a:spcPts val="2400"/>
                        </a:lnSpc>
                        <a:buNone/>
                      </a:pPr>
                      <a:r>
                        <a:rPr lang="en-US" sz="1600" b="0" i="0">
                          <a:solidFill>
                            <a:schemeClr val="tx1"/>
                          </a:solidFill>
                          <a:effectLst/>
                          <a:latin typeface="Calibri"/>
                        </a:rPr>
                        <a:t>S.E.C. Abbott St &amp; John St</a:t>
                      </a:r>
                    </a:p>
                  </a:txBody>
                  <a:tcPr>
                    <a:lnL w="12697" cap="flat" cmpd="sng" algn="ctr">
                      <a:solidFill>
                        <a:srgbClr val="507281"/>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507281"/>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tc>
                  <a:txBody>
                    <a:bodyPr/>
                    <a:lstStyle/>
                    <a:p>
                      <a:pPr algn="ctr" rtl="0" fontAlgn="base">
                        <a:lnSpc>
                          <a:spcPts val="2400"/>
                        </a:lnSpc>
                        <a:buNone/>
                      </a:pPr>
                      <a:r>
                        <a:rPr lang="en-US" sz="1600" b="0" i="0">
                          <a:solidFill>
                            <a:schemeClr val="tx1"/>
                          </a:solidFill>
                          <a:effectLst/>
                          <a:latin typeface="Calibri"/>
                        </a:rPr>
                        <a:t>242</a:t>
                      </a: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507281"/>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tc>
                  <a:txBody>
                    <a:bodyPr/>
                    <a:lstStyle/>
                    <a:p>
                      <a:pPr lvl="0" algn="ctr">
                        <a:lnSpc>
                          <a:spcPts val="2400"/>
                        </a:lnSpc>
                        <a:buNone/>
                      </a:pPr>
                      <a:r>
                        <a:rPr lang="en-US" sz="1600" b="0" i="0">
                          <a:solidFill>
                            <a:schemeClr val="tx1"/>
                          </a:solidFill>
                          <a:effectLst/>
                          <a:latin typeface="Calibri"/>
                        </a:rPr>
                        <a:t>Approved</a:t>
                      </a: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507281"/>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tc>
                  <a:txBody>
                    <a:bodyPr/>
                    <a:lstStyle/>
                    <a:p>
                      <a:pPr algn="ctr" rtl="0" fontAlgn="base">
                        <a:lnSpc>
                          <a:spcPts val="2400"/>
                        </a:lnSpc>
                        <a:buNone/>
                      </a:pPr>
                      <a:r>
                        <a:rPr lang="en-US" sz="1600" b="0" i="0">
                          <a:solidFill>
                            <a:schemeClr val="tx1"/>
                          </a:solidFill>
                          <a:effectLst/>
                          <a:latin typeface="Calibri"/>
                        </a:rPr>
                        <a:t>Rental / Commercial</a:t>
                      </a: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507281"/>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extLst>
                  <a:ext uri="{0D108BD9-81ED-4DB2-BD59-A6C34878D82A}">
                    <a16:rowId xmlns:a16="http://schemas.microsoft.com/office/drawing/2014/main" val="3963779871"/>
                  </a:ext>
                </a:extLst>
              </a:tr>
              <a:tr h="400050">
                <a:tc>
                  <a:txBody>
                    <a:bodyPr/>
                    <a:lstStyle/>
                    <a:p>
                      <a:pPr algn="ctr" rtl="0" fontAlgn="base">
                        <a:lnSpc>
                          <a:spcPts val="2400"/>
                        </a:lnSpc>
                        <a:buNone/>
                      </a:pPr>
                      <a:r>
                        <a:rPr lang="en-US" sz="1600" b="0" i="0">
                          <a:solidFill>
                            <a:schemeClr val="tx1"/>
                          </a:solidFill>
                          <a:effectLst/>
                          <a:latin typeface="Calibri"/>
                        </a:rPr>
                        <a:t>467 Market St.</a:t>
                      </a:r>
                    </a:p>
                  </a:txBody>
                  <a:tcPr>
                    <a:lnL w="12697" cap="flat" cmpd="sng" algn="ctr">
                      <a:solidFill>
                        <a:srgbClr val="507281"/>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tc>
                  <a:txBody>
                    <a:bodyPr/>
                    <a:lstStyle/>
                    <a:p>
                      <a:pPr algn="ctr" rtl="0" fontAlgn="base">
                        <a:lnSpc>
                          <a:spcPts val="2400"/>
                        </a:lnSpc>
                        <a:buNone/>
                      </a:pPr>
                      <a:r>
                        <a:rPr lang="en-US" sz="1600" b="0" i="0">
                          <a:solidFill>
                            <a:schemeClr val="tx1"/>
                          </a:solidFill>
                          <a:effectLst/>
                          <a:latin typeface="Calibri"/>
                        </a:rPr>
                        <a:t>75</a:t>
                      </a: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tc>
                  <a:txBody>
                    <a:bodyPr/>
                    <a:lstStyle/>
                    <a:p>
                      <a:pPr algn="ctr" rtl="0" fontAlgn="base">
                        <a:lnSpc>
                          <a:spcPts val="2400"/>
                        </a:lnSpc>
                        <a:buNone/>
                      </a:pPr>
                      <a:r>
                        <a:rPr lang="en-US" sz="1600" b="0" i="0" dirty="0">
                          <a:solidFill>
                            <a:schemeClr val="tx1"/>
                          </a:solidFill>
                          <a:effectLst/>
                          <a:latin typeface="Calibri"/>
                        </a:rPr>
                        <a:t>Entitlement in Progress</a:t>
                      </a: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tc>
                  <a:txBody>
                    <a:bodyPr/>
                    <a:lstStyle/>
                    <a:p>
                      <a:pPr algn="ctr" rtl="0" fontAlgn="base">
                        <a:lnSpc>
                          <a:spcPts val="2400"/>
                        </a:lnSpc>
                        <a:buNone/>
                      </a:pPr>
                      <a:r>
                        <a:rPr lang="en-US" sz="1600" b="0" i="0">
                          <a:solidFill>
                            <a:schemeClr val="tx1"/>
                          </a:solidFill>
                          <a:effectLst/>
                          <a:latin typeface="Calibri"/>
                        </a:rPr>
                        <a:t>Rental (Affordable)</a:t>
                      </a: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extLst>
                  <a:ext uri="{0D108BD9-81ED-4DB2-BD59-A6C34878D82A}">
                    <a16:rowId xmlns:a16="http://schemas.microsoft.com/office/drawing/2014/main" val="1813502025"/>
                  </a:ext>
                </a:extLst>
              </a:tr>
              <a:tr h="400050">
                <a:tc>
                  <a:txBody>
                    <a:bodyPr/>
                    <a:lstStyle/>
                    <a:p>
                      <a:pPr algn="ctr" rtl="0" fontAlgn="base">
                        <a:lnSpc>
                          <a:spcPts val="2400"/>
                        </a:lnSpc>
                        <a:buNone/>
                      </a:pPr>
                      <a:r>
                        <a:rPr lang="en-US" sz="1600" b="0" i="0">
                          <a:solidFill>
                            <a:schemeClr val="tx1"/>
                          </a:solidFill>
                          <a:effectLst/>
                          <a:latin typeface="Calibri"/>
                        </a:rPr>
                        <a:t>98 Kip Drive</a:t>
                      </a:r>
                    </a:p>
                  </a:txBody>
                  <a:tcPr>
                    <a:lnL w="12697" cap="flat" cmpd="sng" algn="ctr">
                      <a:solidFill>
                        <a:srgbClr val="507281"/>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tc>
                  <a:txBody>
                    <a:bodyPr/>
                    <a:lstStyle/>
                    <a:p>
                      <a:pPr algn="ctr" rtl="0" fontAlgn="base">
                        <a:lnSpc>
                          <a:spcPts val="2400"/>
                        </a:lnSpc>
                        <a:buNone/>
                      </a:pPr>
                      <a:r>
                        <a:rPr lang="en-US" sz="1600" b="0" i="0">
                          <a:solidFill>
                            <a:schemeClr val="tx1"/>
                          </a:solidFill>
                          <a:effectLst/>
                          <a:latin typeface="Calibri"/>
                        </a:rPr>
                        <a:t>36</a:t>
                      </a: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tc>
                  <a:txBody>
                    <a:bodyPr/>
                    <a:lstStyle/>
                    <a:p>
                      <a:pPr lvl="0" algn="ctr">
                        <a:lnSpc>
                          <a:spcPts val="2400"/>
                        </a:lnSpc>
                        <a:buNone/>
                      </a:pPr>
                      <a:r>
                        <a:rPr lang="en-US" sz="1600" b="0" i="0" dirty="0">
                          <a:solidFill>
                            <a:schemeClr val="tx1"/>
                          </a:solidFill>
                          <a:effectLst/>
                          <a:latin typeface="Calibri"/>
                        </a:rPr>
                        <a:t>Land acquisition in Progress</a:t>
                      </a: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tc>
                  <a:txBody>
                    <a:bodyPr/>
                    <a:lstStyle/>
                    <a:p>
                      <a:pPr algn="ctr" rtl="0" fontAlgn="base">
                        <a:lnSpc>
                          <a:spcPts val="2400"/>
                        </a:lnSpc>
                        <a:buNone/>
                      </a:pPr>
                      <a:r>
                        <a:rPr lang="en-US" sz="1600" b="0" i="0">
                          <a:solidFill>
                            <a:schemeClr val="tx1"/>
                          </a:solidFill>
                          <a:effectLst/>
                          <a:latin typeface="Calibri"/>
                        </a:rPr>
                        <a:t>Rental (Affordable)</a:t>
                      </a: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extLst>
                  <a:ext uri="{0D108BD9-81ED-4DB2-BD59-A6C34878D82A}">
                    <a16:rowId xmlns:a16="http://schemas.microsoft.com/office/drawing/2014/main" val="3944413826"/>
                  </a:ext>
                </a:extLst>
              </a:tr>
              <a:tr h="400050">
                <a:tc>
                  <a:txBody>
                    <a:bodyPr/>
                    <a:lstStyle/>
                    <a:p>
                      <a:pPr algn="ctr" rtl="0" fontAlgn="base">
                        <a:lnSpc>
                          <a:spcPts val="2400"/>
                        </a:lnSpc>
                        <a:buNone/>
                      </a:pPr>
                      <a:r>
                        <a:rPr lang="en-US" sz="1600" b="0" i="0">
                          <a:solidFill>
                            <a:schemeClr val="tx1"/>
                          </a:solidFill>
                          <a:effectLst/>
                          <a:latin typeface="Calibri"/>
                        </a:rPr>
                        <a:t>275 E Laurel</a:t>
                      </a:r>
                    </a:p>
                  </a:txBody>
                  <a:tcPr>
                    <a:lnL w="12697" cap="flat" cmpd="sng" algn="ctr">
                      <a:solidFill>
                        <a:srgbClr val="507281"/>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tc>
                  <a:txBody>
                    <a:bodyPr/>
                    <a:lstStyle/>
                    <a:p>
                      <a:pPr algn="ctr" rtl="0" fontAlgn="base">
                        <a:lnSpc>
                          <a:spcPts val="2400"/>
                        </a:lnSpc>
                        <a:buNone/>
                      </a:pPr>
                      <a:r>
                        <a:rPr lang="en-US" sz="1600" b="0" i="0">
                          <a:solidFill>
                            <a:schemeClr val="tx1"/>
                          </a:solidFill>
                          <a:effectLst/>
                          <a:latin typeface="Calibri"/>
                        </a:rPr>
                        <a:t>11</a:t>
                      </a: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tc>
                  <a:txBody>
                    <a:bodyPr/>
                    <a:lstStyle/>
                    <a:p>
                      <a:pPr algn="ctr" rtl="0" fontAlgn="base">
                        <a:lnSpc>
                          <a:spcPts val="2400"/>
                        </a:lnSpc>
                        <a:buNone/>
                      </a:pPr>
                      <a:r>
                        <a:rPr lang="en-US" sz="1600" b="0" i="0">
                          <a:solidFill>
                            <a:schemeClr val="tx1"/>
                          </a:solidFill>
                          <a:effectLst/>
                          <a:latin typeface="Calibri"/>
                        </a:rPr>
                        <a:t>Entitlement in Progress</a:t>
                      </a: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tc>
                  <a:txBody>
                    <a:bodyPr/>
                    <a:lstStyle/>
                    <a:p>
                      <a:pPr algn="ctr" rtl="0" fontAlgn="base">
                        <a:lnSpc>
                          <a:spcPts val="2400"/>
                        </a:lnSpc>
                        <a:buNone/>
                      </a:pPr>
                      <a:r>
                        <a:rPr lang="en-US" sz="1600" b="0" i="0">
                          <a:solidFill>
                            <a:schemeClr val="tx1"/>
                          </a:solidFill>
                          <a:effectLst/>
                          <a:latin typeface="Calibri"/>
                        </a:rPr>
                        <a:t>Rental (Affordable)</a:t>
                      </a: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extLst>
                  <a:ext uri="{0D108BD9-81ED-4DB2-BD59-A6C34878D82A}">
                    <a16:rowId xmlns:a16="http://schemas.microsoft.com/office/drawing/2014/main" val="3521401733"/>
                  </a:ext>
                </a:extLst>
              </a:tr>
              <a:tr h="400050">
                <a:tc>
                  <a:txBody>
                    <a:bodyPr/>
                    <a:lstStyle/>
                    <a:p>
                      <a:pPr lvl="0" algn="ctr">
                        <a:lnSpc>
                          <a:spcPts val="2400"/>
                        </a:lnSpc>
                        <a:buNone/>
                      </a:pPr>
                      <a:r>
                        <a:rPr lang="en-US" sz="1600" b="0" i="0">
                          <a:solidFill>
                            <a:schemeClr val="tx1"/>
                          </a:solidFill>
                          <a:effectLst/>
                          <a:latin typeface="Calibri"/>
                        </a:rPr>
                        <a:t>1496 Constitution Blvd</a:t>
                      </a:r>
                    </a:p>
                  </a:txBody>
                  <a:tcPr>
                    <a:lnL w="12697" cap="flat" cmpd="sng" algn="ctr">
                      <a:solidFill>
                        <a:srgbClr val="507281"/>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tc>
                  <a:txBody>
                    <a:bodyPr/>
                    <a:lstStyle/>
                    <a:p>
                      <a:pPr lvl="0" algn="ctr">
                        <a:lnSpc>
                          <a:spcPts val="2400"/>
                        </a:lnSpc>
                        <a:buNone/>
                      </a:pPr>
                      <a:r>
                        <a:rPr lang="en-US" sz="1600" b="0" i="0">
                          <a:solidFill>
                            <a:schemeClr val="tx1"/>
                          </a:solidFill>
                          <a:effectLst/>
                          <a:latin typeface="Calibri"/>
                        </a:rPr>
                        <a:t>50</a:t>
                      </a: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tc>
                  <a:txBody>
                    <a:bodyPr/>
                    <a:lstStyle/>
                    <a:p>
                      <a:pPr lvl="0" algn="ctr">
                        <a:lnSpc>
                          <a:spcPts val="2400"/>
                        </a:lnSpc>
                        <a:buNone/>
                      </a:pPr>
                      <a:r>
                        <a:rPr lang="en-US" sz="1600" b="0" i="0">
                          <a:solidFill>
                            <a:schemeClr val="tx1"/>
                          </a:solidFill>
                          <a:effectLst/>
                          <a:latin typeface="Calibri"/>
                        </a:rPr>
                        <a:t>Approved</a:t>
                      </a: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tc>
                  <a:txBody>
                    <a:bodyPr/>
                    <a:lstStyle/>
                    <a:p>
                      <a:pPr lvl="0" algn="ctr">
                        <a:lnSpc>
                          <a:spcPts val="2400"/>
                        </a:lnSpc>
                        <a:buNone/>
                      </a:pPr>
                      <a:r>
                        <a:rPr lang="en-US" sz="1600" b="0" i="0">
                          <a:solidFill>
                            <a:schemeClr val="tx1"/>
                          </a:solidFill>
                          <a:effectLst/>
                          <a:latin typeface="Calibri"/>
                        </a:rPr>
                        <a:t>Rental (Inclusionary)</a:t>
                      </a: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extLst>
                  <a:ext uri="{0D108BD9-81ED-4DB2-BD59-A6C34878D82A}">
                    <a16:rowId xmlns:a16="http://schemas.microsoft.com/office/drawing/2014/main" val="1723919594"/>
                  </a:ext>
                </a:extLst>
              </a:tr>
              <a:tr h="400050">
                <a:tc>
                  <a:txBody>
                    <a:bodyPr/>
                    <a:lstStyle/>
                    <a:p>
                      <a:pPr algn="ctr" rtl="0" fontAlgn="base">
                        <a:lnSpc>
                          <a:spcPts val="2400"/>
                        </a:lnSpc>
                        <a:buNone/>
                      </a:pPr>
                      <a:r>
                        <a:rPr lang="en-US" sz="1600" b="0" i="0" dirty="0">
                          <a:solidFill>
                            <a:schemeClr val="tx1"/>
                          </a:solidFill>
                          <a:effectLst/>
                          <a:latin typeface="Calibri"/>
                        </a:rPr>
                        <a:t>200 </a:t>
                      </a:r>
                      <a:r>
                        <a:rPr lang="en-US" sz="1600" b="0" i="0" dirty="0" err="1">
                          <a:solidFill>
                            <a:schemeClr val="tx1"/>
                          </a:solidFill>
                          <a:effectLst/>
                          <a:latin typeface="Calibri"/>
                        </a:rPr>
                        <a:t>Casentini</a:t>
                      </a:r>
                      <a:r>
                        <a:rPr lang="en-US" sz="1600" b="0" i="0" dirty="0">
                          <a:solidFill>
                            <a:schemeClr val="tx1"/>
                          </a:solidFill>
                          <a:effectLst/>
                          <a:latin typeface="Calibri"/>
                        </a:rPr>
                        <a:t> St.</a:t>
                      </a:r>
                    </a:p>
                  </a:txBody>
                  <a:tcPr>
                    <a:lnL w="12697" cap="flat" cmpd="sng" algn="ctr">
                      <a:solidFill>
                        <a:srgbClr val="507281"/>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tc>
                  <a:txBody>
                    <a:bodyPr/>
                    <a:lstStyle/>
                    <a:p>
                      <a:pPr algn="ctr" rtl="0" fontAlgn="base">
                        <a:lnSpc>
                          <a:spcPts val="2400"/>
                        </a:lnSpc>
                        <a:buNone/>
                      </a:pPr>
                      <a:r>
                        <a:rPr lang="en-US" sz="1600" b="0" i="0" dirty="0">
                          <a:solidFill>
                            <a:schemeClr val="tx1"/>
                          </a:solidFill>
                          <a:effectLst/>
                          <a:latin typeface="Calibri"/>
                        </a:rPr>
                        <a:t>77</a:t>
                      </a: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tc>
                  <a:txBody>
                    <a:bodyPr/>
                    <a:lstStyle/>
                    <a:p>
                      <a:pPr algn="ctr" rtl="0" fontAlgn="base">
                        <a:lnSpc>
                          <a:spcPts val="2400"/>
                        </a:lnSpc>
                        <a:buNone/>
                      </a:pPr>
                      <a:r>
                        <a:rPr lang="en-US" sz="1600" b="0" i="0" dirty="0">
                          <a:solidFill>
                            <a:schemeClr val="tx1"/>
                          </a:solidFill>
                          <a:effectLst/>
                          <a:latin typeface="Calibri"/>
                        </a:rPr>
                        <a:t>Entitlement in Progress</a:t>
                      </a: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tc>
                  <a:txBody>
                    <a:bodyPr/>
                    <a:lstStyle/>
                    <a:p>
                      <a:pPr algn="ctr" rtl="0" fontAlgn="base">
                        <a:lnSpc>
                          <a:spcPts val="2400"/>
                        </a:lnSpc>
                        <a:buNone/>
                      </a:pPr>
                      <a:r>
                        <a:rPr lang="en-US" sz="1600" b="0" i="0">
                          <a:solidFill>
                            <a:schemeClr val="tx1"/>
                          </a:solidFill>
                          <a:effectLst/>
                          <a:latin typeface="Calibri"/>
                        </a:rPr>
                        <a:t>Rental (Inclusionary)</a:t>
                      </a: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extLst>
                  <a:ext uri="{0D108BD9-81ED-4DB2-BD59-A6C34878D82A}">
                    <a16:rowId xmlns:a16="http://schemas.microsoft.com/office/drawing/2014/main" val="3837804679"/>
                  </a:ext>
                </a:extLst>
              </a:tr>
              <a:tr h="423333">
                <a:tc>
                  <a:txBody>
                    <a:bodyPr/>
                    <a:lstStyle/>
                    <a:p>
                      <a:pPr algn="ctr" rtl="0" fontAlgn="base">
                        <a:lnSpc>
                          <a:spcPts val="2400"/>
                        </a:lnSpc>
                        <a:buNone/>
                      </a:pPr>
                      <a:r>
                        <a:rPr lang="en-US" sz="1600" b="0" i="0" err="1">
                          <a:solidFill>
                            <a:schemeClr val="tx1"/>
                          </a:solidFill>
                          <a:effectLst/>
                          <a:latin typeface="Calibri"/>
                        </a:rPr>
                        <a:t>Codirolli</a:t>
                      </a:r>
                      <a:r>
                        <a:rPr lang="en-US" sz="1600" b="0" i="0">
                          <a:solidFill>
                            <a:schemeClr val="tx1"/>
                          </a:solidFill>
                          <a:effectLst/>
                          <a:latin typeface="Calibri"/>
                        </a:rPr>
                        <a:t> &amp; Probert Property (CASP)</a:t>
                      </a:r>
                      <a:endParaRPr lang="en-US" sz="1600"/>
                    </a:p>
                  </a:txBody>
                  <a:tcPr>
                    <a:lnL w="12697" cap="flat" cmpd="sng" algn="ctr">
                      <a:solidFill>
                        <a:srgbClr val="507281"/>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tc>
                  <a:txBody>
                    <a:bodyPr/>
                    <a:lstStyle/>
                    <a:p>
                      <a:pPr algn="ctr" rtl="0" fontAlgn="base">
                        <a:lnSpc>
                          <a:spcPts val="2175"/>
                        </a:lnSpc>
                        <a:buNone/>
                      </a:pPr>
                      <a:r>
                        <a:rPr lang="en-US" sz="1600" b="0" i="0">
                          <a:solidFill>
                            <a:schemeClr val="tx1"/>
                          </a:solidFill>
                          <a:effectLst/>
                          <a:latin typeface="Calibri"/>
                        </a:rPr>
                        <a:t>1674</a:t>
                      </a: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tc>
                  <a:txBody>
                    <a:bodyPr/>
                    <a:lstStyle/>
                    <a:p>
                      <a:pPr algn="ctr" rtl="0" fontAlgn="base">
                        <a:lnSpc>
                          <a:spcPts val="2400"/>
                        </a:lnSpc>
                        <a:buNone/>
                      </a:pPr>
                      <a:r>
                        <a:rPr lang="en-US" sz="1600" b="0" i="0">
                          <a:solidFill>
                            <a:schemeClr val="tx1"/>
                          </a:solidFill>
                          <a:effectLst/>
                          <a:latin typeface="Calibri"/>
                        </a:rPr>
                        <a:t>Entitlement in Progress</a:t>
                      </a: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tc>
                  <a:txBody>
                    <a:bodyPr/>
                    <a:lstStyle/>
                    <a:p>
                      <a:pPr algn="ctr" rtl="0" fontAlgn="base">
                        <a:lnSpc>
                          <a:spcPts val="2400"/>
                        </a:lnSpc>
                        <a:buNone/>
                      </a:pPr>
                      <a:r>
                        <a:rPr lang="en-US" sz="1600" b="0" i="0" dirty="0">
                          <a:solidFill>
                            <a:schemeClr val="tx1"/>
                          </a:solidFill>
                          <a:effectLst/>
                          <a:latin typeface="Calibri"/>
                        </a:rPr>
                        <a:t>Rental/Ownership (Inclusionary)</a:t>
                      </a: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extLst>
                  <a:ext uri="{0D108BD9-81ED-4DB2-BD59-A6C34878D82A}">
                    <a16:rowId xmlns:a16="http://schemas.microsoft.com/office/drawing/2014/main" val="1498750571"/>
                  </a:ext>
                </a:extLst>
              </a:tr>
            </a:tbl>
          </a:graphicData>
        </a:graphic>
      </p:graphicFrame>
    </p:spTree>
    <p:extLst>
      <p:ext uri="{BB962C8B-B14F-4D97-AF65-F5344CB8AC3E}">
        <p14:creationId xmlns:p14="http://schemas.microsoft.com/office/powerpoint/2010/main" val="31936861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D0D67B-1E11-D89D-22BA-4C41ADED0F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50A48D-1334-A091-BC11-120F29A55988}"/>
              </a:ext>
            </a:extLst>
          </p:cNvPr>
          <p:cNvSpPr>
            <a:spLocks noGrp="1"/>
          </p:cNvSpPr>
          <p:nvPr>
            <p:ph type="title"/>
          </p:nvPr>
        </p:nvSpPr>
        <p:spPr/>
        <p:txBody>
          <a:bodyPr>
            <a:normAutofit/>
          </a:bodyPr>
          <a:lstStyle/>
          <a:p>
            <a:r>
              <a:rPr lang="en-US"/>
              <a:t>Housing Pipeline Contd.</a:t>
            </a:r>
            <a:endParaRPr lang="en-US">
              <a:ea typeface="Calibri Light"/>
              <a:cs typeface="Calibri Light"/>
            </a:endParaRPr>
          </a:p>
        </p:txBody>
      </p:sp>
      <p:graphicFrame>
        <p:nvGraphicFramePr>
          <p:cNvPr id="5" name="Content Placeholder 4">
            <a:extLst>
              <a:ext uri="{FF2B5EF4-FFF2-40B4-BE49-F238E27FC236}">
                <a16:creationId xmlns:a16="http://schemas.microsoft.com/office/drawing/2014/main" id="{EA482BF8-D75B-019B-0C58-CB91FCDDB085}"/>
              </a:ext>
            </a:extLst>
          </p:cNvPr>
          <p:cNvGraphicFramePr>
            <a:graphicFrameLocks noGrp="1"/>
          </p:cNvGraphicFramePr>
          <p:nvPr>
            <p:ph idx="1"/>
            <p:extLst>
              <p:ext uri="{D42A27DB-BD31-4B8C-83A1-F6EECF244321}">
                <p14:modId xmlns:p14="http://schemas.microsoft.com/office/powerpoint/2010/main" val="2351309428"/>
              </p:ext>
            </p:extLst>
          </p:nvPr>
        </p:nvGraphicFramePr>
        <p:xfrm>
          <a:off x="1096963" y="2051417"/>
          <a:ext cx="10103071" cy="3333750"/>
        </p:xfrm>
        <a:graphic>
          <a:graphicData uri="http://schemas.openxmlformats.org/drawingml/2006/table">
            <a:tbl>
              <a:tblPr bandRow="1">
                <a:tableStyleId>{5C22544A-7EE6-4342-B048-85BDC9FD1C3A}</a:tableStyleId>
              </a:tblPr>
              <a:tblGrid>
                <a:gridCol w="3096380">
                  <a:extLst>
                    <a:ext uri="{9D8B030D-6E8A-4147-A177-3AD203B41FA5}">
                      <a16:colId xmlns:a16="http://schemas.microsoft.com/office/drawing/2014/main" val="3944724942"/>
                    </a:ext>
                  </a:extLst>
                </a:gridCol>
                <a:gridCol w="834619">
                  <a:extLst>
                    <a:ext uri="{9D8B030D-6E8A-4147-A177-3AD203B41FA5}">
                      <a16:colId xmlns:a16="http://schemas.microsoft.com/office/drawing/2014/main" val="4283854401"/>
                    </a:ext>
                  </a:extLst>
                </a:gridCol>
                <a:gridCol w="2769807">
                  <a:extLst>
                    <a:ext uri="{9D8B030D-6E8A-4147-A177-3AD203B41FA5}">
                      <a16:colId xmlns:a16="http://schemas.microsoft.com/office/drawing/2014/main" val="1488577744"/>
                    </a:ext>
                  </a:extLst>
                </a:gridCol>
                <a:gridCol w="3402265">
                  <a:extLst>
                    <a:ext uri="{9D8B030D-6E8A-4147-A177-3AD203B41FA5}">
                      <a16:colId xmlns:a16="http://schemas.microsoft.com/office/drawing/2014/main" val="640562098"/>
                    </a:ext>
                  </a:extLst>
                </a:gridCol>
              </a:tblGrid>
              <a:tr h="514350">
                <a:tc>
                  <a:txBody>
                    <a:bodyPr/>
                    <a:lstStyle/>
                    <a:p>
                      <a:pPr algn="ctr" rtl="0" fontAlgn="base">
                        <a:lnSpc>
                          <a:spcPts val="2625"/>
                        </a:lnSpc>
                        <a:buNone/>
                      </a:pPr>
                      <a:r>
                        <a:rPr lang="en-US" b="1" i="0">
                          <a:solidFill>
                            <a:srgbClr val="000000"/>
                          </a:solidFill>
                          <a:effectLst/>
                          <a:latin typeface="Calibri"/>
                        </a:rPr>
                        <a:t>Project</a:t>
                      </a:r>
                      <a:endParaRPr lang="en-US" b="1" i="0">
                        <a:solidFill>
                          <a:srgbClr val="7F895A"/>
                        </a:solidFill>
                        <a:effectLst/>
                        <a:latin typeface="Calibri"/>
                      </a:endParaRPr>
                    </a:p>
                  </a:txBody>
                  <a:tcPr>
                    <a:lnL w="12697" cap="flat" cmpd="sng" algn="ctr">
                      <a:solidFill>
                        <a:srgbClr val="507281"/>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507281"/>
                      </a:solidFill>
                      <a:prstDash val="solid"/>
                      <a:round/>
                      <a:headEnd type="none" w="med" len="med"/>
                      <a:tailEnd type="none" w="med" len="med"/>
                    </a:lnT>
                    <a:lnB w="12697" cap="flat" cmpd="sng" algn="ctr">
                      <a:solidFill>
                        <a:srgbClr val="507281"/>
                      </a:solidFill>
                      <a:prstDash val="solid"/>
                      <a:round/>
                      <a:headEnd type="none" w="med" len="med"/>
                      <a:tailEnd type="none" w="med" len="med"/>
                    </a:lnB>
                    <a:solidFill>
                      <a:srgbClr val="72555D"/>
                    </a:solidFill>
                  </a:tcPr>
                </a:tc>
                <a:tc>
                  <a:txBody>
                    <a:bodyPr/>
                    <a:lstStyle/>
                    <a:p>
                      <a:pPr algn="ctr" rtl="0" fontAlgn="base">
                        <a:lnSpc>
                          <a:spcPts val="2625"/>
                        </a:lnSpc>
                        <a:buNone/>
                      </a:pPr>
                      <a:r>
                        <a:rPr lang="en-US" b="1" i="0">
                          <a:solidFill>
                            <a:srgbClr val="000000"/>
                          </a:solidFill>
                          <a:effectLst/>
                          <a:latin typeface="Calibri"/>
                        </a:rPr>
                        <a:t>Units </a:t>
                      </a:r>
                      <a:endParaRPr lang="en-US" b="1" i="0">
                        <a:solidFill>
                          <a:srgbClr val="7F895A"/>
                        </a:solidFill>
                        <a:effectLst/>
                        <a:latin typeface="Calibri"/>
                      </a:endParaRP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507281"/>
                      </a:solidFill>
                      <a:prstDash val="solid"/>
                      <a:round/>
                      <a:headEnd type="none" w="med" len="med"/>
                      <a:tailEnd type="none" w="med" len="med"/>
                    </a:lnT>
                    <a:lnB w="12697" cap="flat" cmpd="sng" algn="ctr">
                      <a:solidFill>
                        <a:srgbClr val="507281"/>
                      </a:solidFill>
                      <a:prstDash val="solid"/>
                      <a:round/>
                      <a:headEnd type="none" w="med" len="med"/>
                      <a:tailEnd type="none" w="med" len="med"/>
                    </a:lnB>
                    <a:solidFill>
                      <a:srgbClr val="72555D"/>
                    </a:solidFill>
                  </a:tcPr>
                </a:tc>
                <a:tc>
                  <a:txBody>
                    <a:bodyPr/>
                    <a:lstStyle/>
                    <a:p>
                      <a:pPr algn="ctr" rtl="0" fontAlgn="base">
                        <a:lnSpc>
                          <a:spcPts val="2625"/>
                        </a:lnSpc>
                        <a:buNone/>
                      </a:pPr>
                      <a:r>
                        <a:rPr lang="en-US" b="1" i="0">
                          <a:solidFill>
                            <a:srgbClr val="000000"/>
                          </a:solidFill>
                          <a:effectLst/>
                          <a:latin typeface="Calibri"/>
                        </a:rPr>
                        <a:t>Status </a:t>
                      </a:r>
                      <a:endParaRPr lang="en-US" b="1" i="0">
                        <a:solidFill>
                          <a:srgbClr val="7F895A"/>
                        </a:solidFill>
                        <a:effectLst/>
                        <a:latin typeface="Calibri"/>
                      </a:endParaRP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507281"/>
                      </a:solidFill>
                      <a:prstDash val="solid"/>
                      <a:round/>
                      <a:headEnd type="none" w="med" len="med"/>
                      <a:tailEnd type="none" w="med" len="med"/>
                    </a:lnT>
                    <a:lnB w="12697" cap="flat" cmpd="sng" algn="ctr">
                      <a:solidFill>
                        <a:srgbClr val="507281"/>
                      </a:solidFill>
                      <a:prstDash val="solid"/>
                      <a:round/>
                      <a:headEnd type="none" w="med" len="med"/>
                      <a:tailEnd type="none" w="med" len="med"/>
                    </a:lnB>
                    <a:solidFill>
                      <a:srgbClr val="72555D"/>
                    </a:solidFill>
                  </a:tcPr>
                </a:tc>
                <a:tc>
                  <a:txBody>
                    <a:bodyPr/>
                    <a:lstStyle/>
                    <a:p>
                      <a:pPr algn="ctr" rtl="0" fontAlgn="base">
                        <a:lnSpc>
                          <a:spcPts val="2625"/>
                        </a:lnSpc>
                        <a:buNone/>
                      </a:pPr>
                      <a:r>
                        <a:rPr lang="en-US" b="1" i="0">
                          <a:solidFill>
                            <a:srgbClr val="000000"/>
                          </a:solidFill>
                          <a:effectLst/>
                          <a:latin typeface="Calibri"/>
                        </a:rPr>
                        <a:t>Housing Type</a:t>
                      </a:r>
                      <a:endParaRPr lang="en-US" b="1" i="0">
                        <a:solidFill>
                          <a:srgbClr val="7F895A"/>
                        </a:solidFill>
                        <a:effectLst/>
                        <a:latin typeface="Calibri"/>
                      </a:endParaRP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507281"/>
                      </a:solidFill>
                      <a:prstDash val="solid"/>
                      <a:round/>
                      <a:headEnd type="none" w="med" len="med"/>
                      <a:tailEnd type="none" w="med" len="med"/>
                    </a:lnT>
                    <a:lnB w="12697" cap="flat" cmpd="sng" algn="ctr">
                      <a:solidFill>
                        <a:srgbClr val="507281"/>
                      </a:solidFill>
                      <a:prstDash val="solid"/>
                      <a:round/>
                      <a:headEnd type="none" w="med" len="med"/>
                      <a:tailEnd type="none" w="med" len="med"/>
                    </a:lnB>
                    <a:solidFill>
                      <a:srgbClr val="72555D"/>
                    </a:solidFill>
                  </a:tcPr>
                </a:tc>
                <a:extLst>
                  <a:ext uri="{0D108BD9-81ED-4DB2-BD59-A6C34878D82A}">
                    <a16:rowId xmlns:a16="http://schemas.microsoft.com/office/drawing/2014/main" val="2393132576"/>
                  </a:ext>
                </a:extLst>
              </a:tr>
              <a:tr h="419100">
                <a:tc>
                  <a:txBody>
                    <a:bodyPr/>
                    <a:lstStyle/>
                    <a:p>
                      <a:pPr algn="ctr" rtl="0" fontAlgn="base">
                        <a:lnSpc>
                          <a:spcPts val="2400"/>
                        </a:lnSpc>
                        <a:buNone/>
                      </a:pPr>
                      <a:r>
                        <a:rPr lang="en-US" sz="1600" b="0" i="0">
                          <a:solidFill>
                            <a:schemeClr val="tx1"/>
                          </a:solidFill>
                          <a:effectLst/>
                          <a:latin typeface="Calibri"/>
                        </a:rPr>
                        <a:t>Bardin Ranch (EASP)</a:t>
                      </a:r>
                    </a:p>
                  </a:txBody>
                  <a:tcPr>
                    <a:lnL w="12697" cap="flat" cmpd="sng" algn="ctr">
                      <a:solidFill>
                        <a:srgbClr val="507281"/>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507281"/>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tc>
                  <a:txBody>
                    <a:bodyPr/>
                    <a:lstStyle/>
                    <a:p>
                      <a:pPr algn="ctr" rtl="0" fontAlgn="base">
                        <a:lnSpc>
                          <a:spcPts val="2175"/>
                        </a:lnSpc>
                        <a:buNone/>
                      </a:pPr>
                      <a:r>
                        <a:rPr lang="en-US" sz="1600" b="0" i="0">
                          <a:solidFill>
                            <a:schemeClr val="tx1"/>
                          </a:solidFill>
                          <a:effectLst/>
                          <a:latin typeface="Calibri"/>
                        </a:rPr>
                        <a:t>850</a:t>
                      </a: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507281"/>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tc>
                  <a:txBody>
                    <a:bodyPr/>
                    <a:lstStyle/>
                    <a:p>
                      <a:pPr algn="ctr" rtl="0" fontAlgn="base">
                        <a:lnSpc>
                          <a:spcPts val="2175"/>
                        </a:lnSpc>
                        <a:buNone/>
                      </a:pPr>
                      <a:r>
                        <a:rPr lang="en-US" sz="1600" b="0" i="0">
                          <a:solidFill>
                            <a:schemeClr val="tx1"/>
                          </a:solidFill>
                          <a:effectLst/>
                          <a:latin typeface="Calibri"/>
                        </a:rPr>
                        <a:t>Pre-Application </a:t>
                      </a: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507281"/>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tc>
                  <a:txBody>
                    <a:bodyPr/>
                    <a:lstStyle/>
                    <a:p>
                      <a:pPr algn="ctr" rtl="0" fontAlgn="base">
                        <a:lnSpc>
                          <a:spcPts val="2175"/>
                        </a:lnSpc>
                        <a:buNone/>
                      </a:pPr>
                      <a:r>
                        <a:rPr lang="en-US" sz="1600" b="0" i="0">
                          <a:solidFill>
                            <a:schemeClr val="tx1"/>
                          </a:solidFill>
                          <a:effectLst/>
                          <a:latin typeface="Calibri"/>
                        </a:rPr>
                        <a:t>TBD (Inclusionary) </a:t>
                      </a: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507281"/>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extLst>
                  <a:ext uri="{0D108BD9-81ED-4DB2-BD59-A6C34878D82A}">
                    <a16:rowId xmlns:a16="http://schemas.microsoft.com/office/drawing/2014/main" val="4123035815"/>
                  </a:ext>
                </a:extLst>
              </a:tr>
              <a:tr h="400050">
                <a:tc>
                  <a:txBody>
                    <a:bodyPr/>
                    <a:lstStyle/>
                    <a:p>
                      <a:pPr algn="ctr" rtl="0" fontAlgn="base">
                        <a:lnSpc>
                          <a:spcPts val="2400"/>
                        </a:lnSpc>
                        <a:buNone/>
                      </a:pPr>
                      <a:r>
                        <a:rPr lang="en-US" sz="1600" b="0" i="0">
                          <a:solidFill>
                            <a:schemeClr val="tx1"/>
                          </a:solidFill>
                          <a:effectLst/>
                          <a:latin typeface="Calibri"/>
                        </a:rPr>
                        <a:t>Mortenson Tract  </a:t>
                      </a:r>
                    </a:p>
                  </a:txBody>
                  <a:tcPr>
                    <a:lnL w="12697" cap="flat" cmpd="sng" algn="ctr">
                      <a:solidFill>
                        <a:srgbClr val="507281"/>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tc>
                  <a:txBody>
                    <a:bodyPr/>
                    <a:lstStyle/>
                    <a:p>
                      <a:pPr algn="ctr" rtl="0" fontAlgn="base">
                        <a:lnSpc>
                          <a:spcPts val="2175"/>
                        </a:lnSpc>
                        <a:buNone/>
                      </a:pPr>
                      <a:r>
                        <a:rPr lang="en-US" sz="1600" b="0" i="0">
                          <a:solidFill>
                            <a:schemeClr val="tx1"/>
                          </a:solidFill>
                          <a:effectLst/>
                          <a:latin typeface="Calibri"/>
                        </a:rPr>
                        <a:t>343</a:t>
                      </a: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tc>
                  <a:txBody>
                    <a:bodyPr/>
                    <a:lstStyle/>
                    <a:p>
                      <a:pPr algn="ctr" rtl="0" fontAlgn="base">
                        <a:lnSpc>
                          <a:spcPts val="2175"/>
                        </a:lnSpc>
                        <a:buNone/>
                      </a:pPr>
                      <a:r>
                        <a:rPr lang="en-US" sz="1600" b="0" i="0">
                          <a:solidFill>
                            <a:schemeClr val="tx1"/>
                          </a:solidFill>
                          <a:effectLst/>
                          <a:latin typeface="Calibri"/>
                        </a:rPr>
                        <a:t>Pre-Application </a:t>
                      </a: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tc>
                  <a:txBody>
                    <a:bodyPr/>
                    <a:lstStyle/>
                    <a:p>
                      <a:pPr algn="ctr" rtl="0" fontAlgn="base">
                        <a:lnSpc>
                          <a:spcPts val="2175"/>
                        </a:lnSpc>
                        <a:buNone/>
                      </a:pPr>
                      <a:r>
                        <a:rPr lang="en-US" sz="1600" b="0" i="0">
                          <a:solidFill>
                            <a:schemeClr val="tx1"/>
                          </a:solidFill>
                          <a:effectLst/>
                          <a:latin typeface="Calibri"/>
                        </a:rPr>
                        <a:t>TBD (Inclusionary)</a:t>
                      </a: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extLst>
                  <a:ext uri="{0D108BD9-81ED-4DB2-BD59-A6C34878D82A}">
                    <a16:rowId xmlns:a16="http://schemas.microsoft.com/office/drawing/2014/main" val="2524569636"/>
                  </a:ext>
                </a:extLst>
              </a:tr>
              <a:tr h="400050">
                <a:tc>
                  <a:txBody>
                    <a:bodyPr/>
                    <a:lstStyle/>
                    <a:p>
                      <a:pPr lvl="0" algn="ctr">
                        <a:lnSpc>
                          <a:spcPts val="2400"/>
                        </a:lnSpc>
                        <a:buNone/>
                      </a:pPr>
                      <a:r>
                        <a:rPr lang="en-US" sz="1600" b="0" i="0">
                          <a:solidFill>
                            <a:schemeClr val="tx1"/>
                          </a:solidFill>
                          <a:effectLst/>
                          <a:latin typeface="Calibri"/>
                        </a:rPr>
                        <a:t>CHISPA ADU's</a:t>
                      </a:r>
                    </a:p>
                  </a:txBody>
                  <a:tcPr>
                    <a:lnL w="12697" cap="flat" cmpd="sng" algn="ctr">
                      <a:solidFill>
                        <a:srgbClr val="507281"/>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tc>
                  <a:txBody>
                    <a:bodyPr/>
                    <a:lstStyle/>
                    <a:p>
                      <a:pPr lvl="0" algn="ctr">
                        <a:lnSpc>
                          <a:spcPts val="2175"/>
                        </a:lnSpc>
                        <a:buNone/>
                      </a:pPr>
                      <a:r>
                        <a:rPr lang="en-US" sz="1600" b="0" i="0">
                          <a:solidFill>
                            <a:schemeClr val="tx1"/>
                          </a:solidFill>
                          <a:effectLst/>
                          <a:latin typeface="Calibri"/>
                        </a:rPr>
                        <a:t>3</a:t>
                      </a: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tc>
                  <a:txBody>
                    <a:bodyPr/>
                    <a:lstStyle/>
                    <a:p>
                      <a:pPr lvl="0" algn="ctr">
                        <a:lnSpc>
                          <a:spcPts val="2175"/>
                        </a:lnSpc>
                        <a:buNone/>
                      </a:pPr>
                      <a:r>
                        <a:rPr lang="en-US" sz="1600" b="0" i="0" dirty="0">
                          <a:solidFill>
                            <a:schemeClr val="tx1"/>
                          </a:solidFill>
                          <a:effectLst/>
                          <a:latin typeface="Calibri"/>
                        </a:rPr>
                        <a:t>Entitlement in Progress</a:t>
                      </a: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tc>
                  <a:txBody>
                    <a:bodyPr/>
                    <a:lstStyle/>
                    <a:p>
                      <a:pPr lvl="0" algn="ctr">
                        <a:lnSpc>
                          <a:spcPts val="2175"/>
                        </a:lnSpc>
                        <a:buNone/>
                      </a:pPr>
                      <a:r>
                        <a:rPr lang="en-US" sz="1600" b="0" i="0" u="none" strike="noStrike" noProof="0">
                          <a:solidFill>
                            <a:schemeClr val="tx1"/>
                          </a:solidFill>
                          <a:effectLst/>
                          <a:latin typeface="Calibri"/>
                        </a:rPr>
                        <a:t>Rental (Affordable)</a:t>
                      </a:r>
                      <a:endParaRPr lang="en-US"/>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extLst>
                  <a:ext uri="{0D108BD9-81ED-4DB2-BD59-A6C34878D82A}">
                    <a16:rowId xmlns:a16="http://schemas.microsoft.com/office/drawing/2014/main" val="3287235400"/>
                  </a:ext>
                </a:extLst>
              </a:tr>
              <a:tr h="400050">
                <a:tc>
                  <a:txBody>
                    <a:bodyPr/>
                    <a:lstStyle/>
                    <a:p>
                      <a:pPr lvl="0" algn="ctr">
                        <a:lnSpc>
                          <a:spcPts val="2400"/>
                        </a:lnSpc>
                        <a:buNone/>
                      </a:pPr>
                      <a:r>
                        <a:rPr lang="en-US" sz="1600" b="0" i="0">
                          <a:solidFill>
                            <a:schemeClr val="tx1"/>
                          </a:solidFill>
                          <a:effectLst/>
                          <a:latin typeface="Calibri"/>
                        </a:rPr>
                        <a:t>855 E. Laurel Drive</a:t>
                      </a:r>
                    </a:p>
                  </a:txBody>
                  <a:tcPr>
                    <a:lnL w="12697" cap="flat" cmpd="sng" algn="ctr">
                      <a:solidFill>
                        <a:srgbClr val="507281"/>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tc>
                  <a:txBody>
                    <a:bodyPr/>
                    <a:lstStyle/>
                    <a:p>
                      <a:pPr lvl="0" algn="ctr">
                        <a:lnSpc>
                          <a:spcPts val="2175"/>
                        </a:lnSpc>
                        <a:buNone/>
                      </a:pPr>
                      <a:r>
                        <a:rPr lang="en-US" sz="1600" b="0" i="0">
                          <a:solidFill>
                            <a:schemeClr val="tx1"/>
                          </a:solidFill>
                          <a:effectLst/>
                          <a:latin typeface="Calibri"/>
                        </a:rPr>
                        <a:t>132</a:t>
                      </a: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tc>
                  <a:txBody>
                    <a:bodyPr/>
                    <a:lstStyle/>
                    <a:p>
                      <a:pPr lvl="0" algn="ctr">
                        <a:lnSpc>
                          <a:spcPts val="2175"/>
                        </a:lnSpc>
                        <a:buNone/>
                      </a:pPr>
                      <a:r>
                        <a:rPr lang="en-US" sz="1600" b="0" i="0">
                          <a:solidFill>
                            <a:schemeClr val="tx1"/>
                          </a:solidFill>
                          <a:effectLst/>
                          <a:latin typeface="Calibri"/>
                        </a:rPr>
                        <a:t>Pre-Development</a:t>
                      </a: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tc>
                  <a:txBody>
                    <a:bodyPr/>
                    <a:lstStyle/>
                    <a:p>
                      <a:pPr lvl="0" algn="ctr">
                        <a:lnSpc>
                          <a:spcPts val="2175"/>
                        </a:lnSpc>
                        <a:buNone/>
                      </a:pPr>
                      <a:r>
                        <a:rPr lang="en-US" sz="1600" b="0" i="0" u="none" strike="noStrike" noProof="0">
                          <a:solidFill>
                            <a:schemeClr val="tx1"/>
                          </a:solidFill>
                          <a:effectLst/>
                          <a:latin typeface="Calibri"/>
                        </a:rPr>
                        <a:t>Rental (Affordable)</a:t>
                      </a:r>
                      <a:endParaRPr lang="en-US"/>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extLst>
                  <a:ext uri="{0D108BD9-81ED-4DB2-BD59-A6C34878D82A}">
                    <a16:rowId xmlns:a16="http://schemas.microsoft.com/office/drawing/2014/main" val="1856028627"/>
                  </a:ext>
                </a:extLst>
              </a:tr>
              <a:tr h="400050">
                <a:tc>
                  <a:txBody>
                    <a:bodyPr/>
                    <a:lstStyle/>
                    <a:p>
                      <a:pPr lvl="0" algn="ctr">
                        <a:lnSpc>
                          <a:spcPts val="2400"/>
                        </a:lnSpc>
                        <a:buNone/>
                      </a:pPr>
                      <a:r>
                        <a:rPr lang="en-US" sz="1600" b="0" i="0">
                          <a:solidFill>
                            <a:schemeClr val="tx1"/>
                          </a:solidFill>
                          <a:effectLst/>
                          <a:latin typeface="Calibri"/>
                        </a:rPr>
                        <a:t>Fairview Avenue</a:t>
                      </a:r>
                    </a:p>
                  </a:txBody>
                  <a:tcPr>
                    <a:lnL w="12697" cap="flat" cmpd="sng" algn="ctr">
                      <a:solidFill>
                        <a:srgbClr val="507281"/>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tc>
                  <a:txBody>
                    <a:bodyPr/>
                    <a:lstStyle/>
                    <a:p>
                      <a:pPr lvl="0" algn="ctr">
                        <a:lnSpc>
                          <a:spcPts val="2175"/>
                        </a:lnSpc>
                        <a:buNone/>
                      </a:pPr>
                      <a:r>
                        <a:rPr lang="en-US" sz="1600" b="0" i="0">
                          <a:solidFill>
                            <a:schemeClr val="tx1"/>
                          </a:solidFill>
                          <a:effectLst/>
                          <a:latin typeface="Calibri"/>
                        </a:rPr>
                        <a:t>45</a:t>
                      </a: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tc>
                  <a:txBody>
                    <a:bodyPr/>
                    <a:lstStyle/>
                    <a:p>
                      <a:pPr lvl="0" algn="ctr">
                        <a:lnSpc>
                          <a:spcPts val="2175"/>
                        </a:lnSpc>
                        <a:buNone/>
                      </a:pPr>
                      <a:r>
                        <a:rPr lang="en-US" sz="1600" b="0" i="0">
                          <a:solidFill>
                            <a:schemeClr val="tx1"/>
                          </a:solidFill>
                          <a:effectLst/>
                          <a:latin typeface="Calibri"/>
                        </a:rPr>
                        <a:t>Property Acquisition</a:t>
                      </a: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tc>
                  <a:txBody>
                    <a:bodyPr/>
                    <a:lstStyle/>
                    <a:p>
                      <a:pPr lvl="0" algn="ctr">
                        <a:lnSpc>
                          <a:spcPts val="2175"/>
                        </a:lnSpc>
                        <a:buNone/>
                      </a:pPr>
                      <a:r>
                        <a:rPr lang="en-US" sz="1600" b="0" i="0">
                          <a:solidFill>
                            <a:schemeClr val="tx1"/>
                          </a:solidFill>
                          <a:effectLst/>
                          <a:latin typeface="Calibri"/>
                        </a:rPr>
                        <a:t>Rental (Affordable)</a:t>
                      </a: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extLst>
                  <a:ext uri="{0D108BD9-81ED-4DB2-BD59-A6C34878D82A}">
                    <a16:rowId xmlns:a16="http://schemas.microsoft.com/office/drawing/2014/main" val="1210809757"/>
                  </a:ext>
                </a:extLst>
              </a:tr>
              <a:tr h="400050">
                <a:tc>
                  <a:txBody>
                    <a:bodyPr/>
                    <a:lstStyle/>
                    <a:p>
                      <a:pPr lvl="0" algn="ctr">
                        <a:lnSpc>
                          <a:spcPts val="2400"/>
                        </a:lnSpc>
                        <a:buNone/>
                      </a:pPr>
                      <a:r>
                        <a:rPr lang="en-US" sz="1600" b="0" i="0">
                          <a:solidFill>
                            <a:schemeClr val="tx1"/>
                          </a:solidFill>
                          <a:effectLst/>
                          <a:latin typeface="Calibri"/>
                        </a:rPr>
                        <a:t>Division Street Properties</a:t>
                      </a:r>
                    </a:p>
                  </a:txBody>
                  <a:tcPr>
                    <a:lnL w="12697" cap="flat" cmpd="sng" algn="ctr">
                      <a:solidFill>
                        <a:srgbClr val="507281"/>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tc>
                  <a:txBody>
                    <a:bodyPr/>
                    <a:lstStyle/>
                    <a:p>
                      <a:pPr lvl="0" algn="ctr">
                        <a:lnSpc>
                          <a:spcPts val="2175"/>
                        </a:lnSpc>
                        <a:buNone/>
                      </a:pPr>
                      <a:r>
                        <a:rPr lang="en-US" sz="1600" b="0" i="0">
                          <a:solidFill>
                            <a:schemeClr val="tx1"/>
                          </a:solidFill>
                          <a:effectLst/>
                          <a:latin typeface="Calibri"/>
                        </a:rPr>
                        <a:t>48</a:t>
                      </a: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tc>
                  <a:txBody>
                    <a:bodyPr/>
                    <a:lstStyle/>
                    <a:p>
                      <a:pPr lvl="0" algn="ctr">
                        <a:lnSpc>
                          <a:spcPts val="2175"/>
                        </a:lnSpc>
                        <a:buNone/>
                      </a:pPr>
                      <a:r>
                        <a:rPr lang="en-US" sz="1600" b="0" i="0">
                          <a:solidFill>
                            <a:schemeClr val="tx1"/>
                          </a:solidFill>
                          <a:effectLst/>
                          <a:latin typeface="Calibri"/>
                        </a:rPr>
                        <a:t>Entitlement Process</a:t>
                      </a: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tc>
                  <a:txBody>
                    <a:bodyPr/>
                    <a:lstStyle/>
                    <a:p>
                      <a:pPr lvl="0" algn="ctr">
                        <a:lnSpc>
                          <a:spcPts val="2175"/>
                        </a:lnSpc>
                        <a:buNone/>
                      </a:pPr>
                      <a:r>
                        <a:rPr lang="en-US" sz="1600" b="0" i="0" u="none" strike="noStrike" noProof="0">
                          <a:solidFill>
                            <a:schemeClr val="tx1"/>
                          </a:solidFill>
                          <a:effectLst/>
                          <a:latin typeface="Calibri"/>
                        </a:rPr>
                        <a:t>Rental (Affordable)</a:t>
                      </a:r>
                      <a:endParaRPr lang="en-US"/>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extLst>
                  <a:ext uri="{0D108BD9-81ED-4DB2-BD59-A6C34878D82A}">
                    <a16:rowId xmlns:a16="http://schemas.microsoft.com/office/drawing/2014/main" val="1359068956"/>
                  </a:ext>
                </a:extLst>
              </a:tr>
              <a:tr h="400050">
                <a:tc>
                  <a:txBody>
                    <a:bodyPr/>
                    <a:lstStyle/>
                    <a:p>
                      <a:pPr algn="ctr" rtl="0" fontAlgn="base">
                        <a:lnSpc>
                          <a:spcPts val="2400"/>
                        </a:lnSpc>
                        <a:buNone/>
                      </a:pPr>
                      <a:r>
                        <a:rPr lang="en-US" sz="1600" b="1" i="0">
                          <a:solidFill>
                            <a:schemeClr val="tx1"/>
                          </a:solidFill>
                          <a:effectLst/>
                          <a:latin typeface="Calibri"/>
                        </a:rPr>
                        <a:t>Total</a:t>
                      </a:r>
                      <a:endParaRPr lang="en-US" sz="1600" b="0" i="0">
                        <a:solidFill>
                          <a:schemeClr val="tx1"/>
                        </a:solidFill>
                        <a:effectLst/>
                        <a:latin typeface="Calibri"/>
                      </a:endParaRPr>
                    </a:p>
                  </a:txBody>
                  <a:tcPr>
                    <a:lnL w="12697" cap="flat" cmpd="sng" algn="ctr">
                      <a:solidFill>
                        <a:srgbClr val="507281"/>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tc>
                  <a:txBody>
                    <a:bodyPr/>
                    <a:lstStyle/>
                    <a:p>
                      <a:pPr algn="ctr" rtl="0" fontAlgn="base">
                        <a:lnSpc>
                          <a:spcPts val="2175"/>
                        </a:lnSpc>
                        <a:buNone/>
                      </a:pPr>
                      <a:r>
                        <a:rPr lang="en-US" sz="1600" b="1" i="0" dirty="0">
                          <a:solidFill>
                            <a:schemeClr val="tx1"/>
                          </a:solidFill>
                          <a:effectLst/>
                          <a:latin typeface="Calibri"/>
                        </a:rPr>
                        <a:t>3,586</a:t>
                      </a: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tc>
                  <a:txBody>
                    <a:bodyPr/>
                    <a:lstStyle/>
                    <a:p>
                      <a:pPr algn="ctr" rtl="0" fontAlgn="auto">
                        <a:lnSpc>
                          <a:spcPts val="2175"/>
                        </a:lnSpc>
                        <a:buNone/>
                      </a:pPr>
                      <a:endParaRPr lang="en-US" sz="1600" b="0" i="0">
                        <a:solidFill>
                          <a:schemeClr val="tx1"/>
                        </a:solidFill>
                        <a:effectLst/>
                        <a:latin typeface="Calibri"/>
                      </a:endParaRP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tc>
                  <a:txBody>
                    <a:bodyPr/>
                    <a:lstStyle/>
                    <a:p>
                      <a:pPr algn="ctr" rtl="0" fontAlgn="auto">
                        <a:lnSpc>
                          <a:spcPts val="2175"/>
                        </a:lnSpc>
                        <a:buNone/>
                      </a:pPr>
                      <a:endParaRPr lang="en-US" sz="1600" b="0" i="0" dirty="0">
                        <a:solidFill>
                          <a:schemeClr val="tx1"/>
                        </a:solidFill>
                        <a:effectLst/>
                        <a:latin typeface="Calibri"/>
                      </a:endParaRPr>
                    </a:p>
                  </a:txBody>
                  <a:tcP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B4A5A9"/>
                    </a:solidFill>
                  </a:tcPr>
                </a:tc>
                <a:extLst>
                  <a:ext uri="{0D108BD9-81ED-4DB2-BD59-A6C34878D82A}">
                    <a16:rowId xmlns:a16="http://schemas.microsoft.com/office/drawing/2014/main" val="3828811562"/>
                  </a:ext>
                </a:extLst>
              </a:tr>
            </a:tbl>
          </a:graphicData>
        </a:graphic>
      </p:graphicFrame>
    </p:spTree>
    <p:extLst>
      <p:ext uri="{BB962C8B-B14F-4D97-AF65-F5344CB8AC3E}">
        <p14:creationId xmlns:p14="http://schemas.microsoft.com/office/powerpoint/2010/main" val="28416361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4CF94-83A7-DA48-C54E-5BC9D5D0F1EA}"/>
              </a:ext>
            </a:extLst>
          </p:cNvPr>
          <p:cNvSpPr>
            <a:spLocks noGrp="1"/>
          </p:cNvSpPr>
          <p:nvPr>
            <p:ph type="title"/>
          </p:nvPr>
        </p:nvSpPr>
        <p:spPr>
          <a:xfrm>
            <a:off x="1065965" y="380548"/>
            <a:ext cx="10058400" cy="1450757"/>
          </a:xfrm>
        </p:spPr>
        <p:txBody>
          <a:bodyPr>
            <a:normAutofit/>
          </a:bodyPr>
          <a:lstStyle/>
          <a:p>
            <a:r>
              <a:rPr lang="en-US">
                <a:ea typeface="Calibri Light"/>
                <a:cs typeface="Calibri Light"/>
              </a:rPr>
              <a:t>Rental Registration &amp; Rent Stabilization</a:t>
            </a:r>
            <a:br>
              <a:rPr lang="en-US">
                <a:ea typeface="Calibri Light"/>
                <a:cs typeface="Calibri Light"/>
              </a:rPr>
            </a:br>
            <a:endParaRPr lang="en-US" sz="2000" i="1">
              <a:ea typeface="Calibri Light"/>
              <a:cs typeface="Calibri Light"/>
            </a:endParaRPr>
          </a:p>
        </p:txBody>
      </p:sp>
      <p:graphicFrame>
        <p:nvGraphicFramePr>
          <p:cNvPr id="5" name="Content Placeholder 2">
            <a:extLst>
              <a:ext uri="{FF2B5EF4-FFF2-40B4-BE49-F238E27FC236}">
                <a16:creationId xmlns:a16="http://schemas.microsoft.com/office/drawing/2014/main" id="{B7BE5D9D-91F2-D099-B985-28F11071EE74}"/>
              </a:ext>
            </a:extLst>
          </p:cNvPr>
          <p:cNvGraphicFramePr>
            <a:graphicFrameLocks noGrp="1"/>
          </p:cNvGraphicFramePr>
          <p:nvPr>
            <p:ph idx="1"/>
          </p:nvPr>
        </p:nvGraphicFramePr>
        <p:xfrm>
          <a:off x="1065648" y="2286406"/>
          <a:ext cx="10058400" cy="37860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1" name="TextBox 170">
            <a:extLst>
              <a:ext uri="{FF2B5EF4-FFF2-40B4-BE49-F238E27FC236}">
                <a16:creationId xmlns:a16="http://schemas.microsoft.com/office/drawing/2014/main" id="{47030706-348A-453E-208D-6E109DB89A6E}"/>
              </a:ext>
            </a:extLst>
          </p:cNvPr>
          <p:cNvSpPr txBox="1"/>
          <p:nvPr/>
        </p:nvSpPr>
        <p:spPr>
          <a:xfrm>
            <a:off x="1169096" y="1805835"/>
            <a:ext cx="581416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i="1" dirty="0">
                <a:solidFill>
                  <a:srgbClr val="404040"/>
                </a:solidFill>
                <a:latin typeface="Calibri Light"/>
                <a:ea typeface="Calibri Light"/>
                <a:cs typeface="Calibri Light"/>
              </a:rPr>
              <a:t>Approved by City Council September 2024</a:t>
            </a:r>
            <a:br>
              <a:rPr lang="en-US" i="1" dirty="0">
                <a:solidFill>
                  <a:srgbClr val="404040"/>
                </a:solidFill>
                <a:latin typeface="Calibri Light"/>
                <a:ea typeface="Calibri Light"/>
                <a:cs typeface="Calibri Light"/>
              </a:rPr>
            </a:br>
            <a:r>
              <a:rPr lang="en-US" i="1" dirty="0">
                <a:solidFill>
                  <a:srgbClr val="404040"/>
                </a:solidFill>
                <a:latin typeface="Calibri Light"/>
                <a:ea typeface="Calibri Light"/>
                <a:cs typeface="Calibri Light"/>
              </a:rPr>
              <a:t>Effective January 1, 2025</a:t>
            </a:r>
            <a:endParaRPr lang="en-US" dirty="0"/>
          </a:p>
        </p:txBody>
      </p:sp>
    </p:spTree>
    <p:extLst>
      <p:ext uri="{BB962C8B-B14F-4D97-AF65-F5344CB8AC3E}">
        <p14:creationId xmlns:p14="http://schemas.microsoft.com/office/powerpoint/2010/main" val="18803058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19AA038-1DE2-F3D7-167A-0B492F4BBCC0}"/>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DC9B20BC-19E1-1FE2-19E4-DED293839387}"/>
              </a:ext>
            </a:extLst>
          </p:cNvPr>
          <p:cNvSpPr txBox="1"/>
          <p:nvPr/>
        </p:nvSpPr>
        <p:spPr>
          <a:xfrm>
            <a:off x="8201025" y="2045494"/>
            <a:ext cx="3987400" cy="30604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5000" spc="-50">
                <a:solidFill>
                  <a:schemeClr val="bg1"/>
                </a:solidFill>
                <a:ea typeface="Calibri"/>
                <a:cs typeface="Calibri"/>
              </a:rPr>
              <a:t>Neighborhood </a:t>
            </a:r>
            <a:endParaRPr lang="en-US">
              <a:solidFill>
                <a:schemeClr val="bg1"/>
              </a:solidFill>
            </a:endParaRPr>
          </a:p>
          <a:p>
            <a:pPr algn="ctr"/>
            <a:r>
              <a:rPr lang="en-US" sz="5000" spc="-50">
                <a:solidFill>
                  <a:schemeClr val="bg1"/>
                </a:solidFill>
                <a:ea typeface="Calibri"/>
                <a:cs typeface="Calibri"/>
              </a:rPr>
              <a:t>Blight Elimination </a:t>
            </a:r>
            <a:endParaRPr lang="en-US">
              <a:solidFill>
                <a:schemeClr val="bg1"/>
              </a:solidFill>
            </a:endParaRPr>
          </a:p>
          <a:p>
            <a:pPr algn="ctr">
              <a:lnSpc>
                <a:spcPts val="5100"/>
              </a:lnSpc>
            </a:pPr>
            <a:endParaRPr lang="en-US" sz="5000" spc="-50">
              <a:solidFill>
                <a:schemeClr val="bg1"/>
              </a:solidFill>
              <a:ea typeface="Calibri"/>
              <a:cs typeface="Calibri"/>
            </a:endParaRPr>
          </a:p>
        </p:txBody>
      </p:sp>
      <p:sp>
        <p:nvSpPr>
          <p:cNvPr id="15" name="Title 14">
            <a:extLst>
              <a:ext uri="{FF2B5EF4-FFF2-40B4-BE49-F238E27FC236}">
                <a16:creationId xmlns:a16="http://schemas.microsoft.com/office/drawing/2014/main" id="{78352450-E863-8401-1B8C-098AC3BDC7D0}"/>
              </a:ext>
            </a:extLst>
          </p:cNvPr>
          <p:cNvSpPr>
            <a:spLocks noGrp="1"/>
          </p:cNvSpPr>
          <p:nvPr>
            <p:ph type="title"/>
          </p:nvPr>
        </p:nvSpPr>
        <p:spPr>
          <a:xfrm>
            <a:off x="1065965" y="98713"/>
            <a:ext cx="10058400" cy="1450757"/>
          </a:xfrm>
        </p:spPr>
        <p:txBody>
          <a:bodyPr/>
          <a:lstStyle/>
          <a:p>
            <a:pPr algn="ctr"/>
            <a:r>
              <a:rPr lang="en-US" sz="4600" dirty="0">
                <a:solidFill>
                  <a:srgbClr val="72555D"/>
                </a:solidFill>
                <a:latin typeface="Calibri"/>
                <a:ea typeface="Calibri"/>
                <a:cs typeface="Calibri"/>
              </a:rPr>
              <a:t>Neighborhood Blight Elimination </a:t>
            </a:r>
            <a:endParaRPr lang="en-US" sz="4600" dirty="0">
              <a:solidFill>
                <a:srgbClr val="000000"/>
              </a:solidFill>
              <a:latin typeface="Calibri"/>
              <a:ea typeface="Calibri"/>
              <a:cs typeface="Calibri"/>
            </a:endParaRPr>
          </a:p>
        </p:txBody>
      </p:sp>
      <p:sp>
        <p:nvSpPr>
          <p:cNvPr id="11" name="Content Placeholder 10">
            <a:extLst>
              <a:ext uri="{FF2B5EF4-FFF2-40B4-BE49-F238E27FC236}">
                <a16:creationId xmlns:a16="http://schemas.microsoft.com/office/drawing/2014/main" id="{B645D32B-CDDC-6B75-895D-6CDAC67BFB3D}"/>
              </a:ext>
            </a:extLst>
          </p:cNvPr>
          <p:cNvSpPr>
            <a:spLocks noGrp="1"/>
          </p:cNvSpPr>
          <p:nvPr>
            <p:ph sz="half" idx="2"/>
          </p:nvPr>
        </p:nvSpPr>
        <p:spPr>
          <a:xfrm>
            <a:off x="512733" y="1392361"/>
            <a:ext cx="4022524" cy="2564424"/>
          </a:xfrm>
        </p:spPr>
        <p:txBody>
          <a:bodyPr vert="horz" lIns="0" tIns="45720" rIns="0" bIns="45720" rtlCol="0" anchor="t">
            <a:normAutofit/>
          </a:bodyPr>
          <a:lstStyle/>
          <a:p>
            <a:pPr>
              <a:lnSpc>
                <a:spcPct val="200000"/>
              </a:lnSpc>
              <a:spcBef>
                <a:spcPct val="20000"/>
              </a:spcBef>
              <a:spcAft>
                <a:spcPct val="0"/>
              </a:spcAft>
            </a:pPr>
            <a:r>
              <a:rPr lang="en-US" sz="2800" b="1" dirty="0">
                <a:solidFill>
                  <a:schemeClr val="tx1"/>
                </a:solidFill>
                <a:latin typeface="Calibri"/>
                <a:ea typeface="Calibri"/>
                <a:cs typeface="Calibri"/>
              </a:rPr>
              <a:t>Code Enforcement in 2024</a:t>
            </a:r>
            <a:endParaRPr lang="en-US"/>
          </a:p>
          <a:p>
            <a:pPr>
              <a:lnSpc>
                <a:spcPct val="200000"/>
              </a:lnSpc>
              <a:spcBef>
                <a:spcPct val="20000"/>
              </a:spcBef>
              <a:spcAft>
                <a:spcPct val="0"/>
              </a:spcAft>
            </a:pPr>
            <a:r>
              <a:rPr lang="en-US" dirty="0">
                <a:solidFill>
                  <a:schemeClr val="tx1"/>
                </a:solidFill>
                <a:latin typeface="Calibri"/>
                <a:ea typeface="Calibri"/>
                <a:cs typeface="Calibri"/>
              </a:rPr>
              <a:t>Cases Opened – 1750     </a:t>
            </a:r>
          </a:p>
          <a:p>
            <a:pPr>
              <a:lnSpc>
                <a:spcPct val="200000"/>
              </a:lnSpc>
              <a:spcBef>
                <a:spcPct val="20000"/>
              </a:spcBef>
              <a:spcAft>
                <a:spcPct val="0"/>
              </a:spcAft>
            </a:pPr>
            <a:r>
              <a:rPr lang="en-US" dirty="0">
                <a:solidFill>
                  <a:schemeClr val="tx1"/>
                </a:solidFill>
                <a:latin typeface="Calibri"/>
                <a:ea typeface="Calibri"/>
                <a:cs typeface="Calibri"/>
              </a:rPr>
              <a:t>Cases Closed – 1251 </a:t>
            </a:r>
            <a:endParaRPr lang="en-US" dirty="0">
              <a:solidFill>
                <a:schemeClr val="tx1"/>
              </a:solidFill>
              <a:ea typeface="Calibri"/>
              <a:cs typeface="Calibri"/>
            </a:endParaRPr>
          </a:p>
          <a:p>
            <a:pPr marL="461645" indent="-461645">
              <a:lnSpc>
                <a:spcPct val="100000"/>
              </a:lnSpc>
              <a:spcBef>
                <a:spcPct val="20000"/>
              </a:spcBef>
              <a:spcAft>
                <a:spcPct val="0"/>
              </a:spcAft>
            </a:pPr>
            <a:endParaRPr lang="en-US" sz="2600" b="1" dirty="0">
              <a:solidFill>
                <a:schemeClr val="tx1"/>
              </a:solidFill>
              <a:latin typeface="Calibri"/>
              <a:ea typeface="Calibri"/>
              <a:cs typeface="Calibri"/>
            </a:endParaRPr>
          </a:p>
        </p:txBody>
      </p:sp>
      <p:pic>
        <p:nvPicPr>
          <p:cNvPr id="3" name="Picture 2">
            <a:extLst>
              <a:ext uri="{FF2B5EF4-FFF2-40B4-BE49-F238E27FC236}">
                <a16:creationId xmlns:a16="http://schemas.microsoft.com/office/drawing/2014/main" id="{A5331C9B-58C6-A246-57C4-E15DFA16587C}"/>
              </a:ext>
            </a:extLst>
          </p:cNvPr>
          <p:cNvPicPr>
            <a:picLocks noChangeAspect="1"/>
          </p:cNvPicPr>
          <p:nvPr/>
        </p:nvPicPr>
        <p:blipFill>
          <a:blip r:embed="rId2"/>
          <a:stretch>
            <a:fillRect/>
          </a:stretch>
        </p:blipFill>
        <p:spPr>
          <a:xfrm>
            <a:off x="8444532" y="1792586"/>
            <a:ext cx="3288280" cy="2163552"/>
          </a:xfrm>
          <a:prstGeom prst="rect">
            <a:avLst/>
          </a:prstGeom>
        </p:spPr>
      </p:pic>
      <p:pic>
        <p:nvPicPr>
          <p:cNvPr id="4" name="Picture 3">
            <a:extLst>
              <a:ext uri="{FF2B5EF4-FFF2-40B4-BE49-F238E27FC236}">
                <a16:creationId xmlns:a16="http://schemas.microsoft.com/office/drawing/2014/main" id="{D00EB30B-E538-6E5A-755C-2EECB7CC220D}"/>
              </a:ext>
            </a:extLst>
          </p:cNvPr>
          <p:cNvPicPr>
            <a:picLocks noChangeAspect="1"/>
          </p:cNvPicPr>
          <p:nvPr/>
        </p:nvPicPr>
        <p:blipFill>
          <a:blip r:embed="rId3"/>
          <a:stretch>
            <a:fillRect/>
          </a:stretch>
        </p:blipFill>
        <p:spPr>
          <a:xfrm>
            <a:off x="4749450" y="1792586"/>
            <a:ext cx="3288084" cy="2163552"/>
          </a:xfrm>
          <a:prstGeom prst="rect">
            <a:avLst/>
          </a:prstGeom>
        </p:spPr>
      </p:pic>
      <p:sp>
        <p:nvSpPr>
          <p:cNvPr id="19" name="TextBox 18">
            <a:extLst>
              <a:ext uri="{FF2B5EF4-FFF2-40B4-BE49-F238E27FC236}">
                <a16:creationId xmlns:a16="http://schemas.microsoft.com/office/drawing/2014/main" id="{EB70EA4E-5BA4-EF4F-5C13-E26150C3A8DD}"/>
              </a:ext>
            </a:extLst>
          </p:cNvPr>
          <p:cNvSpPr txBox="1"/>
          <p:nvPr/>
        </p:nvSpPr>
        <p:spPr>
          <a:xfrm>
            <a:off x="6022932" y="6388274"/>
            <a:ext cx="274319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dirty="0">
                <a:solidFill>
                  <a:schemeClr val="bg1"/>
                </a:solidFill>
                <a:ea typeface="Calibri"/>
                <a:cs typeface="Calibri"/>
              </a:rPr>
              <a:t>Before</a:t>
            </a:r>
          </a:p>
        </p:txBody>
      </p:sp>
      <p:sp>
        <p:nvSpPr>
          <p:cNvPr id="20" name="TextBox 19">
            <a:extLst>
              <a:ext uri="{FF2B5EF4-FFF2-40B4-BE49-F238E27FC236}">
                <a16:creationId xmlns:a16="http://schemas.microsoft.com/office/drawing/2014/main" id="{8D44D70A-EBBC-1B30-A031-43A3CE167F1D}"/>
              </a:ext>
            </a:extLst>
          </p:cNvPr>
          <p:cNvSpPr txBox="1"/>
          <p:nvPr/>
        </p:nvSpPr>
        <p:spPr>
          <a:xfrm>
            <a:off x="9759863" y="6388274"/>
            <a:ext cx="274319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dirty="0">
                <a:solidFill>
                  <a:schemeClr val="bg1"/>
                </a:solidFill>
                <a:ea typeface="Calibri"/>
                <a:cs typeface="Calibri"/>
              </a:rPr>
              <a:t>After</a:t>
            </a:r>
          </a:p>
        </p:txBody>
      </p:sp>
      <p:pic>
        <p:nvPicPr>
          <p:cNvPr id="5" name="Picture 4" descr="A car parked in a driveway&#10;&#10;AI-generated content may be incorrect.">
            <a:extLst>
              <a:ext uri="{FF2B5EF4-FFF2-40B4-BE49-F238E27FC236}">
                <a16:creationId xmlns:a16="http://schemas.microsoft.com/office/drawing/2014/main" id="{8A5EDBF0-BB66-370B-3D7F-5AC14975E2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44728" y="4104681"/>
            <a:ext cx="3288084" cy="2163552"/>
          </a:xfrm>
          <a:prstGeom prst="rect">
            <a:avLst/>
          </a:prstGeom>
        </p:spPr>
      </p:pic>
      <p:pic>
        <p:nvPicPr>
          <p:cNvPr id="10" name="Picture 9" descr="A picture containing outdoor, sky, trash, cluttered&#10;&#10;AI-generated content may be incorrect.">
            <a:extLst>
              <a:ext uri="{FF2B5EF4-FFF2-40B4-BE49-F238E27FC236}">
                <a16:creationId xmlns:a16="http://schemas.microsoft.com/office/drawing/2014/main" id="{B07630AC-80C5-E556-C21A-152A476C96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49451" y="4090430"/>
            <a:ext cx="3288083" cy="2163552"/>
          </a:xfrm>
          <a:prstGeom prst="rect">
            <a:avLst/>
          </a:prstGeom>
        </p:spPr>
      </p:pic>
    </p:spTree>
    <p:extLst>
      <p:ext uri="{BB962C8B-B14F-4D97-AF65-F5344CB8AC3E}">
        <p14:creationId xmlns:p14="http://schemas.microsoft.com/office/powerpoint/2010/main" val="15571548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FDA92-9058-5F78-8062-B76A416E85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B79917-8F06-1EE4-E3C1-936AEBD01933}"/>
              </a:ext>
            </a:extLst>
          </p:cNvPr>
          <p:cNvSpPr>
            <a:spLocks noGrp="1"/>
          </p:cNvSpPr>
          <p:nvPr>
            <p:ph type="title"/>
          </p:nvPr>
        </p:nvSpPr>
        <p:spPr/>
        <p:txBody>
          <a:bodyPr>
            <a:normAutofit/>
          </a:bodyPr>
          <a:lstStyle/>
          <a:p>
            <a:r>
              <a:rPr lang="en-US"/>
              <a:t>Accomplishments</a:t>
            </a:r>
          </a:p>
        </p:txBody>
      </p:sp>
      <p:sp>
        <p:nvSpPr>
          <p:cNvPr id="3" name="Content Placeholder 2">
            <a:extLst>
              <a:ext uri="{FF2B5EF4-FFF2-40B4-BE49-F238E27FC236}">
                <a16:creationId xmlns:a16="http://schemas.microsoft.com/office/drawing/2014/main" id="{28693812-30AE-9314-D3DA-243EA5FA70B0}"/>
              </a:ext>
            </a:extLst>
          </p:cNvPr>
          <p:cNvSpPr>
            <a:spLocks noGrp="1"/>
          </p:cNvSpPr>
          <p:nvPr>
            <p:ph sz="half" idx="1"/>
          </p:nvPr>
        </p:nvSpPr>
        <p:spPr/>
        <p:txBody>
          <a:bodyPr vert="horz" lIns="0" tIns="45720" rIns="0" bIns="45720" rtlCol="0" anchor="t">
            <a:normAutofit/>
          </a:bodyPr>
          <a:lstStyle/>
          <a:p>
            <a:pPr marL="91440" lvl="1" indent="-91440">
              <a:lnSpc>
                <a:spcPct val="100000"/>
              </a:lnSpc>
              <a:spcBef>
                <a:spcPts val="600"/>
              </a:spcBef>
              <a:spcAft>
                <a:spcPts val="1200"/>
              </a:spcAft>
              <a:buChar char=" "/>
            </a:pPr>
            <a:r>
              <a:rPr lang="en-US" sz="2800" b="1" dirty="0">
                <a:solidFill>
                  <a:schemeClr val="tx1"/>
                </a:solidFill>
                <a:latin typeface="Calibri"/>
                <a:ea typeface="Calibri"/>
                <a:cs typeface="Times New Roman"/>
              </a:rPr>
              <a:t>ADU’s</a:t>
            </a:r>
            <a:endParaRPr lang="en-US" sz="2800" dirty="0">
              <a:solidFill>
                <a:schemeClr val="tx1"/>
              </a:solidFill>
              <a:latin typeface="Calibri"/>
              <a:ea typeface="Calibri"/>
              <a:cs typeface="Times New Roman"/>
            </a:endParaRPr>
          </a:p>
          <a:p>
            <a:pPr marL="342900" lvl="1" indent="-342900">
              <a:lnSpc>
                <a:spcPct val="100000"/>
              </a:lnSpc>
              <a:spcBef>
                <a:spcPts val="600"/>
              </a:spcBef>
              <a:spcAft>
                <a:spcPts val="1200"/>
              </a:spcAft>
              <a:buFont typeface="Arial,Sans-Serif" panose="020F0502020204030204" pitchFamily="34" charset="0"/>
              <a:buChar char="•"/>
            </a:pPr>
            <a:r>
              <a:rPr lang="en-US" sz="2800" dirty="0">
                <a:solidFill>
                  <a:schemeClr val="tx1"/>
                </a:solidFill>
                <a:latin typeface="Calibri"/>
                <a:ea typeface="Calibri"/>
                <a:cs typeface="Times New Roman"/>
              </a:rPr>
              <a:t>216 permits issued</a:t>
            </a:r>
          </a:p>
          <a:p>
            <a:pPr marL="342900" lvl="1" indent="-342900">
              <a:lnSpc>
                <a:spcPct val="100000"/>
              </a:lnSpc>
              <a:spcBef>
                <a:spcPts val="600"/>
              </a:spcBef>
              <a:spcAft>
                <a:spcPts val="1200"/>
              </a:spcAft>
              <a:buFont typeface="Arial,Sans-Serif" panose="020F0502020204030204" pitchFamily="34" charset="0"/>
              <a:buChar char="•"/>
            </a:pPr>
            <a:r>
              <a:rPr lang="en-US" sz="2800" dirty="0">
                <a:solidFill>
                  <a:schemeClr val="tx1"/>
                </a:solidFill>
                <a:latin typeface="Calibri"/>
                <a:ea typeface="Calibri"/>
                <a:cs typeface="Times New Roman"/>
              </a:rPr>
              <a:t>115 permits finalized</a:t>
            </a:r>
            <a:endParaRPr lang="en-US" dirty="0">
              <a:solidFill>
                <a:schemeClr val="tx1"/>
              </a:solidFill>
              <a:latin typeface="Calibri"/>
              <a:ea typeface="Calibri"/>
              <a:cs typeface="Calibri"/>
            </a:endParaRPr>
          </a:p>
        </p:txBody>
      </p:sp>
      <p:sp>
        <p:nvSpPr>
          <p:cNvPr id="4" name="Content Placeholder 3">
            <a:extLst>
              <a:ext uri="{FF2B5EF4-FFF2-40B4-BE49-F238E27FC236}">
                <a16:creationId xmlns:a16="http://schemas.microsoft.com/office/drawing/2014/main" id="{5BB943C6-27A3-19DB-067A-4C50F89EC9E9}"/>
              </a:ext>
            </a:extLst>
          </p:cNvPr>
          <p:cNvSpPr>
            <a:spLocks noGrp="1"/>
          </p:cNvSpPr>
          <p:nvPr>
            <p:ph sz="half" idx="2"/>
          </p:nvPr>
        </p:nvSpPr>
        <p:spPr/>
        <p:txBody>
          <a:bodyPr vert="horz" lIns="0" tIns="45720" rIns="0" bIns="45720" rtlCol="0" anchor="t">
            <a:normAutofit/>
          </a:bodyPr>
          <a:lstStyle/>
          <a:p>
            <a:pPr marL="200660" lvl="1" indent="0">
              <a:lnSpc>
                <a:spcPct val="100000"/>
              </a:lnSpc>
              <a:spcBef>
                <a:spcPts val="600"/>
              </a:spcBef>
              <a:spcAft>
                <a:spcPts val="1200"/>
              </a:spcAft>
              <a:buNone/>
            </a:pPr>
            <a:r>
              <a:rPr lang="en-US" sz="2800" b="1" dirty="0">
                <a:solidFill>
                  <a:schemeClr val="tx1"/>
                </a:solidFill>
                <a:latin typeface="Calibri"/>
                <a:ea typeface="Calibri"/>
                <a:cs typeface="Times New Roman"/>
              </a:rPr>
              <a:t>Properties Acquired </a:t>
            </a:r>
            <a:endParaRPr lang="en-US" sz="2800" dirty="0">
              <a:solidFill>
                <a:schemeClr val="tx1"/>
              </a:solidFill>
              <a:latin typeface="Calibri"/>
              <a:ea typeface="Calibri"/>
              <a:cs typeface="Times New Roman"/>
            </a:endParaRPr>
          </a:p>
          <a:p>
            <a:pPr marL="342900" lvl="1" indent="-342900">
              <a:lnSpc>
                <a:spcPct val="100000"/>
              </a:lnSpc>
              <a:spcBef>
                <a:spcPts val="600"/>
              </a:spcBef>
              <a:spcAft>
                <a:spcPts val="1200"/>
              </a:spcAft>
              <a:buFont typeface="Arial,Sans-Serif" panose="020F0502020204030204" pitchFamily="34" charset="0"/>
              <a:buChar char="•"/>
            </a:pPr>
            <a:r>
              <a:rPr lang="en-US" sz="2800" dirty="0">
                <a:solidFill>
                  <a:schemeClr val="tx1"/>
                </a:solidFill>
                <a:latin typeface="Calibri"/>
                <a:ea typeface="Calibri"/>
                <a:cs typeface="Times New Roman"/>
              </a:rPr>
              <a:t>443 W. Market St.</a:t>
            </a:r>
          </a:p>
          <a:p>
            <a:pPr marL="342900" lvl="1" indent="-342900">
              <a:lnSpc>
                <a:spcPct val="100000"/>
              </a:lnSpc>
              <a:spcBef>
                <a:spcPts val="600"/>
              </a:spcBef>
              <a:spcAft>
                <a:spcPts val="1200"/>
              </a:spcAft>
              <a:buFont typeface="Arial,Sans-Serif" panose="020F0502020204030204" pitchFamily="34" charset="0"/>
              <a:buChar char="•"/>
            </a:pPr>
            <a:endParaRPr lang="en-US" sz="2400">
              <a:solidFill>
                <a:schemeClr val="tx1"/>
              </a:solidFill>
              <a:latin typeface="Calibri"/>
              <a:ea typeface="Calibri"/>
              <a:cs typeface="Calibri"/>
            </a:endParaRPr>
          </a:p>
          <a:p>
            <a:pPr marL="342900" lvl="1" indent="-342900">
              <a:lnSpc>
                <a:spcPct val="100000"/>
              </a:lnSpc>
              <a:spcBef>
                <a:spcPts val="600"/>
              </a:spcBef>
              <a:spcAft>
                <a:spcPts val="1200"/>
              </a:spcAft>
              <a:buFont typeface="Arial,Sans-Serif" panose="020F0502020204030204" pitchFamily="34" charset="0"/>
              <a:buChar char="•"/>
            </a:pPr>
            <a:endParaRPr lang="en-US" sz="2800">
              <a:solidFill>
                <a:schemeClr val="tx1"/>
              </a:solidFill>
              <a:latin typeface="Calibri"/>
              <a:ea typeface="Calibri"/>
              <a:cs typeface="Times New Roman"/>
            </a:endParaRPr>
          </a:p>
          <a:p>
            <a:pPr marL="342900" lvl="1" indent="-342900">
              <a:lnSpc>
                <a:spcPct val="100000"/>
              </a:lnSpc>
              <a:spcBef>
                <a:spcPts val="600"/>
              </a:spcBef>
              <a:spcAft>
                <a:spcPts val="1200"/>
              </a:spcAft>
              <a:buFont typeface="Arial,Sans-Serif" panose="020F0502020204030204" pitchFamily="34" charset="0"/>
              <a:buChar char="•"/>
            </a:pPr>
            <a:endParaRPr lang="en-US" sz="2800">
              <a:solidFill>
                <a:schemeClr val="tx1"/>
              </a:solidFill>
              <a:latin typeface="Calibri"/>
              <a:ea typeface="Calibri"/>
              <a:cs typeface="Times New Roman"/>
            </a:endParaRPr>
          </a:p>
          <a:p>
            <a:endParaRPr lang="en-US">
              <a:solidFill>
                <a:schemeClr val="tx1"/>
              </a:solidFill>
              <a:latin typeface="Calibri"/>
              <a:ea typeface="Calibri"/>
              <a:cs typeface="Calibri"/>
            </a:endParaRPr>
          </a:p>
        </p:txBody>
      </p:sp>
      <p:pic>
        <p:nvPicPr>
          <p:cNvPr id="5" name="Picture 4">
            <a:extLst>
              <a:ext uri="{FF2B5EF4-FFF2-40B4-BE49-F238E27FC236}">
                <a16:creationId xmlns:a16="http://schemas.microsoft.com/office/drawing/2014/main" id="{533514C5-6ECC-6CF0-5CB2-029327085BED}"/>
              </a:ext>
            </a:extLst>
          </p:cNvPr>
          <p:cNvPicPr>
            <a:picLocks noChangeAspect="1"/>
          </p:cNvPicPr>
          <p:nvPr/>
        </p:nvPicPr>
        <p:blipFill>
          <a:blip r:embed="rId2"/>
          <a:stretch>
            <a:fillRect/>
          </a:stretch>
        </p:blipFill>
        <p:spPr>
          <a:xfrm>
            <a:off x="1496616" y="4238625"/>
            <a:ext cx="2727722" cy="2047876"/>
          </a:xfrm>
          <a:prstGeom prst="rect">
            <a:avLst/>
          </a:prstGeom>
        </p:spPr>
      </p:pic>
      <p:pic>
        <p:nvPicPr>
          <p:cNvPr id="6" name="Picture 5" descr="El Rey Motel, Salinas, California -- P1000306 | This is a ne… | Flickr">
            <a:extLst>
              <a:ext uri="{FF2B5EF4-FFF2-40B4-BE49-F238E27FC236}">
                <a16:creationId xmlns:a16="http://schemas.microsoft.com/office/drawing/2014/main" id="{6EC34B40-8912-A186-DD3C-54D1EAFAA5AF}"/>
              </a:ext>
            </a:extLst>
          </p:cNvPr>
          <p:cNvPicPr>
            <a:picLocks noChangeAspect="1"/>
          </p:cNvPicPr>
          <p:nvPr/>
        </p:nvPicPr>
        <p:blipFill>
          <a:blip r:embed="rId3"/>
          <a:stretch>
            <a:fillRect/>
          </a:stretch>
        </p:blipFill>
        <p:spPr>
          <a:xfrm>
            <a:off x="6647258" y="3008886"/>
            <a:ext cx="2469357" cy="3275056"/>
          </a:xfrm>
          <a:prstGeom prst="rect">
            <a:avLst/>
          </a:prstGeom>
        </p:spPr>
      </p:pic>
    </p:spTree>
    <p:extLst>
      <p:ext uri="{BB962C8B-B14F-4D97-AF65-F5344CB8AC3E}">
        <p14:creationId xmlns:p14="http://schemas.microsoft.com/office/powerpoint/2010/main" val="34661875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81FA2EE-1853-05E4-F504-550915CB2892}"/>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3F8F077-F3EC-05A7-FCBA-A9E074B232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5FA932B-C9D0-61D9-D36C-0D9A30EB69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BDF4F3AB-1346-C025-99BB-B16AAD693B5A}"/>
              </a:ext>
            </a:extLst>
          </p:cNvPr>
          <p:cNvSpPr>
            <a:spLocks noGrp="1"/>
          </p:cNvSpPr>
          <p:nvPr>
            <p:ph type="title"/>
          </p:nvPr>
        </p:nvSpPr>
        <p:spPr>
          <a:xfrm>
            <a:off x="492370" y="605896"/>
            <a:ext cx="3084844" cy="5646208"/>
          </a:xfrm>
        </p:spPr>
        <p:txBody>
          <a:bodyPr anchor="ctr">
            <a:normAutofit/>
          </a:bodyPr>
          <a:lstStyle/>
          <a:p>
            <a:pPr algn="ctr"/>
            <a:r>
              <a:rPr lang="en-US" sz="5000">
                <a:solidFill>
                  <a:schemeClr val="bg1"/>
                </a:solidFill>
                <a:latin typeface="Calibri"/>
                <a:ea typeface="Calibri"/>
                <a:cs typeface="Calibri"/>
              </a:rPr>
              <a:t>Salinas Outreach &amp; Response Team (SORT)</a:t>
            </a:r>
            <a:endParaRPr lang="en-US">
              <a:solidFill>
                <a:schemeClr val="bg1"/>
              </a:solidFill>
            </a:endParaRPr>
          </a:p>
          <a:p>
            <a:endParaRPr lang="en-US">
              <a:solidFill>
                <a:schemeClr val="bg1"/>
              </a:solidFill>
              <a:ea typeface="Calibri Light"/>
              <a:cs typeface="Calibri Light"/>
            </a:endParaRPr>
          </a:p>
        </p:txBody>
      </p:sp>
      <p:sp>
        <p:nvSpPr>
          <p:cNvPr id="12" name="Rectangle 11">
            <a:extLst>
              <a:ext uri="{FF2B5EF4-FFF2-40B4-BE49-F238E27FC236}">
                <a16:creationId xmlns:a16="http://schemas.microsoft.com/office/drawing/2014/main" id="{2C226A7A-7CD4-1A27-3CD7-E53AD00E24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5" name="Content Placeholder 4">
            <a:extLst>
              <a:ext uri="{FF2B5EF4-FFF2-40B4-BE49-F238E27FC236}">
                <a16:creationId xmlns:a16="http://schemas.microsoft.com/office/drawing/2014/main" id="{D55BC981-7F4A-62B5-9A7B-ACA986C7E8C1}"/>
              </a:ext>
            </a:extLst>
          </p:cNvPr>
          <p:cNvGraphicFramePr>
            <a:graphicFrameLocks noGrp="1"/>
          </p:cNvGraphicFramePr>
          <p:nvPr>
            <p:ph idx="1"/>
            <p:extLst>
              <p:ext uri="{D42A27DB-BD31-4B8C-83A1-F6EECF244321}">
                <p14:modId xmlns:p14="http://schemas.microsoft.com/office/powerpoint/2010/main" val="3613493714"/>
              </p:ext>
            </p:extLst>
          </p:nvPr>
        </p:nvGraphicFramePr>
        <p:xfrm>
          <a:off x="4464843" y="345280"/>
          <a:ext cx="7147687" cy="2952750"/>
        </p:xfrm>
        <a:graphic>
          <a:graphicData uri="http://schemas.openxmlformats.org/drawingml/2006/table">
            <a:tbl>
              <a:tblPr bandRow="1">
                <a:tableStyleId>{5C22544A-7EE6-4342-B048-85BDC9FD1C3A}</a:tableStyleId>
              </a:tblPr>
              <a:tblGrid>
                <a:gridCol w="3632962">
                  <a:extLst>
                    <a:ext uri="{9D8B030D-6E8A-4147-A177-3AD203B41FA5}">
                      <a16:colId xmlns:a16="http://schemas.microsoft.com/office/drawing/2014/main" val="3179802121"/>
                    </a:ext>
                  </a:extLst>
                </a:gridCol>
                <a:gridCol w="3514725">
                  <a:extLst>
                    <a:ext uri="{9D8B030D-6E8A-4147-A177-3AD203B41FA5}">
                      <a16:colId xmlns:a16="http://schemas.microsoft.com/office/drawing/2014/main" val="3096161030"/>
                    </a:ext>
                  </a:extLst>
                </a:gridCol>
              </a:tblGrid>
              <a:tr h="638175">
                <a:tc>
                  <a:txBody>
                    <a:bodyPr/>
                    <a:lstStyle/>
                    <a:p>
                      <a:pPr lvl="0" algn="ctr">
                        <a:lnSpc>
                          <a:spcPts val="2400"/>
                        </a:lnSpc>
                        <a:buNone/>
                      </a:pPr>
                      <a:r>
                        <a:rPr lang="en-US" b="1" i="0" dirty="0">
                          <a:solidFill>
                            <a:srgbClr val="000000"/>
                          </a:solidFill>
                          <a:effectLst/>
                          <a:latin typeface="Constantia"/>
                        </a:rPr>
                        <a:t>2024 Calendar year</a:t>
                      </a:r>
                      <a:endParaRPr lang="en-US" dirty="0"/>
                    </a:p>
                  </a:txBody>
                  <a:tcPr anchor="ct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38100" cap="flat" cmpd="sng" algn="ctr">
                      <a:solidFill>
                        <a:srgbClr val="7F895A"/>
                      </a:solidFill>
                      <a:prstDash val="solid"/>
                      <a:round/>
                      <a:headEnd type="none" w="med" len="med"/>
                      <a:tailEnd type="none" w="med" len="med"/>
                    </a:lnB>
                    <a:solidFill>
                      <a:srgbClr val="72555D"/>
                    </a:solidFill>
                  </a:tcPr>
                </a:tc>
                <a:tc>
                  <a:txBody>
                    <a:bodyPr/>
                    <a:lstStyle/>
                    <a:p>
                      <a:pPr algn="ctr" rtl="0" fontAlgn="base">
                        <a:lnSpc>
                          <a:spcPts val="2400"/>
                        </a:lnSpc>
                        <a:buNone/>
                      </a:pPr>
                      <a:r>
                        <a:rPr lang="en-US" b="1" i="0" dirty="0">
                          <a:solidFill>
                            <a:srgbClr val="000000"/>
                          </a:solidFill>
                          <a:effectLst/>
                          <a:latin typeface="Constantia"/>
                        </a:rPr>
                        <a:t>Assisted</a:t>
                      </a:r>
                    </a:p>
                  </a:txBody>
                  <a:tcPr anchor="ct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38100" cap="flat" cmpd="sng" algn="ctr">
                      <a:solidFill>
                        <a:srgbClr val="7F895A"/>
                      </a:solidFill>
                      <a:prstDash val="solid"/>
                      <a:round/>
                      <a:headEnd type="none" w="med" len="med"/>
                      <a:tailEnd type="none" w="med" len="med"/>
                    </a:lnB>
                    <a:solidFill>
                      <a:srgbClr val="72555D"/>
                    </a:solidFill>
                  </a:tcPr>
                </a:tc>
                <a:extLst>
                  <a:ext uri="{0D108BD9-81ED-4DB2-BD59-A6C34878D82A}">
                    <a16:rowId xmlns:a16="http://schemas.microsoft.com/office/drawing/2014/main" val="1756709743"/>
                  </a:ext>
                </a:extLst>
              </a:tr>
              <a:tr h="571500">
                <a:tc>
                  <a:txBody>
                    <a:bodyPr/>
                    <a:lstStyle/>
                    <a:p>
                      <a:pPr lvl="0" algn="ctr">
                        <a:lnSpc>
                          <a:spcPts val="2400"/>
                        </a:lnSpc>
                        <a:buNone/>
                      </a:pPr>
                      <a:r>
                        <a:rPr lang="en-US" b="0" i="0" dirty="0">
                          <a:solidFill>
                            <a:schemeClr val="tx1"/>
                          </a:solidFill>
                          <a:effectLst/>
                          <a:latin typeface="Constantia"/>
                        </a:rPr>
                        <a:t>Individuals</a:t>
                      </a:r>
                    </a:p>
                  </a:txBody>
                  <a:tcPr anchor="ct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38100"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72555D">
                        <a:alpha val="53000"/>
                      </a:srgbClr>
                    </a:solidFill>
                  </a:tcPr>
                </a:tc>
                <a:tc>
                  <a:txBody>
                    <a:bodyPr/>
                    <a:lstStyle/>
                    <a:p>
                      <a:pPr algn="ctr" rtl="0" fontAlgn="base">
                        <a:lnSpc>
                          <a:spcPts val="2400"/>
                        </a:lnSpc>
                        <a:buNone/>
                      </a:pPr>
                      <a:r>
                        <a:rPr lang="en-US" b="0" i="0" dirty="0">
                          <a:solidFill>
                            <a:schemeClr val="tx1"/>
                          </a:solidFill>
                          <a:effectLst/>
                          <a:latin typeface="Constantia"/>
                        </a:rPr>
                        <a:t>291</a:t>
                      </a:r>
                    </a:p>
                  </a:txBody>
                  <a:tcPr anchor="ct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38100"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72555D">
                        <a:alpha val="53000"/>
                      </a:srgbClr>
                    </a:solidFill>
                  </a:tcPr>
                </a:tc>
                <a:extLst>
                  <a:ext uri="{0D108BD9-81ED-4DB2-BD59-A6C34878D82A}">
                    <a16:rowId xmlns:a16="http://schemas.microsoft.com/office/drawing/2014/main" val="576694982"/>
                  </a:ext>
                </a:extLst>
              </a:tr>
              <a:tr h="571500">
                <a:tc>
                  <a:txBody>
                    <a:bodyPr/>
                    <a:lstStyle/>
                    <a:p>
                      <a:pPr algn="ctr" rtl="0" fontAlgn="base">
                        <a:lnSpc>
                          <a:spcPts val="2400"/>
                        </a:lnSpc>
                        <a:buNone/>
                      </a:pPr>
                      <a:r>
                        <a:rPr lang="en-US" b="0" i="0" dirty="0">
                          <a:solidFill>
                            <a:schemeClr val="tx1"/>
                          </a:solidFill>
                          <a:effectLst/>
                          <a:latin typeface="Constantia"/>
                        </a:rPr>
                        <a:t>Referred to Shelter</a:t>
                      </a:r>
                    </a:p>
                  </a:txBody>
                  <a:tcPr anchor="ct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72555D">
                        <a:alpha val="53000"/>
                      </a:srgbClr>
                    </a:solidFill>
                  </a:tcPr>
                </a:tc>
                <a:tc>
                  <a:txBody>
                    <a:bodyPr/>
                    <a:lstStyle/>
                    <a:p>
                      <a:pPr lvl="0" algn="ctr">
                        <a:lnSpc>
                          <a:spcPts val="2400"/>
                        </a:lnSpc>
                        <a:buNone/>
                      </a:pPr>
                      <a:r>
                        <a:rPr lang="en-US" b="0" i="0" dirty="0">
                          <a:solidFill>
                            <a:schemeClr val="tx1"/>
                          </a:solidFill>
                          <a:effectLst/>
                          <a:latin typeface="Constantia"/>
                        </a:rPr>
                        <a:t>36</a:t>
                      </a:r>
                    </a:p>
                  </a:txBody>
                  <a:tcPr anchor="ct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72555D">
                        <a:alpha val="53000"/>
                      </a:srgbClr>
                    </a:solidFill>
                  </a:tcPr>
                </a:tc>
                <a:extLst>
                  <a:ext uri="{0D108BD9-81ED-4DB2-BD59-A6C34878D82A}">
                    <a16:rowId xmlns:a16="http://schemas.microsoft.com/office/drawing/2014/main" val="2183401215"/>
                  </a:ext>
                </a:extLst>
              </a:tr>
              <a:tr h="581025">
                <a:tc>
                  <a:txBody>
                    <a:bodyPr/>
                    <a:lstStyle/>
                    <a:p>
                      <a:pPr lvl="0" algn="ctr">
                        <a:lnSpc>
                          <a:spcPts val="2400"/>
                        </a:lnSpc>
                        <a:buNone/>
                      </a:pPr>
                      <a:r>
                        <a:rPr lang="en-US" b="0" i="0" dirty="0">
                          <a:solidFill>
                            <a:schemeClr val="tx1"/>
                          </a:solidFill>
                          <a:effectLst/>
                          <a:latin typeface="Constantia"/>
                        </a:rPr>
                        <a:t>Housed</a:t>
                      </a:r>
                      <a:endParaRPr lang="en-US" b="0" i="0" dirty="0" err="1">
                        <a:solidFill>
                          <a:schemeClr val="tx1"/>
                        </a:solidFill>
                        <a:effectLst/>
                        <a:latin typeface="Constantia"/>
                      </a:endParaRPr>
                    </a:p>
                  </a:txBody>
                  <a:tcPr anchor="ct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72555D">
                        <a:alpha val="53000"/>
                      </a:srgbClr>
                    </a:solidFill>
                  </a:tcPr>
                </a:tc>
                <a:tc>
                  <a:txBody>
                    <a:bodyPr/>
                    <a:lstStyle/>
                    <a:p>
                      <a:pPr algn="ctr" rtl="0" fontAlgn="base">
                        <a:lnSpc>
                          <a:spcPts val="2400"/>
                        </a:lnSpc>
                        <a:buNone/>
                      </a:pPr>
                      <a:r>
                        <a:rPr lang="en-US" b="0" i="0" dirty="0">
                          <a:solidFill>
                            <a:schemeClr val="tx1"/>
                          </a:solidFill>
                          <a:effectLst/>
                          <a:latin typeface="Constantia"/>
                        </a:rPr>
                        <a:t>45</a:t>
                      </a:r>
                    </a:p>
                  </a:txBody>
                  <a:tcPr anchor="ct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72555D">
                        <a:alpha val="53000"/>
                      </a:srgbClr>
                    </a:solidFill>
                  </a:tcPr>
                </a:tc>
                <a:extLst>
                  <a:ext uri="{0D108BD9-81ED-4DB2-BD59-A6C34878D82A}">
                    <a16:rowId xmlns:a16="http://schemas.microsoft.com/office/drawing/2014/main" val="1457289426"/>
                  </a:ext>
                </a:extLst>
              </a:tr>
              <a:tr h="590550">
                <a:tc>
                  <a:txBody>
                    <a:bodyPr/>
                    <a:lstStyle/>
                    <a:p>
                      <a:pPr lvl="0" algn="ctr">
                        <a:lnSpc>
                          <a:spcPts val="2400"/>
                        </a:lnSpc>
                        <a:buNone/>
                      </a:pPr>
                      <a:r>
                        <a:rPr lang="en-US" b="0" i="0" dirty="0">
                          <a:solidFill>
                            <a:schemeClr val="tx1"/>
                          </a:solidFill>
                          <a:effectLst/>
                          <a:latin typeface="Constantia"/>
                        </a:rPr>
                        <a:t>Services rendered</a:t>
                      </a:r>
                    </a:p>
                  </a:txBody>
                  <a:tcPr anchor="ct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72555D">
                        <a:alpha val="53000"/>
                      </a:srgbClr>
                    </a:solidFill>
                  </a:tcPr>
                </a:tc>
                <a:tc>
                  <a:txBody>
                    <a:bodyPr/>
                    <a:lstStyle/>
                    <a:p>
                      <a:pPr lvl="0" algn="ctr">
                        <a:lnSpc>
                          <a:spcPts val="2400"/>
                        </a:lnSpc>
                        <a:buNone/>
                      </a:pPr>
                      <a:r>
                        <a:rPr lang="en-US" b="0" i="0" dirty="0">
                          <a:solidFill>
                            <a:schemeClr val="tx1"/>
                          </a:solidFill>
                          <a:effectLst/>
                          <a:latin typeface="Constantia"/>
                        </a:rPr>
                        <a:t>2,321</a:t>
                      </a:r>
                    </a:p>
                  </a:txBody>
                  <a:tcPr anchor="ctr">
                    <a:lnL w="12697" cap="flat" cmpd="sng" algn="ctr">
                      <a:solidFill>
                        <a:srgbClr val="7F895A"/>
                      </a:solidFill>
                      <a:prstDash val="solid"/>
                      <a:round/>
                      <a:headEnd type="none" w="med" len="med"/>
                      <a:tailEnd type="none" w="med" len="med"/>
                    </a:lnL>
                    <a:lnR w="12697" cap="flat" cmpd="sng" algn="ctr">
                      <a:solidFill>
                        <a:srgbClr val="7F895A"/>
                      </a:solidFill>
                      <a:prstDash val="solid"/>
                      <a:round/>
                      <a:headEnd type="none" w="med" len="med"/>
                      <a:tailEnd type="none" w="med" len="med"/>
                    </a:lnR>
                    <a:lnT w="12697" cap="flat" cmpd="sng" algn="ctr">
                      <a:solidFill>
                        <a:srgbClr val="7F895A"/>
                      </a:solidFill>
                      <a:prstDash val="solid"/>
                      <a:round/>
                      <a:headEnd type="none" w="med" len="med"/>
                      <a:tailEnd type="none" w="med" len="med"/>
                    </a:lnT>
                    <a:lnB w="12697" cap="flat" cmpd="sng" algn="ctr">
                      <a:solidFill>
                        <a:srgbClr val="7F895A"/>
                      </a:solidFill>
                      <a:prstDash val="solid"/>
                      <a:round/>
                      <a:headEnd type="none" w="med" len="med"/>
                      <a:tailEnd type="none" w="med" len="med"/>
                    </a:lnB>
                    <a:solidFill>
                      <a:srgbClr val="72555D">
                        <a:alpha val="53000"/>
                      </a:srgbClr>
                    </a:solidFill>
                  </a:tcPr>
                </a:tc>
                <a:extLst>
                  <a:ext uri="{0D108BD9-81ED-4DB2-BD59-A6C34878D82A}">
                    <a16:rowId xmlns:a16="http://schemas.microsoft.com/office/drawing/2014/main" val="1024595799"/>
                  </a:ext>
                </a:extLst>
              </a:tr>
            </a:tbl>
          </a:graphicData>
        </a:graphic>
      </p:graphicFrame>
      <p:pic>
        <p:nvPicPr>
          <p:cNvPr id="3" name="Picture 2" descr="A group of people sitting on train tracks&#10;&#10;Description automatically generated with low confidence">
            <a:extLst>
              <a:ext uri="{FF2B5EF4-FFF2-40B4-BE49-F238E27FC236}">
                <a16:creationId xmlns:a16="http://schemas.microsoft.com/office/drawing/2014/main" id="{FF5DC8FC-1D01-B061-EFD2-A0910AEB6FF7}"/>
              </a:ext>
            </a:extLst>
          </p:cNvPr>
          <p:cNvPicPr>
            <a:picLocks noChangeAspect="1"/>
          </p:cNvPicPr>
          <p:nvPr/>
        </p:nvPicPr>
        <p:blipFill>
          <a:blip r:embed="rId2"/>
          <a:stretch>
            <a:fillRect/>
          </a:stretch>
        </p:blipFill>
        <p:spPr>
          <a:xfrm>
            <a:off x="5773341" y="3557587"/>
            <a:ext cx="5086350" cy="3171825"/>
          </a:xfrm>
          <a:prstGeom prst="rect">
            <a:avLst/>
          </a:prstGeom>
        </p:spPr>
      </p:pic>
    </p:spTree>
    <p:extLst>
      <p:ext uri="{BB962C8B-B14F-4D97-AF65-F5344CB8AC3E}">
        <p14:creationId xmlns:p14="http://schemas.microsoft.com/office/powerpoint/2010/main" val="4598401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A2460-EA18-31E4-B0F4-66994FECED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5D0738-63C4-EDA9-9C62-AEC6E5CEFD5A}"/>
              </a:ext>
            </a:extLst>
          </p:cNvPr>
          <p:cNvSpPr>
            <a:spLocks noGrp="1"/>
          </p:cNvSpPr>
          <p:nvPr>
            <p:ph type="title"/>
          </p:nvPr>
        </p:nvSpPr>
        <p:spPr/>
        <p:txBody>
          <a:bodyPr>
            <a:normAutofit/>
          </a:bodyPr>
          <a:lstStyle/>
          <a:p>
            <a:r>
              <a:rPr lang="en-US"/>
              <a:t>Next Steps</a:t>
            </a:r>
          </a:p>
        </p:txBody>
      </p:sp>
      <p:sp>
        <p:nvSpPr>
          <p:cNvPr id="3" name="Content Placeholder 2">
            <a:extLst>
              <a:ext uri="{FF2B5EF4-FFF2-40B4-BE49-F238E27FC236}">
                <a16:creationId xmlns:a16="http://schemas.microsoft.com/office/drawing/2014/main" id="{E6D26B7C-3983-4A2A-2831-7F1438B581F9}"/>
              </a:ext>
            </a:extLst>
          </p:cNvPr>
          <p:cNvSpPr>
            <a:spLocks noGrp="1"/>
          </p:cNvSpPr>
          <p:nvPr>
            <p:ph idx="1"/>
          </p:nvPr>
        </p:nvSpPr>
        <p:spPr/>
        <p:txBody>
          <a:bodyPr vert="horz" lIns="0" tIns="45720" rIns="0" bIns="45720" rtlCol="0" anchor="t">
            <a:normAutofit/>
          </a:bodyPr>
          <a:lstStyle/>
          <a:p>
            <a:pPr marL="514350" indent="-514350">
              <a:lnSpc>
                <a:spcPct val="150000"/>
              </a:lnSpc>
              <a:spcBef>
                <a:spcPct val="20000"/>
              </a:spcBef>
              <a:spcAft>
                <a:spcPct val="0"/>
              </a:spcAft>
              <a:buAutoNum type="romanUcPeriod"/>
            </a:pPr>
            <a:r>
              <a:rPr lang="en-US" sz="2600" dirty="0">
                <a:solidFill>
                  <a:schemeClr val="tx1"/>
                </a:solidFill>
                <a:latin typeface="Calibri"/>
                <a:ea typeface="Calibri"/>
                <a:cs typeface="Times New Roman"/>
              </a:rPr>
              <a:t>Submit 2024 Housing Element Annual Progress Report to HCD and LCI on or before April 1, 2025</a:t>
            </a:r>
            <a:endParaRPr lang="en-US" dirty="0">
              <a:solidFill>
                <a:schemeClr val="tx1"/>
              </a:solidFill>
              <a:latin typeface="Calibri"/>
              <a:ea typeface="Calibri" panose="020F0502020204030204"/>
              <a:cs typeface="Calibri" panose="020F0502020204030204"/>
            </a:endParaRPr>
          </a:p>
          <a:p>
            <a:pPr algn="just">
              <a:lnSpc>
                <a:spcPct val="100000"/>
              </a:lnSpc>
              <a:spcBef>
                <a:spcPct val="20000"/>
              </a:spcBef>
              <a:spcAft>
                <a:spcPct val="0"/>
              </a:spcAft>
            </a:pPr>
            <a:endParaRPr lang="en-US" sz="2400" dirty="0">
              <a:solidFill>
                <a:schemeClr val="tx1"/>
              </a:solidFill>
              <a:ea typeface="Calibri"/>
              <a:cs typeface="Calibri"/>
            </a:endParaRPr>
          </a:p>
        </p:txBody>
      </p:sp>
    </p:spTree>
    <p:extLst>
      <p:ext uri="{BB962C8B-B14F-4D97-AF65-F5344CB8AC3E}">
        <p14:creationId xmlns:p14="http://schemas.microsoft.com/office/powerpoint/2010/main" val="13427513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4D32F-EF31-1D6E-B85B-7700C2336E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102FC8-2128-85BE-DDE5-FD88F8F2860E}"/>
              </a:ext>
            </a:extLst>
          </p:cNvPr>
          <p:cNvSpPr>
            <a:spLocks noGrp="1"/>
          </p:cNvSpPr>
          <p:nvPr>
            <p:ph type="title"/>
          </p:nvPr>
        </p:nvSpPr>
        <p:spPr/>
        <p:txBody>
          <a:bodyPr>
            <a:normAutofit/>
          </a:bodyPr>
          <a:lstStyle/>
          <a:p>
            <a:r>
              <a:rPr lang="en-US"/>
              <a:t>Recommendation</a:t>
            </a:r>
          </a:p>
        </p:txBody>
      </p:sp>
      <p:sp>
        <p:nvSpPr>
          <p:cNvPr id="3" name="Content Placeholder 2">
            <a:extLst>
              <a:ext uri="{FF2B5EF4-FFF2-40B4-BE49-F238E27FC236}">
                <a16:creationId xmlns:a16="http://schemas.microsoft.com/office/drawing/2014/main" id="{F19E97E8-0545-8D71-9B15-F6BB4A42B93F}"/>
              </a:ext>
            </a:extLst>
          </p:cNvPr>
          <p:cNvSpPr>
            <a:spLocks noGrp="1"/>
          </p:cNvSpPr>
          <p:nvPr>
            <p:ph idx="1"/>
          </p:nvPr>
        </p:nvSpPr>
        <p:spPr/>
        <p:txBody>
          <a:bodyPr vert="horz" lIns="0" tIns="45720" rIns="0" bIns="45720" rtlCol="0" anchor="t">
            <a:normAutofit/>
          </a:bodyPr>
          <a:lstStyle/>
          <a:p>
            <a:pPr>
              <a:lnSpc>
                <a:spcPct val="100000"/>
              </a:lnSpc>
              <a:spcBef>
                <a:spcPct val="20000"/>
              </a:spcBef>
              <a:spcAft>
                <a:spcPct val="0"/>
              </a:spcAft>
            </a:pPr>
            <a:endParaRPr lang="en-US" sz="2400" dirty="0">
              <a:solidFill>
                <a:schemeClr val="tx1"/>
              </a:solidFill>
              <a:ea typeface="Calibri"/>
              <a:cs typeface="Calibri"/>
            </a:endParaRPr>
          </a:p>
          <a:p>
            <a:pPr algn="just">
              <a:lnSpc>
                <a:spcPct val="100000"/>
              </a:lnSpc>
              <a:spcBef>
                <a:spcPct val="20000"/>
              </a:spcBef>
              <a:spcAft>
                <a:spcPct val="0"/>
              </a:spcAft>
            </a:pPr>
            <a:r>
              <a:rPr lang="en-US" sz="2800" dirty="0">
                <a:solidFill>
                  <a:schemeClr val="tx1"/>
                </a:solidFill>
                <a:latin typeface="Calibri"/>
                <a:ea typeface="Calibri"/>
                <a:cs typeface="Times New Roman"/>
              </a:rPr>
              <a:t>It is recommended that City Council adopt a resolution approving the City of Salinas 2024 Housing Element Annual Progress Report and authorizing its submittal to the California Department of Housing and Community Development and the Governer's Office of Land Use and Climate Innovation as required by Government Code Section 65400(b). </a:t>
            </a:r>
          </a:p>
          <a:p>
            <a:pPr algn="just">
              <a:lnSpc>
                <a:spcPct val="100000"/>
              </a:lnSpc>
              <a:spcBef>
                <a:spcPct val="20000"/>
              </a:spcBef>
              <a:spcAft>
                <a:spcPct val="0"/>
              </a:spcAft>
            </a:pPr>
            <a:endParaRPr lang="en-US" sz="2600" dirty="0">
              <a:solidFill>
                <a:schemeClr val="tx1"/>
              </a:solidFill>
              <a:latin typeface="Calibri"/>
              <a:ea typeface="Calibri"/>
              <a:cs typeface="Calibri"/>
            </a:endParaRPr>
          </a:p>
          <a:p>
            <a:pPr algn="just">
              <a:lnSpc>
                <a:spcPct val="100000"/>
              </a:lnSpc>
              <a:spcBef>
                <a:spcPct val="20000"/>
              </a:spcBef>
              <a:spcAft>
                <a:spcPct val="0"/>
              </a:spcAft>
            </a:pPr>
            <a:endParaRPr lang="en-US" sz="2400" dirty="0">
              <a:solidFill>
                <a:schemeClr val="tx1"/>
              </a:solidFill>
              <a:ea typeface="Calibri"/>
              <a:cs typeface="Calibri"/>
            </a:endParaRPr>
          </a:p>
        </p:txBody>
      </p:sp>
    </p:spTree>
    <p:extLst>
      <p:ext uri="{BB962C8B-B14F-4D97-AF65-F5344CB8AC3E}">
        <p14:creationId xmlns:p14="http://schemas.microsoft.com/office/powerpoint/2010/main" val="25324998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9971ECC5-51D9-4E70-89C1-3DCF3A3725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919FD21-B327-F732-BC7E-36983F6ADA76}"/>
              </a:ext>
            </a:extLst>
          </p:cNvPr>
          <p:cNvSpPr>
            <a:spLocks noGrp="1"/>
          </p:cNvSpPr>
          <p:nvPr>
            <p:ph type="ctrTitle"/>
          </p:nvPr>
        </p:nvSpPr>
        <p:spPr>
          <a:xfrm>
            <a:off x="638423" y="3766457"/>
            <a:ext cx="10909073" cy="1654629"/>
          </a:xfrm>
        </p:spPr>
        <p:txBody>
          <a:bodyPr>
            <a:normAutofit/>
          </a:bodyPr>
          <a:lstStyle/>
          <a:p>
            <a:pPr algn="ctr"/>
            <a:r>
              <a:rPr lang="en-US" sz="4800" b="1"/>
              <a:t>Questions?</a:t>
            </a:r>
            <a:endParaRPr lang="en-US" sz="4800"/>
          </a:p>
        </p:txBody>
      </p:sp>
      <p:pic>
        <p:nvPicPr>
          <p:cNvPr id="4" name="Picture 3" descr="Logo&#10;&#10;Description automatically generated">
            <a:extLst>
              <a:ext uri="{FF2B5EF4-FFF2-40B4-BE49-F238E27FC236}">
                <a16:creationId xmlns:a16="http://schemas.microsoft.com/office/drawing/2014/main" id="{D5C6D016-CD0A-1353-9A62-01F563685C03}"/>
              </a:ext>
            </a:extLst>
          </p:cNvPr>
          <p:cNvPicPr>
            <a:picLocks noChangeAspect="1"/>
          </p:cNvPicPr>
          <p:nvPr/>
        </p:nvPicPr>
        <p:blipFill rotWithShape="1">
          <a:blip r:embed="rId2">
            <a:extLst>
              <a:ext uri="{28A0092B-C50C-407E-A947-70E740481C1C}">
                <a14:useLocalDpi xmlns:a14="http://schemas.microsoft.com/office/drawing/2010/main" val="0"/>
              </a:ext>
            </a:extLst>
          </a:blip>
          <a:srcRect l="-9875" t="-51106" r="-9653" b="-51106"/>
          <a:stretch/>
        </p:blipFill>
        <p:spPr>
          <a:xfrm>
            <a:off x="4037152" y="269497"/>
            <a:ext cx="4111613" cy="4625635"/>
          </a:xfrm>
          <a:prstGeom prst="rect">
            <a:avLst/>
          </a:prstGeom>
        </p:spPr>
      </p:pic>
      <p:cxnSp>
        <p:nvCxnSpPr>
          <p:cNvPr id="74" name="Straight Connector 73">
            <a:extLst>
              <a:ext uri="{FF2B5EF4-FFF2-40B4-BE49-F238E27FC236}">
                <a16:creationId xmlns:a16="http://schemas.microsoft.com/office/drawing/2014/main" id="{432529AB-8F99-47FB-91B5-93565E543B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35159" y="5433708"/>
            <a:ext cx="105156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75" name="Rectangle 74">
            <a:extLst>
              <a:ext uri="{FF2B5EF4-FFF2-40B4-BE49-F238E27FC236}">
                <a16:creationId xmlns:a16="http://schemas.microsoft.com/office/drawing/2014/main" id="{7E11F890-74C3-40C9-9A8B-A80E387043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6" name="Rectangle 75">
            <a:extLst>
              <a:ext uri="{FF2B5EF4-FFF2-40B4-BE49-F238E27FC236}">
                <a16:creationId xmlns:a16="http://schemas.microsoft.com/office/drawing/2014/main" id="{27874070-078A-470B-9C8C-BD1BCB55A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35885606-7F63-6BB5-7DD0-25860FD4C33C}"/>
              </a:ext>
            </a:extLst>
          </p:cNvPr>
          <p:cNvSpPr txBox="1"/>
          <p:nvPr/>
        </p:nvSpPr>
        <p:spPr>
          <a:xfrm flipH="1">
            <a:off x="835158" y="5416036"/>
            <a:ext cx="10515599" cy="923330"/>
          </a:xfrm>
          <a:prstGeom prst="rect">
            <a:avLst/>
          </a:prstGeom>
          <a:noFill/>
        </p:spPr>
        <p:txBody>
          <a:bodyPr wrap="square" lIns="91440" tIns="45720" rIns="91440" bIns="45720" rtlCol="0" anchor="t">
            <a:spAutoFit/>
          </a:bodyPr>
          <a:lstStyle/>
          <a:p>
            <a:pPr algn="ctr"/>
            <a:r>
              <a:rPr lang="en-US" i="1"/>
              <a:t>For more information, contact the Housing Division </a:t>
            </a:r>
          </a:p>
          <a:p>
            <a:pPr algn="ctr"/>
            <a:r>
              <a:rPr lang="en-US" i="1"/>
              <a:t>(831) 758-7334</a:t>
            </a:r>
          </a:p>
          <a:p>
            <a:pPr algn="ctr"/>
            <a:r>
              <a:rPr lang="en-US">
                <a:solidFill>
                  <a:schemeClr val="bg2">
                    <a:lumMod val="50000"/>
                  </a:schemeClr>
                </a:solidFill>
                <a:hlinkClick r:id="rId3">
                  <a:extLst>
                    <a:ext uri="{A12FA001-AC4F-418D-AE19-62706E023703}">
                      <ahyp:hlinkClr xmlns:ahyp="http://schemas.microsoft.com/office/drawing/2018/hyperlinkcolor" val="tx"/>
                    </a:ext>
                  </a:extLst>
                </a:hlinkClick>
              </a:rPr>
              <a:t>https://www.cityofsalinas.org/Your-Government/Departments/Community-Development</a:t>
            </a:r>
            <a:r>
              <a:rPr lang="en-US">
                <a:solidFill>
                  <a:schemeClr val="bg2">
                    <a:lumMod val="50000"/>
                  </a:schemeClr>
                </a:solidFill>
              </a:rPr>
              <a:t> </a:t>
            </a:r>
            <a:endParaRPr lang="en-US">
              <a:solidFill>
                <a:schemeClr val="bg2">
                  <a:lumMod val="50000"/>
                </a:schemeClr>
              </a:solidFill>
              <a:ea typeface="Calibri"/>
              <a:cs typeface="Calibri"/>
            </a:endParaRPr>
          </a:p>
        </p:txBody>
      </p:sp>
    </p:spTree>
    <p:extLst>
      <p:ext uri="{BB962C8B-B14F-4D97-AF65-F5344CB8AC3E}">
        <p14:creationId xmlns:p14="http://schemas.microsoft.com/office/powerpoint/2010/main" val="898265115"/>
      </p:ext>
    </p:extLst>
  </p:cSld>
  <p:clrMapOvr>
    <a:masterClrMapping/>
  </p:clrMapOvr>
</p:sld>
</file>

<file path=ppt/theme/theme1.xml><?xml version="1.0" encoding="utf-8"?>
<a:theme xmlns:a="http://schemas.openxmlformats.org/drawingml/2006/main" name="Retrospect">
  <a:themeElements>
    <a:clrScheme name="COS 1">
      <a:dk1>
        <a:srgbClr val="000000"/>
      </a:dk1>
      <a:lt1>
        <a:sysClr val="window" lastClr="FFFFFF"/>
      </a:lt1>
      <a:dk2>
        <a:srgbClr val="507281"/>
      </a:dk2>
      <a:lt2>
        <a:srgbClr val="CCDDEA"/>
      </a:lt2>
      <a:accent1>
        <a:srgbClr val="C1882C"/>
      </a:accent1>
      <a:accent2>
        <a:srgbClr val="72555D"/>
      </a:accent2>
      <a:accent3>
        <a:srgbClr val="BBA5AB"/>
      </a:accent3>
      <a:accent4>
        <a:srgbClr val="FFFFFF"/>
      </a:accent4>
      <a:accent5>
        <a:srgbClr val="B8BF9D"/>
      </a:accent5>
      <a:accent6>
        <a:srgbClr val="7F895A"/>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aa61e22-5b57-4d69-b277-eafadfed0688">
      <Terms xmlns="http://schemas.microsoft.com/office/infopath/2007/PartnerControls"/>
    </lcf76f155ced4ddcb4097134ff3c332f>
    <TaxCatchAll xmlns="5a24edd3-ff48-4531-b07a-2fc239b8bb5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5733B5B9D7C7D4BA9520D1AEB0B4DEC" ma:contentTypeVersion="14" ma:contentTypeDescription="Create a new document." ma:contentTypeScope="" ma:versionID="b66e2db5bf16c9dad570ba0e3170dee0">
  <xsd:schema xmlns:xsd="http://www.w3.org/2001/XMLSchema" xmlns:xs="http://www.w3.org/2001/XMLSchema" xmlns:p="http://schemas.microsoft.com/office/2006/metadata/properties" xmlns:ns2="9aa61e22-5b57-4d69-b277-eafadfed0688" xmlns:ns3="5a24edd3-ff48-4531-b07a-2fc239b8bb5d" targetNamespace="http://schemas.microsoft.com/office/2006/metadata/properties" ma:root="true" ma:fieldsID="8ebc8e309664044808711b691bd44871" ns2:_="" ns3:_="">
    <xsd:import namespace="9aa61e22-5b57-4d69-b277-eafadfed0688"/>
    <xsd:import namespace="5a24edd3-ff48-4531-b07a-2fc239b8bb5d"/>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a61e22-5b57-4d69-b277-eafadfed068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7d86806d-c676-444b-824a-ae42cd04a293"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a24edd3-ff48-4531-b07a-2fc239b8bb5d"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84dbe47e-3b58-44c0-bccf-4baa79755b0e}" ma:internalName="TaxCatchAll" ma:showField="CatchAllData" ma:web="5a24edd3-ff48-4531-b07a-2fc239b8bb5d">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F98BFB8-BDE1-4616-A12E-32C71A0E37D2}">
  <ds:schemaRefs>
    <ds:schemaRef ds:uri="0c33835b-40b1-4e05-aced-96cceba4ec3c"/>
    <ds:schemaRef ds:uri="2f350650-1dd1-456f-8642-15d002941f9a"/>
    <ds:schemaRef ds:uri="5837b8be-ec8d-47b7-8df3-d2f8a41c2dec"/>
    <ds:schemaRef ds:uri="ea0ce8bb-5ba2-450e-909d-ffea3aad3e7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9aa61e22-5b57-4d69-b277-eafadfed0688"/>
    <ds:schemaRef ds:uri="5a24edd3-ff48-4531-b07a-2fc239b8bb5d"/>
  </ds:schemaRefs>
</ds:datastoreItem>
</file>

<file path=customXml/itemProps2.xml><?xml version="1.0" encoding="utf-8"?>
<ds:datastoreItem xmlns:ds="http://schemas.openxmlformats.org/officeDocument/2006/customXml" ds:itemID="{9A469258-2518-4D21-B9A4-017166D027A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aa61e22-5b57-4d69-b277-eafadfed0688"/>
    <ds:schemaRef ds:uri="5a24edd3-ff48-4531-b07a-2fc239b8bb5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C03C429-7642-47CD-AFA6-729BA78FF50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Retrospect</Template>
  <TotalTime>55</TotalTime>
  <Words>827</Words>
  <Application>Microsoft Office PowerPoint</Application>
  <PresentationFormat>Widescreen</PresentationFormat>
  <Paragraphs>237</Paragraphs>
  <Slides>16</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Arial,Sans-Serif</vt:lpstr>
      <vt:lpstr>Calibri</vt:lpstr>
      <vt:lpstr>Calibri Light</vt:lpstr>
      <vt:lpstr>Constantia</vt:lpstr>
      <vt:lpstr>Retrospect</vt:lpstr>
      <vt:lpstr>2024 HOUSING ELEMENT  ANNUAL PROGRESS REPORT</vt:lpstr>
      <vt:lpstr>Background</vt:lpstr>
      <vt:lpstr>6th Cycle Regional Housing Needs Allocation (RHNA) Progress</vt:lpstr>
      <vt:lpstr>2024  Housing Production Summary </vt:lpstr>
      <vt:lpstr>PowerPoint Presentation</vt:lpstr>
      <vt:lpstr>Affordable Housing Projects</vt:lpstr>
      <vt:lpstr>Housing Pipeline Map</vt:lpstr>
      <vt:lpstr>Housing Pipeline</vt:lpstr>
      <vt:lpstr>Housing Pipeline Contd.</vt:lpstr>
      <vt:lpstr>Rental Registration &amp; Rent Stabilization </vt:lpstr>
      <vt:lpstr>Neighborhood Blight Elimination </vt:lpstr>
      <vt:lpstr>Accomplishments</vt:lpstr>
      <vt:lpstr>Salinas Outreach &amp; Response Team (SORT) </vt:lpstr>
      <vt:lpstr>Next Steps</vt:lpstr>
      <vt:lpstr>Recommendation</vt:lpstr>
      <vt:lpstr>Questions?</vt:lpstr>
    </vt:vector>
  </TitlesOfParts>
  <Company>City of Salinas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Sophia Rome</dc:creator>
  <cp:lastModifiedBy>Luis Rodriguez</cp:lastModifiedBy>
  <cp:revision>188</cp:revision>
  <dcterms:created xsi:type="dcterms:W3CDTF">2024-08-26T23:28:21Z</dcterms:created>
  <dcterms:modified xsi:type="dcterms:W3CDTF">2025-03-21T21:21:54Z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0x010100A5733B5B9D7C7D4BA9520D1AEB0B4DEC</vt:lpwstr>
  </property>
  <property fmtid="{D5CDD505-2E9C-101B-9397-08002B2CF9AE}" pid="3" name="MediaServiceImageTags">
    <vt:lpwstr/>
  </property>
</Properties>
</file>