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81" r:id="rId2"/>
    <p:sldId id="301" r:id="rId3"/>
    <p:sldId id="297" r:id="rId4"/>
    <p:sldId id="287" r:id="rId5"/>
    <p:sldId id="296" r:id="rId6"/>
    <p:sldId id="284" r:id="rId7"/>
    <p:sldId id="285" r:id="rId8"/>
    <p:sldId id="286" r:id="rId9"/>
    <p:sldId id="299" r:id="rId10"/>
    <p:sldId id="304" r:id="rId11"/>
    <p:sldId id="288" r:id="rId12"/>
    <p:sldId id="305" r:id="rId13"/>
    <p:sldId id="289" r:id="rId14"/>
    <p:sldId id="290" r:id="rId15"/>
    <p:sldId id="291" r:id="rId16"/>
    <p:sldId id="292" r:id="rId17"/>
    <p:sldId id="293" r:id="rId18"/>
    <p:sldId id="294" r:id="rId19"/>
    <p:sldId id="295" r:id="rId20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4" autoAdjust="0"/>
    <p:restoredTop sz="84240" autoAdjust="0"/>
  </p:normalViewPr>
  <p:slideViewPr>
    <p:cSldViewPr>
      <p:cViewPr varScale="1">
        <p:scale>
          <a:sx n="67" d="100"/>
          <a:sy n="67" d="100"/>
        </p:scale>
        <p:origin x="84" y="8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8/18/2023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State of California has identified 20 different subtypes of cannabis businesses, organized by license type. Each commercial cannabis business type, as defined by the City, corresponds to a specified State license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87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2023 will focus on revocations of inactive permits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152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 replaced MGO as the financial consultant in 2023.  Monitoring fees are collected at-cost from the businesses.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108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76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 increase would have been: </a:t>
            </a:r>
          </a:p>
          <a:p>
            <a:endParaRPr lang="en-US" dirty="0"/>
          </a:p>
          <a:p>
            <a:pPr rtl="0" eaLnBrk="1" fontAlgn="t" latinLnBrk="0" hangingPunct="1"/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2020 Rate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$25 per square foot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10% of Gross Receipts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10% of Gross Receipts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N/A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10% of Gross Receipts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$5 per square foot</a:t>
            </a:r>
          </a:p>
          <a:p>
            <a:pPr rtl="0" eaLnBrk="1" fontAlgn="t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N/A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7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 payment of taxes has been a recurring issue.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of the date of this report, all operational businesses are up to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415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Zoning Code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currently does not address cannabis uses, requiring staff to determine compatibility based on equating a cannabis use to a similar non-cannabis use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Permitting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The SMC stipulates a Cannabis Selection Committee to review and award permits; however, limited detail is provided as to how the application rounds should be conducted. The SMC could be revised to ensure consistency and best practices in future permitting rounds; or, the City could consider an alternate method for awarding CCPs.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29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Potential Municipal Code Update to change buffer distance from 1,000 feet to 600’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41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31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446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76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17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141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573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3047" y="1711137"/>
            <a:ext cx="10972800" cy="1733550"/>
          </a:xfrm>
        </p:spPr>
        <p:txBody>
          <a:bodyPr/>
          <a:lstStyle/>
          <a:p>
            <a:pPr algn="ctr"/>
            <a:r>
              <a:rPr lang="en-US" dirty="0"/>
              <a:t>Commercial Cannabis Industry </a:t>
            </a:r>
            <a:br>
              <a:rPr lang="en-US"/>
            </a:br>
            <a:r>
              <a:rPr lang="en-US"/>
              <a:t>2022 Annual </a:t>
            </a:r>
            <a:r>
              <a:rPr lang="en-US" dirty="0"/>
              <a:t>Update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1800" y="5029200"/>
            <a:ext cx="8077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Courtney Grossman, Planning Manager</a:t>
            </a:r>
          </a:p>
          <a:p>
            <a:pPr algn="ctr"/>
            <a:r>
              <a:rPr lang="en-US" dirty="0"/>
              <a:t>Community Development Department</a:t>
            </a:r>
          </a:p>
          <a:p>
            <a:pPr algn="ctr"/>
            <a:r>
              <a:rPr lang="en-US" sz="2000" dirty="0"/>
              <a:t>August 22, 2023</a:t>
            </a:r>
          </a:p>
        </p:txBody>
      </p:sp>
    </p:spTree>
    <p:extLst>
      <p:ext uri="{BB962C8B-B14F-4D97-AF65-F5344CB8AC3E}">
        <p14:creationId xmlns:p14="http://schemas.microsoft.com/office/powerpoint/2010/main" val="851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Salinas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An annual update to City Council on the cannabis industry is required by SMC Sec. 5-07.49</a:t>
            </a:r>
          </a:p>
          <a:p>
            <a:pPr>
              <a:buClr>
                <a:schemeClr val="bg2"/>
              </a:buClr>
            </a:pPr>
            <a:r>
              <a:rPr lang="en-US" dirty="0"/>
              <a:t>The City issues two types of commercial cannabis business permits: Commercial Cannabis Permits (CCP) and Administrative Permits (AP)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CCPs are applicable to Cultivation, Delivery, Dispensary, Distribution, and Manufacturing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APs are applicable to Testing Laboratories, Small Distribution (business premises under 500 square feet), Research and Development Facilities, and Nurseries</a:t>
            </a:r>
          </a:p>
          <a:p>
            <a:pPr lvl="1">
              <a:buClr>
                <a:schemeClr val="bg2"/>
              </a:buClr>
            </a:pPr>
            <a:endParaRPr lang="en-US" dirty="0"/>
          </a:p>
          <a:p>
            <a:pPr lvl="1">
              <a:buClr>
                <a:schemeClr val="bg2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6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Cannabis Permit Status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694236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The City has issued 19 permits out of a total of 23: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At permit quota for dispensary, distribution, and manufacturing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9 businesses are operational and have received a certificate of occupancy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11 businesses are not operational – only 5 have shown recent activity</a:t>
            </a:r>
          </a:p>
          <a:p>
            <a:pPr lvl="1">
              <a:buClr>
                <a:schemeClr val="bg2"/>
              </a:buClr>
            </a:pPr>
            <a:endParaRPr lang="en-US" dirty="0"/>
          </a:p>
          <a:p>
            <a:pPr lvl="1">
              <a:buClr>
                <a:schemeClr val="bg2"/>
              </a:buClr>
            </a:pP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C572292-F93B-40F9-949A-712D6E369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462065"/>
              </p:ext>
            </p:extLst>
          </p:nvPr>
        </p:nvGraphicFramePr>
        <p:xfrm>
          <a:off x="2057400" y="3809999"/>
          <a:ext cx="6248400" cy="2656961"/>
        </p:xfrm>
        <a:graphic>
          <a:graphicData uri="http://schemas.openxmlformats.org/drawingml/2006/table">
            <a:tbl>
              <a:tblPr firstRow="1" firstCol="1" bandRow="1"/>
              <a:tblGrid>
                <a:gridCol w="1517223">
                  <a:extLst>
                    <a:ext uri="{9D8B030D-6E8A-4147-A177-3AD203B41FA5}">
                      <a16:colId xmlns:a16="http://schemas.microsoft.com/office/drawing/2014/main" val="922594039"/>
                    </a:ext>
                  </a:extLst>
                </a:gridCol>
                <a:gridCol w="1517884">
                  <a:extLst>
                    <a:ext uri="{9D8B030D-6E8A-4147-A177-3AD203B41FA5}">
                      <a16:colId xmlns:a16="http://schemas.microsoft.com/office/drawing/2014/main" val="2269686300"/>
                    </a:ext>
                  </a:extLst>
                </a:gridCol>
                <a:gridCol w="1517223">
                  <a:extLst>
                    <a:ext uri="{9D8B030D-6E8A-4147-A177-3AD203B41FA5}">
                      <a16:colId xmlns:a16="http://schemas.microsoft.com/office/drawing/2014/main" val="4069029091"/>
                    </a:ext>
                  </a:extLst>
                </a:gridCol>
                <a:gridCol w="1696070">
                  <a:extLst>
                    <a:ext uri="{9D8B030D-6E8A-4147-A177-3AD203B41FA5}">
                      <a16:colId xmlns:a16="http://schemas.microsoft.com/office/drawing/2014/main" val="3613005646"/>
                    </a:ext>
                  </a:extLst>
                </a:gridCol>
              </a:tblGrid>
              <a:tr h="3959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Business Type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Permit Quota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Active Permits*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Operational Businesses*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7120031"/>
                  </a:ext>
                </a:extLst>
              </a:tr>
              <a:tr h="306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Cultivation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695705"/>
                  </a:ext>
                </a:extLst>
              </a:tr>
              <a:tr h="306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Delivery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420944"/>
                  </a:ext>
                </a:extLst>
              </a:tr>
              <a:tr h="306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Dispensary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409261"/>
                  </a:ext>
                </a:extLst>
              </a:tr>
              <a:tr h="306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Distribution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225642"/>
                  </a:ext>
                </a:extLst>
              </a:tr>
              <a:tr h="306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Manufacturing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120464"/>
                  </a:ext>
                </a:extLst>
              </a:tr>
              <a:tr h="3066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9355454"/>
                  </a:ext>
                </a:extLst>
              </a:tr>
              <a:tr h="278756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*As of July 2023.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083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37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Fiscal Impact of Cannabis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The City collects monitoring fees to compensate for costs relating to monitoring and enforcement of commercial cannabis businesses </a:t>
            </a:r>
          </a:p>
          <a:p>
            <a:pPr>
              <a:buClr>
                <a:schemeClr val="bg2"/>
              </a:buClr>
            </a:pPr>
            <a:r>
              <a:rPr lang="en-US" dirty="0"/>
              <a:t>Approximately $169,824  in monitoring fees were collected in 2022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Over $13,000 in permit application and renewal fees to cover application processing expenses was collected.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C5175E6-3356-4041-83F0-14F13B913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622725"/>
              </p:ext>
            </p:extLst>
          </p:nvPr>
        </p:nvGraphicFramePr>
        <p:xfrm>
          <a:off x="2514600" y="4114800"/>
          <a:ext cx="5638800" cy="2256663"/>
        </p:xfrm>
        <a:graphic>
          <a:graphicData uri="http://schemas.openxmlformats.org/drawingml/2006/table">
            <a:tbl>
              <a:tblPr firstRow="1" firstCol="1" bandRow="1"/>
              <a:tblGrid>
                <a:gridCol w="2819104">
                  <a:extLst>
                    <a:ext uri="{9D8B030D-6E8A-4147-A177-3AD203B41FA5}">
                      <a16:colId xmlns:a16="http://schemas.microsoft.com/office/drawing/2014/main" val="560526416"/>
                    </a:ext>
                  </a:extLst>
                </a:gridCol>
                <a:gridCol w="2819696">
                  <a:extLst>
                    <a:ext uri="{9D8B030D-6E8A-4147-A177-3AD203B41FA5}">
                      <a16:colId xmlns:a16="http://schemas.microsoft.com/office/drawing/2014/main" val="1652014076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Monitoring Department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Total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93081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Police</a:t>
                      </a:r>
                      <a:endParaRPr lang="en-U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$78,216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72057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Community Development Department</a:t>
                      </a:r>
                      <a:endParaRPr lang="en-U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$20,826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67669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City Attorney’s Office</a:t>
                      </a:r>
                      <a:endParaRPr lang="en-U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$6,831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2025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Financial Consultant</a:t>
                      </a:r>
                      <a:endParaRPr lang="en-U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$63,951 (estimate)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69815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Total:</a:t>
                      </a:r>
                      <a:endParaRPr lang="en-U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$169,824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764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58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Employment &amp; Community Impacts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sz="2800" dirty="0"/>
              <a:t>In 2020 there were three crimes tied to cannabis operations in Salinas</a:t>
            </a:r>
          </a:p>
          <a:p>
            <a:pPr lvl="2">
              <a:buClr>
                <a:schemeClr val="bg2"/>
              </a:buClr>
            </a:pPr>
            <a:r>
              <a:rPr lang="en-US" sz="2800" dirty="0"/>
              <a:t>Conducting business and transporting product without a license</a:t>
            </a:r>
          </a:p>
          <a:p>
            <a:pPr lvl="2">
              <a:buClr>
                <a:schemeClr val="bg2"/>
              </a:buClr>
            </a:pPr>
            <a:r>
              <a:rPr lang="en-US" sz="2800" dirty="0"/>
              <a:t>Embezzlement</a:t>
            </a:r>
          </a:p>
          <a:p>
            <a:pPr lvl="2">
              <a:buClr>
                <a:schemeClr val="bg2"/>
              </a:buClr>
            </a:pPr>
            <a:r>
              <a:rPr lang="en-US" sz="2800" dirty="0"/>
              <a:t>Robbery</a:t>
            </a:r>
          </a:p>
          <a:p>
            <a:pPr>
              <a:buClr>
                <a:schemeClr val="bg2"/>
              </a:buClr>
            </a:pPr>
            <a:r>
              <a:rPr lang="en-US" sz="2800" dirty="0"/>
              <a:t>In 2021, no crimes identified, no data for 2022</a:t>
            </a:r>
          </a:p>
          <a:p>
            <a:pPr>
              <a:buClr>
                <a:schemeClr val="bg2"/>
              </a:buClr>
            </a:pPr>
            <a:r>
              <a:rPr lang="en-US" sz="2800" dirty="0"/>
              <a:t>In 2020 approximately 393 people were directly employed by cannabis businesses</a:t>
            </a:r>
          </a:p>
          <a:p>
            <a:pPr>
              <a:buClr>
                <a:schemeClr val="bg2"/>
              </a:buClr>
            </a:pPr>
            <a:r>
              <a:rPr lang="en-US" sz="2800" dirty="0"/>
              <a:t>In 2021, approximately 323 people were employed, no data for 2022</a:t>
            </a:r>
          </a:p>
        </p:txBody>
      </p:sp>
    </p:spTree>
    <p:extLst>
      <p:ext uri="{BB962C8B-B14F-4D97-AF65-F5344CB8AC3E}">
        <p14:creationId xmlns:p14="http://schemas.microsoft.com/office/powerpoint/2010/main" val="412929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849315"/>
          </a:xfrm>
        </p:spPr>
        <p:txBody>
          <a:bodyPr/>
          <a:lstStyle/>
          <a:p>
            <a:r>
              <a:rPr lang="en-US" dirty="0"/>
              <a:t>Tax Revenue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554166"/>
            <a:ext cx="10972800" cy="4770436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2400" dirty="0"/>
              <a:t>Cannabis Business Tax effective January 1, 2017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In December 2019, Council voted to forgo a scheduled tax increase under SMC Sec. 19A.10.070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Tax applies to Cultivation (including Nurseries), Manufacturing, Dispensary, and Delivery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Manufacturing and Cultivations rates reduced 50% in Q4 2022</a:t>
            </a:r>
          </a:p>
          <a:p>
            <a:pPr lvl="1">
              <a:buClr>
                <a:schemeClr val="bg2"/>
              </a:buClr>
            </a:pPr>
            <a:endParaRPr lang="en-US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899683"/>
              </p:ext>
            </p:extLst>
          </p:nvPr>
        </p:nvGraphicFramePr>
        <p:xfrm>
          <a:off x="1905000" y="4267200"/>
          <a:ext cx="7924799" cy="2363728"/>
        </p:xfrm>
        <a:graphic>
          <a:graphicData uri="http://schemas.openxmlformats.org/drawingml/2006/table">
            <a:tbl>
              <a:tblPr firstRow="1" firstCol="1" bandRow="1"/>
              <a:tblGrid>
                <a:gridCol w="3961764">
                  <a:extLst>
                    <a:ext uri="{9D8B030D-6E8A-4147-A177-3AD203B41FA5}">
                      <a16:colId xmlns:a16="http://schemas.microsoft.com/office/drawing/2014/main" val="3512044221"/>
                    </a:ext>
                  </a:extLst>
                </a:gridCol>
                <a:gridCol w="3963035">
                  <a:extLst>
                    <a:ext uri="{9D8B030D-6E8A-4147-A177-3AD203B41FA5}">
                      <a16:colId xmlns:a16="http://schemas.microsoft.com/office/drawing/2014/main" val="34449515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Business Type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Rate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302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Cultivation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$7 per square foot (was $15)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26252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Delivery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 of Gross Receipts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06563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Dispensary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5% of Gross Receipts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77444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Distribution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46696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Manufacturing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2.5% of Gross Receipts (was 5%)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84683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Nurseries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 per square foot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69474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Testing Laboratory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887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74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Revenue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sz="2400" dirty="0"/>
              <a:t>Taxes for 2020, excluding some 4</a:t>
            </a:r>
            <a:r>
              <a:rPr lang="en-US" sz="2400" baseline="30000" dirty="0"/>
              <a:t>th</a:t>
            </a:r>
            <a:r>
              <a:rPr lang="en-US" sz="2400" dirty="0"/>
              <a:t> quarter numbers, were over $1.8M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Tax revenue increased by 12 percent from 2019 to 2020</a:t>
            </a:r>
          </a:p>
          <a:p>
            <a:pPr lvl="1">
              <a:buClr>
                <a:schemeClr val="bg2"/>
              </a:buClr>
            </a:pPr>
            <a:r>
              <a:rPr lang="en-US" dirty="0">
                <a:ea typeface="Calibri" panose="020F0502020204030204" pitchFamily="34" charset="0"/>
              </a:rPr>
              <a:t>Tax r</a:t>
            </a:r>
            <a:r>
              <a:rPr lang="en-US" dirty="0">
                <a:effectLst/>
                <a:ea typeface="Calibri" panose="020F0502020204030204" pitchFamily="34" charset="0"/>
              </a:rPr>
              <a:t>evenue in 2021 exceeded $2M, but declined to $1.5M in 2022</a:t>
            </a: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  <a:p>
            <a:pPr marL="0" indent="0">
              <a:buClr>
                <a:schemeClr val="bg2"/>
              </a:buClr>
              <a:buNone/>
            </a:pP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C8100A1-523E-403A-BFAB-940843DD3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587357"/>
              </p:ext>
            </p:extLst>
          </p:nvPr>
        </p:nvGraphicFramePr>
        <p:xfrm>
          <a:off x="914400" y="3448050"/>
          <a:ext cx="10363200" cy="3124471"/>
        </p:xfrm>
        <a:graphic>
          <a:graphicData uri="http://schemas.openxmlformats.org/drawingml/2006/table">
            <a:tbl>
              <a:tblPr firstRow="1" firstCol="1" bandRow="1"/>
              <a:tblGrid>
                <a:gridCol w="2058979">
                  <a:extLst>
                    <a:ext uri="{9D8B030D-6E8A-4147-A177-3AD203B41FA5}">
                      <a16:colId xmlns:a16="http://schemas.microsoft.com/office/drawing/2014/main" val="325828894"/>
                    </a:ext>
                  </a:extLst>
                </a:gridCol>
                <a:gridCol w="2058979">
                  <a:extLst>
                    <a:ext uri="{9D8B030D-6E8A-4147-A177-3AD203B41FA5}">
                      <a16:colId xmlns:a16="http://schemas.microsoft.com/office/drawing/2014/main" val="905450041"/>
                    </a:ext>
                  </a:extLst>
                </a:gridCol>
                <a:gridCol w="2058979">
                  <a:extLst>
                    <a:ext uri="{9D8B030D-6E8A-4147-A177-3AD203B41FA5}">
                      <a16:colId xmlns:a16="http://schemas.microsoft.com/office/drawing/2014/main" val="2977959335"/>
                    </a:ext>
                  </a:extLst>
                </a:gridCol>
                <a:gridCol w="2058979">
                  <a:extLst>
                    <a:ext uri="{9D8B030D-6E8A-4147-A177-3AD203B41FA5}">
                      <a16:colId xmlns:a16="http://schemas.microsoft.com/office/drawing/2014/main" val="2594584874"/>
                    </a:ext>
                  </a:extLst>
                </a:gridCol>
                <a:gridCol w="2127284">
                  <a:extLst>
                    <a:ext uri="{9D8B030D-6E8A-4147-A177-3AD203B41FA5}">
                      <a16:colId xmlns:a16="http://schemas.microsoft.com/office/drawing/2014/main" val="632608007"/>
                    </a:ext>
                  </a:extLst>
                </a:gridCol>
              </a:tblGrid>
              <a:tr h="4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Q1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Q2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Q3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Q4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337319"/>
                  </a:ext>
                </a:extLst>
              </a:tr>
              <a:tr h="4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$120,736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$143,838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$328,894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$276,979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195371"/>
                  </a:ext>
                </a:extLst>
              </a:tr>
              <a:tr h="4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$343,833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$432,000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$409,701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$442,778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630744"/>
                  </a:ext>
                </a:extLst>
              </a:tr>
              <a:tr h="4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$470,916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$503,765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$357,502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$509.849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719318"/>
                  </a:ext>
                </a:extLst>
              </a:tr>
              <a:tr h="4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$536,363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$525,501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$514,153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$457,919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716903"/>
                  </a:ext>
                </a:extLst>
              </a:tr>
              <a:tr h="44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$455,822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$381,604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$383,861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$298,658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387751"/>
                  </a:ext>
                </a:extLst>
              </a:tr>
              <a:tr h="446353"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 = quarter (three month period)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002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7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9847" y="457200"/>
            <a:ext cx="10972800" cy="1143000"/>
          </a:xfrm>
        </p:spPr>
        <p:txBody>
          <a:bodyPr/>
          <a:lstStyle/>
          <a:p>
            <a:r>
              <a:rPr lang="en-US" dirty="0"/>
              <a:t>Industry Challenges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3400" y="1676400"/>
            <a:ext cx="11049000" cy="4648201"/>
          </a:xfrm>
        </p:spPr>
        <p:txBody>
          <a:bodyPr/>
          <a:lstStyle/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Economic challenges and inflation during the previous year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Reductions in the price per pound of cannabis due to the growing of more product than there are storefronts to sell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Regulatory burdens from State and local levels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Businesses with CCPs in Salinas not becoming operational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Competition with the illegal market, an issue directly reported from CCP holders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Reductions in tax rates in Quarter 4 2022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0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City Regulatory Challenges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sz="3200" dirty="0"/>
              <a:t>Potential Municipal Code Updates:</a:t>
            </a:r>
          </a:p>
          <a:p>
            <a:pPr lvl="1">
              <a:buClr>
                <a:schemeClr val="bg2"/>
              </a:buClr>
            </a:pPr>
            <a:r>
              <a:rPr lang="en-US" sz="2800" dirty="0"/>
              <a:t>Establish time extensions and limit indefinite extensions, consistent with planning entitlement requirements</a:t>
            </a:r>
          </a:p>
          <a:p>
            <a:pPr lvl="1">
              <a:buClr>
                <a:schemeClr val="bg2"/>
              </a:buClr>
            </a:pPr>
            <a:r>
              <a:rPr lang="en-US" sz="2800" dirty="0"/>
              <a:t>Address Inactive Permits / create opportunities for new permits</a:t>
            </a:r>
          </a:p>
          <a:p>
            <a:pPr lvl="1">
              <a:buClr>
                <a:schemeClr val="bg2"/>
              </a:buClr>
            </a:pPr>
            <a:r>
              <a:rPr lang="en-US" sz="2800" dirty="0"/>
              <a:t>Address cannabis uses in the Zoning Code</a:t>
            </a:r>
          </a:p>
          <a:p>
            <a:pPr lvl="1">
              <a:buClr>
                <a:schemeClr val="bg2"/>
              </a:buClr>
            </a:pPr>
            <a:r>
              <a:rPr lang="en-US" sz="2800" dirty="0"/>
              <a:t>Reconsider sensitive use restrictions to allow for more flexible siting – GIS </a:t>
            </a:r>
          </a:p>
          <a:p>
            <a:pPr lvl="1">
              <a:buClr>
                <a:schemeClr val="bg2"/>
              </a:buClr>
            </a:pPr>
            <a:r>
              <a:rPr lang="en-US" sz="2800" dirty="0"/>
              <a:t>Reconsider CCP application process</a:t>
            </a:r>
          </a:p>
          <a:p>
            <a:pPr lvl="1">
              <a:buClr>
                <a:schemeClr val="bg2"/>
              </a:buClr>
            </a:pPr>
            <a:r>
              <a:rPr lang="en-US" sz="2800" dirty="0"/>
              <a:t>Establish a single date for permit renewals</a:t>
            </a:r>
          </a:p>
        </p:txBody>
      </p:sp>
    </p:spTree>
    <p:extLst>
      <p:ext uri="{BB962C8B-B14F-4D97-AF65-F5344CB8AC3E}">
        <p14:creationId xmlns:p14="http://schemas.microsoft.com/office/powerpoint/2010/main" val="40568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4DD12-6995-47D4-9100-009EDD7EF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90600"/>
            <a:ext cx="10972800" cy="990600"/>
          </a:xfrm>
        </p:spPr>
        <p:txBody>
          <a:bodyPr/>
          <a:lstStyle/>
          <a:p>
            <a:r>
              <a:rPr lang="en-US" dirty="0">
                <a:effectLst/>
                <a:ea typeface="Arial" panose="020B0604020202020204" pitchFamily="34" charset="0"/>
              </a:rPr>
              <a:t>		Proximity to Sensitive Uses: </a:t>
            </a:r>
            <a:br>
              <a:rPr lang="en-US" dirty="0">
                <a:effectLst/>
                <a:ea typeface="Arial" panose="020B0604020202020204" pitchFamily="34" charset="0"/>
              </a:rPr>
            </a:br>
            <a:r>
              <a:rPr lang="en-US" dirty="0">
                <a:effectLst/>
                <a:ea typeface="Arial" panose="020B0604020202020204" pitchFamily="34" charset="0"/>
              </a:rPr>
              <a:t>	1,000’ Map			600’ Map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AEF29B1-9CD3-4988-82FE-0FD2D5C229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46341" y="1905000"/>
            <a:ext cx="5695659" cy="457200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8D16611-2DEA-4D89-B5D5-FE7A9560BE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096000" y="1922930"/>
            <a:ext cx="5723250" cy="4572000"/>
          </a:xfrm>
        </p:spPr>
      </p:pic>
    </p:spTree>
    <p:extLst>
      <p:ext uri="{BB962C8B-B14F-4D97-AF65-F5344CB8AC3E}">
        <p14:creationId xmlns:p14="http://schemas.microsoft.com/office/powerpoint/2010/main" val="4151375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694236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2800" dirty="0"/>
              <a:t>The Salinas cannabis industry has demonstrated stabilization with some of the main permit holders</a:t>
            </a:r>
          </a:p>
          <a:p>
            <a:pPr>
              <a:buClr>
                <a:schemeClr val="bg2"/>
              </a:buClr>
            </a:pPr>
            <a:r>
              <a:rPr lang="en-US" sz="2800" dirty="0"/>
              <a:t>Challenges for other permit holders to become operational</a:t>
            </a:r>
          </a:p>
          <a:p>
            <a:pPr>
              <a:buClr>
                <a:schemeClr val="bg2"/>
              </a:buClr>
            </a:pPr>
            <a:r>
              <a:rPr lang="en-US" sz="2800" dirty="0"/>
              <a:t>Requires substantial staff resource and consultants</a:t>
            </a:r>
          </a:p>
          <a:p>
            <a:pPr>
              <a:buClr>
                <a:schemeClr val="bg2"/>
              </a:buClr>
            </a:pPr>
            <a:r>
              <a:rPr lang="en-US" sz="2800" dirty="0"/>
              <a:t>The City is covering most of its costs with monitoring and permit fees</a:t>
            </a:r>
          </a:p>
          <a:p>
            <a:pPr>
              <a:buClr>
                <a:schemeClr val="bg2"/>
              </a:buClr>
            </a:pPr>
            <a:r>
              <a:rPr lang="en-US" sz="2800" dirty="0"/>
              <a:t>Updates to the Municipal Code and permitting process could improve transparency, consistency, and create a more streamlined process</a:t>
            </a:r>
          </a:p>
          <a:p>
            <a:pPr marL="0" indent="0">
              <a:buClr>
                <a:schemeClr val="bg2"/>
              </a:buClr>
              <a:buNone/>
            </a:pPr>
            <a:endParaRPr lang="en-US" dirty="0"/>
          </a:p>
          <a:p>
            <a:pPr marL="0" indent="0">
              <a:buClr>
                <a:schemeClr val="bg2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6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2416C-58C0-3A88-1CE1-C2B9CEC7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704088"/>
            <a:ext cx="8458200" cy="3029712"/>
          </a:xfrm>
        </p:spPr>
        <p:txBody>
          <a:bodyPr/>
          <a:lstStyle/>
          <a:p>
            <a:r>
              <a:rPr lang="en-US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794994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90165"/>
            <a:ext cx="4056529" cy="445119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0" y="1981200"/>
            <a:ext cx="6629400" cy="4343402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sz="4000" u="sng" dirty="0">
                <a:solidFill>
                  <a:srgbClr val="72555D"/>
                </a:solidFill>
                <a:latin typeface="Calibri"/>
                <a:ea typeface="+mj-ea"/>
                <a:cs typeface="+mj-cs"/>
              </a:rPr>
              <a:t>Nursery</a:t>
            </a:r>
            <a:endParaRPr lang="en-US" sz="1800" u="sng" dirty="0"/>
          </a:p>
          <a:p>
            <a:pPr>
              <a:buClr>
                <a:schemeClr val="bg2"/>
              </a:buClr>
            </a:pPr>
            <a:r>
              <a:rPr lang="en-US" dirty="0"/>
              <a:t>Grows/Clones Immature Plants</a:t>
            </a:r>
          </a:p>
          <a:p>
            <a:pPr>
              <a:buClr>
                <a:schemeClr val="bg2"/>
              </a:buClr>
            </a:pPr>
            <a:r>
              <a:rPr lang="en-US" dirty="0"/>
              <a:t>Sells to Retailer and Cultivation</a:t>
            </a:r>
          </a:p>
          <a:p>
            <a:pPr>
              <a:buClr>
                <a:schemeClr val="bg2"/>
              </a:buClr>
            </a:pPr>
            <a:r>
              <a:rPr lang="en-US" dirty="0"/>
              <a:t>Statewide Market</a:t>
            </a:r>
          </a:p>
          <a:p>
            <a:pPr>
              <a:buClr>
                <a:schemeClr val="bg2"/>
              </a:buClr>
            </a:pPr>
            <a:r>
              <a:rPr lang="en-US" dirty="0"/>
              <a:t>Taxed at $2/square foot</a:t>
            </a:r>
          </a:p>
          <a:p>
            <a:pPr>
              <a:buClr>
                <a:schemeClr val="bg2"/>
              </a:buClr>
            </a:pPr>
            <a:r>
              <a:rPr lang="en-US" dirty="0"/>
              <a:t>Administrative Permit</a:t>
            </a:r>
          </a:p>
          <a:p>
            <a:pPr>
              <a:buClr>
                <a:schemeClr val="bg2"/>
              </a:buClr>
            </a:pPr>
            <a:r>
              <a:rPr lang="en-US" dirty="0"/>
              <a:t>No Maximum</a:t>
            </a:r>
          </a:p>
          <a:p>
            <a:pPr>
              <a:buClr>
                <a:schemeClr val="bg2"/>
              </a:buClr>
            </a:pPr>
            <a:r>
              <a:rPr lang="en-US" dirty="0"/>
              <a:t>None Approved</a:t>
            </a:r>
          </a:p>
          <a:p>
            <a:pPr>
              <a:buClr>
                <a:schemeClr val="bg2"/>
              </a:buClr>
            </a:pPr>
            <a:r>
              <a:rPr lang="en-US" dirty="0"/>
              <a:t>None Operating</a:t>
            </a:r>
          </a:p>
          <a:p>
            <a:pPr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589" y="4191001"/>
            <a:ext cx="2790952" cy="213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4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0" y="1981200"/>
            <a:ext cx="6629400" cy="4343402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sz="4000" u="sng" dirty="0">
                <a:solidFill>
                  <a:srgbClr val="72555D"/>
                </a:solidFill>
                <a:latin typeface="Calibri"/>
                <a:ea typeface="+mj-ea"/>
                <a:cs typeface="+mj-cs"/>
              </a:rPr>
              <a:t>Cultivation</a:t>
            </a:r>
            <a:endParaRPr lang="en-US" sz="1800" u="sng" dirty="0"/>
          </a:p>
          <a:p>
            <a:pPr>
              <a:buClr>
                <a:schemeClr val="bg2"/>
              </a:buClr>
            </a:pPr>
            <a:r>
              <a:rPr lang="en-US" dirty="0"/>
              <a:t>Grows/Harvests Mature Plants</a:t>
            </a:r>
          </a:p>
          <a:p>
            <a:pPr>
              <a:buClr>
                <a:schemeClr val="bg2"/>
              </a:buClr>
            </a:pPr>
            <a:r>
              <a:rPr lang="en-US" dirty="0"/>
              <a:t>Sells to Retailer and Manufacturer</a:t>
            </a:r>
          </a:p>
          <a:p>
            <a:pPr>
              <a:buClr>
                <a:schemeClr val="bg2"/>
              </a:buClr>
            </a:pPr>
            <a:r>
              <a:rPr lang="en-US" dirty="0"/>
              <a:t>Statewide Market</a:t>
            </a:r>
          </a:p>
          <a:p>
            <a:pPr>
              <a:buClr>
                <a:schemeClr val="bg2"/>
              </a:buClr>
            </a:pPr>
            <a:r>
              <a:rPr lang="en-US" dirty="0"/>
              <a:t>Taxed at $15/square foot</a:t>
            </a:r>
          </a:p>
          <a:p>
            <a:pPr>
              <a:buClr>
                <a:schemeClr val="bg2"/>
              </a:buClr>
            </a:pPr>
            <a:r>
              <a:rPr lang="en-US" dirty="0"/>
              <a:t>CC Permit</a:t>
            </a:r>
          </a:p>
          <a:p>
            <a:pPr>
              <a:buClr>
                <a:schemeClr val="bg2"/>
              </a:buClr>
            </a:pPr>
            <a:r>
              <a:rPr lang="en-US" dirty="0"/>
              <a:t>Five Maximum</a:t>
            </a:r>
          </a:p>
          <a:p>
            <a:pPr>
              <a:buClr>
                <a:schemeClr val="bg2"/>
              </a:buClr>
            </a:pPr>
            <a:r>
              <a:rPr lang="en-US" dirty="0"/>
              <a:t>Three Approved</a:t>
            </a:r>
          </a:p>
          <a:p>
            <a:pPr>
              <a:buClr>
                <a:schemeClr val="bg2"/>
              </a:buClr>
            </a:pPr>
            <a:r>
              <a:rPr lang="en-US" dirty="0"/>
              <a:t>One Operating</a:t>
            </a:r>
          </a:p>
          <a:p>
            <a:pPr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072" y="4613783"/>
            <a:ext cx="3680800" cy="1838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90165"/>
            <a:ext cx="4056529" cy="445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5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0" y="1981200"/>
            <a:ext cx="7010400" cy="4343402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sz="4000" u="sng" dirty="0">
                <a:solidFill>
                  <a:srgbClr val="72555D"/>
                </a:solidFill>
                <a:latin typeface="Calibri"/>
                <a:ea typeface="+mj-ea"/>
                <a:cs typeface="+mj-cs"/>
              </a:rPr>
              <a:t>Manufacturer</a:t>
            </a:r>
            <a:endParaRPr lang="en-US" sz="1800" u="sng" dirty="0"/>
          </a:p>
          <a:p>
            <a:pPr>
              <a:buClr>
                <a:schemeClr val="bg2"/>
              </a:buClr>
            </a:pPr>
            <a:r>
              <a:rPr lang="en-US" dirty="0"/>
              <a:t>Oil Extraction/Infusion, Product Manufacture</a:t>
            </a:r>
          </a:p>
          <a:p>
            <a:pPr>
              <a:buClr>
                <a:schemeClr val="bg2"/>
              </a:buClr>
            </a:pPr>
            <a:r>
              <a:rPr lang="en-US" dirty="0"/>
              <a:t>Sells to Retailer</a:t>
            </a:r>
          </a:p>
          <a:p>
            <a:pPr>
              <a:buClr>
                <a:schemeClr val="bg2"/>
              </a:buClr>
            </a:pPr>
            <a:r>
              <a:rPr lang="en-US" dirty="0"/>
              <a:t>Statewide Market</a:t>
            </a:r>
          </a:p>
          <a:p>
            <a:pPr>
              <a:buClr>
                <a:schemeClr val="bg2"/>
              </a:buClr>
            </a:pPr>
            <a:r>
              <a:rPr lang="en-US" dirty="0"/>
              <a:t>Taxed at 5% GR</a:t>
            </a:r>
          </a:p>
          <a:p>
            <a:pPr>
              <a:buClr>
                <a:schemeClr val="bg2"/>
              </a:buClr>
            </a:pPr>
            <a:r>
              <a:rPr lang="en-US" dirty="0"/>
              <a:t>CC Permit</a:t>
            </a:r>
          </a:p>
          <a:p>
            <a:pPr>
              <a:buClr>
                <a:schemeClr val="bg2"/>
              </a:buClr>
            </a:pPr>
            <a:r>
              <a:rPr lang="en-US" dirty="0"/>
              <a:t>Five Maximum</a:t>
            </a:r>
          </a:p>
          <a:p>
            <a:pPr>
              <a:buClr>
                <a:schemeClr val="bg2"/>
              </a:buClr>
            </a:pPr>
            <a:r>
              <a:rPr lang="en-US" dirty="0"/>
              <a:t>Four Approved</a:t>
            </a:r>
          </a:p>
          <a:p>
            <a:pPr>
              <a:buClr>
                <a:schemeClr val="bg2"/>
              </a:buClr>
            </a:pPr>
            <a:r>
              <a:rPr lang="en-US" dirty="0"/>
              <a:t>Two Operating</a:t>
            </a:r>
          </a:p>
          <a:p>
            <a:pPr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4021233"/>
            <a:ext cx="3600450" cy="2409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90165"/>
            <a:ext cx="4056529" cy="445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3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0" y="1981200"/>
            <a:ext cx="6629400" cy="4343402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sz="4000" u="sng" dirty="0">
                <a:solidFill>
                  <a:srgbClr val="72555D"/>
                </a:solidFill>
                <a:latin typeface="Calibri"/>
                <a:ea typeface="+mj-ea"/>
                <a:cs typeface="+mj-cs"/>
              </a:rPr>
              <a:t>Retailer (Dispensary)</a:t>
            </a:r>
            <a:endParaRPr lang="en-US" sz="1800" u="sng" dirty="0"/>
          </a:p>
          <a:p>
            <a:pPr>
              <a:buClr>
                <a:schemeClr val="bg2"/>
              </a:buClr>
            </a:pPr>
            <a:r>
              <a:rPr lang="en-US" dirty="0"/>
              <a:t>Sells Directly to the Consumer</a:t>
            </a:r>
          </a:p>
          <a:p>
            <a:pPr>
              <a:buClr>
                <a:schemeClr val="bg2"/>
              </a:buClr>
            </a:pPr>
            <a:r>
              <a:rPr lang="en-US" dirty="0"/>
              <a:t>Storefront</a:t>
            </a:r>
          </a:p>
          <a:p>
            <a:pPr>
              <a:buClr>
                <a:schemeClr val="bg2"/>
              </a:buClr>
            </a:pPr>
            <a:r>
              <a:rPr lang="en-US" dirty="0"/>
              <a:t>Local Market</a:t>
            </a:r>
          </a:p>
          <a:p>
            <a:pPr>
              <a:buClr>
                <a:schemeClr val="bg2"/>
              </a:buClr>
            </a:pPr>
            <a:r>
              <a:rPr lang="en-US" dirty="0"/>
              <a:t>Taxed at 5% GR</a:t>
            </a:r>
          </a:p>
          <a:p>
            <a:pPr>
              <a:buClr>
                <a:schemeClr val="bg2"/>
              </a:buClr>
            </a:pPr>
            <a:r>
              <a:rPr lang="en-US" dirty="0"/>
              <a:t>CC Permit</a:t>
            </a:r>
          </a:p>
          <a:p>
            <a:pPr>
              <a:buClr>
                <a:schemeClr val="bg2"/>
              </a:buClr>
            </a:pPr>
            <a:r>
              <a:rPr lang="en-US" dirty="0"/>
              <a:t>Five Maximum</a:t>
            </a:r>
          </a:p>
          <a:p>
            <a:pPr>
              <a:buClr>
                <a:schemeClr val="bg2"/>
              </a:buClr>
            </a:pPr>
            <a:r>
              <a:rPr lang="en-US" dirty="0"/>
              <a:t>Five Approved</a:t>
            </a:r>
          </a:p>
          <a:p>
            <a:pPr>
              <a:buClr>
                <a:schemeClr val="bg2"/>
              </a:buClr>
            </a:pPr>
            <a:r>
              <a:rPr lang="en-US" dirty="0"/>
              <a:t>Three Operating</a:t>
            </a:r>
          </a:p>
          <a:p>
            <a:pPr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314701"/>
            <a:ext cx="3959273" cy="2514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90165"/>
            <a:ext cx="4056529" cy="445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5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0" y="1981200"/>
            <a:ext cx="6629400" cy="4343402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sz="4000" u="sng" dirty="0">
                <a:solidFill>
                  <a:srgbClr val="72555D"/>
                </a:solidFill>
                <a:latin typeface="Calibri"/>
                <a:ea typeface="+mj-ea"/>
                <a:cs typeface="+mj-cs"/>
              </a:rPr>
              <a:t>Retailer (Delivery)</a:t>
            </a:r>
            <a:endParaRPr lang="en-US" sz="1800" u="sng" dirty="0"/>
          </a:p>
          <a:p>
            <a:pPr>
              <a:buClr>
                <a:schemeClr val="bg2"/>
              </a:buClr>
            </a:pPr>
            <a:r>
              <a:rPr lang="en-US" dirty="0"/>
              <a:t>Sells Directly to the Consumer</a:t>
            </a:r>
          </a:p>
          <a:p>
            <a:pPr>
              <a:buClr>
                <a:schemeClr val="bg2"/>
              </a:buClr>
            </a:pPr>
            <a:r>
              <a:rPr lang="en-US" dirty="0"/>
              <a:t>Non-Storefront</a:t>
            </a:r>
          </a:p>
          <a:p>
            <a:pPr>
              <a:buClr>
                <a:schemeClr val="bg2"/>
              </a:buClr>
            </a:pPr>
            <a:r>
              <a:rPr lang="en-US" dirty="0"/>
              <a:t>Regional Market</a:t>
            </a:r>
          </a:p>
          <a:p>
            <a:pPr>
              <a:buClr>
                <a:schemeClr val="bg2"/>
              </a:buClr>
            </a:pPr>
            <a:r>
              <a:rPr lang="en-US" dirty="0"/>
              <a:t>Taxed at 5% GR</a:t>
            </a:r>
          </a:p>
          <a:p>
            <a:pPr>
              <a:buClr>
                <a:schemeClr val="bg2"/>
              </a:buClr>
            </a:pPr>
            <a:r>
              <a:rPr lang="en-US" dirty="0"/>
              <a:t>CC Permit</a:t>
            </a:r>
          </a:p>
          <a:p>
            <a:pPr>
              <a:buClr>
                <a:schemeClr val="bg2"/>
              </a:buClr>
            </a:pPr>
            <a:r>
              <a:rPr lang="en-US" dirty="0"/>
              <a:t>Three Maximum</a:t>
            </a:r>
          </a:p>
          <a:p>
            <a:pPr>
              <a:buClr>
                <a:schemeClr val="bg2"/>
              </a:buClr>
            </a:pPr>
            <a:r>
              <a:rPr lang="en-US" dirty="0"/>
              <a:t>Three Approved</a:t>
            </a:r>
          </a:p>
          <a:p>
            <a:pPr>
              <a:buClr>
                <a:schemeClr val="bg2"/>
              </a:buClr>
            </a:pPr>
            <a:r>
              <a:rPr lang="en-US" dirty="0"/>
              <a:t>Three Operating</a:t>
            </a:r>
          </a:p>
          <a:p>
            <a:pPr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3810000"/>
            <a:ext cx="2746936" cy="24241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90165"/>
            <a:ext cx="4056529" cy="445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3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0" y="1981200"/>
            <a:ext cx="6629400" cy="4343402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sz="4000" u="sng" dirty="0">
                <a:solidFill>
                  <a:srgbClr val="72555D"/>
                </a:solidFill>
                <a:latin typeface="Calibri"/>
                <a:ea typeface="+mj-ea"/>
                <a:cs typeface="+mj-cs"/>
              </a:rPr>
              <a:t>Distribution</a:t>
            </a:r>
            <a:endParaRPr lang="en-US" sz="1800" u="sng" dirty="0"/>
          </a:p>
          <a:p>
            <a:pPr>
              <a:buClr>
                <a:schemeClr val="bg2"/>
              </a:buClr>
            </a:pPr>
            <a:r>
              <a:rPr lang="en-US" dirty="0"/>
              <a:t>Moves Product Between Licensees</a:t>
            </a:r>
          </a:p>
          <a:p>
            <a:pPr>
              <a:buClr>
                <a:schemeClr val="bg2"/>
              </a:buClr>
            </a:pPr>
            <a:r>
              <a:rPr lang="en-US" dirty="0"/>
              <a:t>Acts as Broker and Collects State Taxes</a:t>
            </a:r>
          </a:p>
          <a:p>
            <a:pPr>
              <a:buClr>
                <a:schemeClr val="bg2"/>
              </a:buClr>
            </a:pPr>
            <a:r>
              <a:rPr lang="en-US" dirty="0"/>
              <a:t>Statewide Market</a:t>
            </a:r>
          </a:p>
          <a:p>
            <a:pPr>
              <a:buClr>
                <a:schemeClr val="bg2"/>
              </a:buClr>
            </a:pPr>
            <a:r>
              <a:rPr lang="en-US" dirty="0"/>
              <a:t>Not Taxed</a:t>
            </a:r>
          </a:p>
          <a:p>
            <a:pPr>
              <a:buClr>
                <a:schemeClr val="bg2"/>
              </a:buClr>
            </a:pPr>
            <a:r>
              <a:rPr lang="en-US" dirty="0"/>
              <a:t>CC Permit</a:t>
            </a:r>
          </a:p>
          <a:p>
            <a:pPr>
              <a:buClr>
                <a:schemeClr val="bg2"/>
              </a:buClr>
            </a:pPr>
            <a:r>
              <a:rPr lang="en-US" dirty="0"/>
              <a:t>Five Maximum</a:t>
            </a:r>
          </a:p>
          <a:p>
            <a:pPr>
              <a:buClr>
                <a:schemeClr val="bg2"/>
              </a:buClr>
            </a:pPr>
            <a:r>
              <a:rPr lang="en-US" dirty="0"/>
              <a:t>Four Approved</a:t>
            </a:r>
          </a:p>
          <a:p>
            <a:pPr>
              <a:buClr>
                <a:schemeClr val="bg2"/>
              </a:buClr>
            </a:pPr>
            <a:r>
              <a:rPr lang="en-US" dirty="0"/>
              <a:t>Two Operating</a:t>
            </a:r>
          </a:p>
          <a:p>
            <a:pPr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886" y="3800477"/>
            <a:ext cx="3948113" cy="2657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90165"/>
            <a:ext cx="4056529" cy="445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Cannabis Industry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953000" y="1981200"/>
            <a:ext cx="6629400" cy="4343402"/>
          </a:xfrm>
        </p:spPr>
        <p:txBody>
          <a:bodyPr/>
          <a:lstStyle/>
          <a:p>
            <a:pPr marL="0" indent="0">
              <a:buClr>
                <a:schemeClr val="bg2"/>
              </a:buClr>
              <a:buNone/>
            </a:pPr>
            <a:r>
              <a:rPr lang="en-US" sz="4000" u="sng" dirty="0">
                <a:solidFill>
                  <a:srgbClr val="72555D"/>
                </a:solidFill>
                <a:latin typeface="Calibri"/>
                <a:ea typeface="+mj-ea"/>
                <a:cs typeface="+mj-cs"/>
              </a:rPr>
              <a:t>Testing Lab</a:t>
            </a:r>
            <a:endParaRPr lang="en-US" sz="1800" u="sng" dirty="0"/>
          </a:p>
          <a:p>
            <a:pPr>
              <a:buClr>
                <a:schemeClr val="bg2"/>
              </a:buClr>
            </a:pPr>
            <a:r>
              <a:rPr lang="en-US" dirty="0"/>
              <a:t>Ensures Product Safety and Potency</a:t>
            </a:r>
          </a:p>
          <a:p>
            <a:pPr>
              <a:buClr>
                <a:schemeClr val="bg2"/>
              </a:buClr>
            </a:pPr>
            <a:r>
              <a:rPr lang="en-US" dirty="0"/>
              <a:t>Tests Samples When Product is Moved</a:t>
            </a:r>
          </a:p>
          <a:p>
            <a:pPr>
              <a:buClr>
                <a:schemeClr val="bg2"/>
              </a:buClr>
            </a:pPr>
            <a:r>
              <a:rPr lang="en-US" dirty="0"/>
              <a:t>Local/Regional Market</a:t>
            </a:r>
          </a:p>
          <a:p>
            <a:pPr>
              <a:buClr>
                <a:schemeClr val="bg2"/>
              </a:buClr>
            </a:pPr>
            <a:r>
              <a:rPr lang="en-US" dirty="0"/>
              <a:t>Not Taxed</a:t>
            </a:r>
          </a:p>
          <a:p>
            <a:pPr>
              <a:buClr>
                <a:schemeClr val="bg2"/>
              </a:buClr>
            </a:pPr>
            <a:r>
              <a:rPr lang="en-US" dirty="0"/>
              <a:t>Administrative Permit</a:t>
            </a:r>
          </a:p>
          <a:p>
            <a:pPr>
              <a:buClr>
                <a:schemeClr val="bg2"/>
              </a:buClr>
            </a:pPr>
            <a:r>
              <a:rPr lang="en-US" dirty="0"/>
              <a:t>No Maximum</a:t>
            </a:r>
          </a:p>
          <a:p>
            <a:pPr>
              <a:buClr>
                <a:schemeClr val="bg2"/>
              </a:buClr>
            </a:pPr>
            <a:r>
              <a:rPr lang="en-US" dirty="0"/>
              <a:t>Two Approved</a:t>
            </a:r>
          </a:p>
          <a:p>
            <a:pPr>
              <a:buClr>
                <a:schemeClr val="bg2"/>
              </a:buClr>
            </a:pPr>
            <a:r>
              <a:rPr lang="en-US" dirty="0"/>
              <a:t>Two Operating</a:t>
            </a:r>
          </a:p>
          <a:p>
            <a:pPr>
              <a:buClr>
                <a:schemeClr val="bg2"/>
              </a:buClr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087" y="4114800"/>
            <a:ext cx="3150430" cy="23745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990165"/>
            <a:ext cx="4056529" cy="445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9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5220</TotalTime>
  <Words>1188</Words>
  <Application>Microsoft Office PowerPoint</Application>
  <PresentationFormat>Widescreen</PresentationFormat>
  <Paragraphs>249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Constantia</vt:lpstr>
      <vt:lpstr>Symbol</vt:lpstr>
      <vt:lpstr>Times New Roman</vt:lpstr>
      <vt:lpstr>Wingdings 2</vt:lpstr>
      <vt:lpstr>Flow</vt:lpstr>
      <vt:lpstr>Commercial Cannabis Industry  2022 Annual Update</vt:lpstr>
      <vt:lpstr>Salinas Cannabis Industry</vt:lpstr>
      <vt:lpstr>Commercial Cannabis Permit Status</vt:lpstr>
      <vt:lpstr>Fiscal Impact of Cannabis</vt:lpstr>
      <vt:lpstr>Employment &amp; Community Impacts</vt:lpstr>
      <vt:lpstr>Tax Revenue </vt:lpstr>
      <vt:lpstr>Tax Revenue</vt:lpstr>
      <vt:lpstr>Industry Challenges</vt:lpstr>
      <vt:lpstr>City Regulatory Challenges</vt:lpstr>
      <vt:lpstr>  Proximity to Sensitive Uses:   1,000’ Map   600’ Map</vt:lpstr>
      <vt:lpstr>Conclusion</vt:lpstr>
      <vt:lpstr>End of Presentation</vt:lpstr>
      <vt:lpstr>The Cannabis Industry</vt:lpstr>
      <vt:lpstr>The Cannabis Industry</vt:lpstr>
      <vt:lpstr>The Cannabis Industry</vt:lpstr>
      <vt:lpstr>The Cannabis Industry</vt:lpstr>
      <vt:lpstr>The Cannabis Industry</vt:lpstr>
      <vt:lpstr>The Cannabis Industry</vt:lpstr>
      <vt:lpstr>The Cannabis Industry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Courtney Grossman</cp:lastModifiedBy>
  <cp:revision>238</cp:revision>
  <cp:lastPrinted>2016-06-14T18:12:23Z</cp:lastPrinted>
  <dcterms:created xsi:type="dcterms:W3CDTF">2009-01-20T19:56:07Z</dcterms:created>
  <dcterms:modified xsi:type="dcterms:W3CDTF">2023-08-18T19:32:26Z</dcterms:modified>
</cp:coreProperties>
</file>