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4"/>
  </p:notesMasterIdLst>
  <p:sldIdLst>
    <p:sldId id="256" r:id="rId5"/>
    <p:sldId id="269" r:id="rId6"/>
    <p:sldId id="281" r:id="rId7"/>
    <p:sldId id="270" r:id="rId8"/>
    <p:sldId id="283" r:id="rId9"/>
    <p:sldId id="284" r:id="rId10"/>
    <p:sldId id="282" r:id="rId11"/>
    <p:sldId id="263" r:id="rId12"/>
    <p:sldId id="26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7FB3846-C82A-75AC-29D2-DB2FA628455E}" name="Lisa Brinton" initials="LB" userId="S::lisab@ci.salinas.ca.us::7dd73627-4b78-4a69-b7a3-52ac02929ff6" providerId="AD"/>
  <p188:author id="{88FBA779-9640-E1E6-C1E9-BD6873E4C044}" name="Orlando Reyes-Rodas" initials="OR" userId="S::orlandor@ci.salinas.ca.us::cf949005-bd74-4d2b-9d9c-135b79e87387" providerId="AD"/>
  <p188:author id="{09AC957F-A75A-BACB-B618-4A3DCD0D78DD}" name="Vincent Montgomery" initials="VM" userId="S::vincentmo@ci.salinas.ca.us::871d6630-e5ab-4c2a-9c9b-51047ab536a1" providerId="AD"/>
  <p188:author id="{0CA66580-97F8-41E3-7A34-3048CE9AFB74}" name="Stephen Acker" initials="SA" userId="S::stephenac@ci.salinas.ca.us::671aa6cb-5b57-4378-8bc4-603b5537725b" providerId="AD"/>
  <p188:author id="{43F78EF1-B83B-EDDC-330B-FD00805EA154}" name="Monica Flores-Ponce" initials="MF" userId="S::monicap@ci.salinas.ca.us::ad3d01d0-c4a8-4141-8fcb-a4ddbcd73c0b"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45508B-C04B-4786-B2AC-6D856FE7DEE1}" v="22" dt="2026-01-16T03:08:54.601"/>
    <p1510:client id="{2CD61A26-8582-0569-ECCD-78786F820657}" v="97" dt="2026-01-16T17:53:51.133"/>
    <p1510:client id="{52D35A9A-E217-4761-971D-2616D10CD5BA}" v="1" dt="2026-01-16T03:10:00.299"/>
    <p1510:client id="{944EABE4-1A2B-60D9-C8FA-F289BA96DEE4}" v="104" dt="2026-01-16T00:03:45.565"/>
    <p1510:client id="{EC12EC37-533B-2C41-8669-FED7BFBB9492}" v="39" dt="2026-01-16T18:18:49.1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6" d="100"/>
          <a:sy n="96" d="100"/>
        </p:scale>
        <p:origin x="108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0F05E6-3A70-4693-B826-3665FE9E5DC5}"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8B576048-81D3-4433-AE49-FE851CF95C06}">
      <dgm:prSet/>
      <dgm:spPr/>
      <dgm:t>
        <a:bodyPr/>
        <a:lstStyle/>
        <a:p>
          <a:r>
            <a:rPr lang="en-US"/>
            <a:t>Target Population: </a:t>
          </a:r>
        </a:p>
      </dgm:t>
    </dgm:pt>
    <dgm:pt modelId="{98199164-17E3-4EF8-8C7B-00F036FCB416}" type="parTrans" cxnId="{E409BCFD-E364-43EC-8AD2-5C08D04A825E}">
      <dgm:prSet/>
      <dgm:spPr/>
      <dgm:t>
        <a:bodyPr/>
        <a:lstStyle/>
        <a:p>
          <a:endParaRPr lang="en-US"/>
        </a:p>
      </dgm:t>
    </dgm:pt>
    <dgm:pt modelId="{8CF15610-6EA1-43F3-81EA-876C266673B8}" type="sibTrans" cxnId="{E409BCFD-E364-43EC-8AD2-5C08D04A825E}">
      <dgm:prSet/>
      <dgm:spPr/>
      <dgm:t>
        <a:bodyPr/>
        <a:lstStyle/>
        <a:p>
          <a:endParaRPr lang="en-US"/>
        </a:p>
      </dgm:t>
    </dgm:pt>
    <dgm:pt modelId="{321C4E99-944D-4761-AC33-768FED62E010}">
      <dgm:prSet/>
      <dgm:spPr/>
      <dgm:t>
        <a:bodyPr/>
        <a:lstStyle/>
        <a:p>
          <a:r>
            <a:rPr lang="en-US"/>
            <a:t>Salinas Resident/Employees for at least 2 years</a:t>
          </a:r>
        </a:p>
      </dgm:t>
    </dgm:pt>
    <dgm:pt modelId="{9AA1D17F-803F-4DB2-8FA2-777EA5538AF3}" type="parTrans" cxnId="{E3813AD1-3259-44E5-89DC-E167C922D131}">
      <dgm:prSet/>
      <dgm:spPr/>
      <dgm:t>
        <a:bodyPr/>
        <a:lstStyle/>
        <a:p>
          <a:endParaRPr lang="en-US"/>
        </a:p>
      </dgm:t>
    </dgm:pt>
    <dgm:pt modelId="{191EA082-9491-43B6-9650-A3D908276BF8}" type="sibTrans" cxnId="{E3813AD1-3259-44E5-89DC-E167C922D131}">
      <dgm:prSet/>
      <dgm:spPr/>
      <dgm:t>
        <a:bodyPr/>
        <a:lstStyle/>
        <a:p>
          <a:endParaRPr lang="en-US"/>
        </a:p>
      </dgm:t>
    </dgm:pt>
    <dgm:pt modelId="{2F9A955C-893A-4293-8190-BBC190B7760F}">
      <dgm:prSet/>
      <dgm:spPr/>
      <dgm:t>
        <a:bodyPr/>
        <a:lstStyle/>
        <a:p>
          <a:r>
            <a:rPr lang="en-US"/>
            <a:t>Moderate-Income Households (≤150% AMI)</a:t>
          </a:r>
        </a:p>
      </dgm:t>
    </dgm:pt>
    <dgm:pt modelId="{E1662D47-5B4B-4B7A-83CA-445FF973D75F}" type="parTrans" cxnId="{0915BDCA-0DF8-4CB2-BE0C-D61C7F513475}">
      <dgm:prSet/>
      <dgm:spPr/>
      <dgm:t>
        <a:bodyPr/>
        <a:lstStyle/>
        <a:p>
          <a:endParaRPr lang="en-US"/>
        </a:p>
      </dgm:t>
    </dgm:pt>
    <dgm:pt modelId="{7E7DB7C1-BBD4-4556-9F19-BD99CA6BB709}" type="sibTrans" cxnId="{0915BDCA-0DF8-4CB2-BE0C-D61C7F513475}">
      <dgm:prSet/>
      <dgm:spPr/>
      <dgm:t>
        <a:bodyPr/>
        <a:lstStyle/>
        <a:p>
          <a:endParaRPr lang="en-US"/>
        </a:p>
      </dgm:t>
    </dgm:pt>
    <dgm:pt modelId="{50DCEBAA-0272-4A9E-B76F-679F995CC9A0}">
      <dgm:prSet/>
      <dgm:spPr/>
      <dgm:t>
        <a:bodyPr/>
        <a:lstStyle/>
        <a:p>
          <a:r>
            <a:rPr lang="en-US"/>
            <a:t>Eligible Properties: </a:t>
          </a:r>
        </a:p>
      </dgm:t>
    </dgm:pt>
    <dgm:pt modelId="{6360DB71-1215-4C96-8B2A-A7AAB97838D4}" type="parTrans" cxnId="{829130A3-CDAD-456A-9106-56A81C133A14}">
      <dgm:prSet/>
      <dgm:spPr/>
      <dgm:t>
        <a:bodyPr/>
        <a:lstStyle/>
        <a:p>
          <a:endParaRPr lang="en-US"/>
        </a:p>
      </dgm:t>
    </dgm:pt>
    <dgm:pt modelId="{92D6CEA4-96F2-4E41-B64C-D0ADE0C3D6DF}" type="sibTrans" cxnId="{829130A3-CDAD-456A-9106-56A81C133A14}">
      <dgm:prSet/>
      <dgm:spPr/>
      <dgm:t>
        <a:bodyPr/>
        <a:lstStyle/>
        <a:p>
          <a:endParaRPr lang="en-US"/>
        </a:p>
      </dgm:t>
    </dgm:pt>
    <dgm:pt modelId="{DF1530A5-A711-43CC-8E6C-CCA036411440}">
      <dgm:prSet/>
      <dgm:spPr/>
      <dgm:t>
        <a:bodyPr/>
        <a:lstStyle/>
        <a:p>
          <a:r>
            <a:rPr lang="en-US"/>
            <a:t>Single-family residences</a:t>
          </a:r>
        </a:p>
      </dgm:t>
    </dgm:pt>
    <dgm:pt modelId="{7A91A937-B763-4E67-9869-CC7B62A7C633}" type="parTrans" cxnId="{D7B1B658-A5F6-434D-A4D9-C1E91E09AF26}">
      <dgm:prSet/>
      <dgm:spPr/>
      <dgm:t>
        <a:bodyPr/>
        <a:lstStyle/>
        <a:p>
          <a:endParaRPr lang="en-US"/>
        </a:p>
      </dgm:t>
    </dgm:pt>
    <dgm:pt modelId="{D679C69C-D3C1-4ECF-8571-5AC7454BB8C9}" type="sibTrans" cxnId="{D7B1B658-A5F6-434D-A4D9-C1E91E09AF26}">
      <dgm:prSet/>
      <dgm:spPr/>
      <dgm:t>
        <a:bodyPr/>
        <a:lstStyle/>
        <a:p>
          <a:endParaRPr lang="en-US"/>
        </a:p>
      </dgm:t>
    </dgm:pt>
    <dgm:pt modelId="{EC691E64-661A-411C-9927-C21E3D4B9F98}">
      <dgm:prSet/>
      <dgm:spPr/>
      <dgm:t>
        <a:bodyPr/>
        <a:lstStyle/>
        <a:p>
          <a:r>
            <a:rPr lang="en-US"/>
            <a:t>Condominiums</a:t>
          </a:r>
        </a:p>
      </dgm:t>
    </dgm:pt>
    <dgm:pt modelId="{09F6DFB7-239D-4230-A6FD-5331E6EE0506}" type="parTrans" cxnId="{A0633E2F-281F-4CEF-8052-55C22E346075}">
      <dgm:prSet/>
      <dgm:spPr/>
      <dgm:t>
        <a:bodyPr/>
        <a:lstStyle/>
        <a:p>
          <a:endParaRPr lang="en-US"/>
        </a:p>
      </dgm:t>
    </dgm:pt>
    <dgm:pt modelId="{5A411CF7-2BC7-43C0-869B-C09FCC1B35CD}" type="sibTrans" cxnId="{A0633E2F-281F-4CEF-8052-55C22E346075}">
      <dgm:prSet/>
      <dgm:spPr/>
      <dgm:t>
        <a:bodyPr/>
        <a:lstStyle/>
        <a:p>
          <a:endParaRPr lang="en-US"/>
        </a:p>
      </dgm:t>
    </dgm:pt>
    <dgm:pt modelId="{A64B9AA9-FBBA-4473-B983-8EBD835F7BC1}">
      <dgm:prSet/>
      <dgm:spPr/>
      <dgm:t>
        <a:bodyPr/>
        <a:lstStyle/>
        <a:p>
          <a:r>
            <a:rPr lang="en-US"/>
            <a:t>Manufactured housing within an owner-occupied park</a:t>
          </a:r>
        </a:p>
      </dgm:t>
    </dgm:pt>
    <dgm:pt modelId="{D601329F-F1B8-40ED-814B-C845DFA9726C}" type="parTrans" cxnId="{E2BABE52-F867-4048-9052-3E8EB680DEDA}">
      <dgm:prSet/>
      <dgm:spPr/>
      <dgm:t>
        <a:bodyPr/>
        <a:lstStyle/>
        <a:p>
          <a:endParaRPr lang="en-US"/>
        </a:p>
      </dgm:t>
    </dgm:pt>
    <dgm:pt modelId="{C1745C73-5CC1-49D9-8E97-EFA220FAAD9C}" type="sibTrans" cxnId="{E2BABE52-F867-4048-9052-3E8EB680DEDA}">
      <dgm:prSet/>
      <dgm:spPr/>
      <dgm:t>
        <a:bodyPr/>
        <a:lstStyle/>
        <a:p>
          <a:endParaRPr lang="en-US"/>
        </a:p>
      </dgm:t>
    </dgm:pt>
    <dgm:pt modelId="{B24B8791-3EDC-467F-9B3C-CD690F47BCFA}">
      <dgm:prSet/>
      <dgm:spPr/>
      <dgm:t>
        <a:bodyPr/>
        <a:lstStyle/>
        <a:p>
          <a:pPr rtl="0"/>
          <a:r>
            <a:rPr lang="en-US" b="1">
              <a:latin typeface="Calibri Light" panose="020F0302020204030204"/>
            </a:rPr>
            <a:t>Down</a:t>
          </a:r>
          <a:r>
            <a:rPr lang="en-US" b="1"/>
            <a:t> </a:t>
          </a:r>
          <a:r>
            <a:rPr lang="en-US" b="1">
              <a:latin typeface="Calibri Light" panose="020F0302020204030204"/>
            </a:rPr>
            <a:t>Payment</a:t>
          </a:r>
          <a:r>
            <a:rPr lang="en-US">
              <a:latin typeface="Calibri Light" panose="020F0302020204030204"/>
            </a:rPr>
            <a:t> </a:t>
          </a:r>
          <a:r>
            <a:rPr lang="en-US"/>
            <a:t>Assistance</a:t>
          </a:r>
        </a:p>
      </dgm:t>
    </dgm:pt>
    <dgm:pt modelId="{F3855244-57AE-44DC-ACD5-41609DA2E32B}" type="parTrans" cxnId="{3AA9DDB2-6298-43AC-89F0-6E1C6B91476A}">
      <dgm:prSet/>
      <dgm:spPr/>
      <dgm:t>
        <a:bodyPr/>
        <a:lstStyle/>
        <a:p>
          <a:endParaRPr lang="en-US"/>
        </a:p>
      </dgm:t>
    </dgm:pt>
    <dgm:pt modelId="{B7A3EFD3-9217-4C15-BAED-850CFC705C7E}" type="sibTrans" cxnId="{3AA9DDB2-6298-43AC-89F0-6E1C6B91476A}">
      <dgm:prSet/>
      <dgm:spPr/>
      <dgm:t>
        <a:bodyPr/>
        <a:lstStyle/>
        <a:p>
          <a:endParaRPr lang="en-US"/>
        </a:p>
      </dgm:t>
    </dgm:pt>
    <dgm:pt modelId="{23BA6C5D-4C86-4D97-AB3E-132513A78704}">
      <dgm:prSet phldr="0"/>
      <dgm:spPr/>
      <dgm:t>
        <a:bodyPr/>
        <a:lstStyle/>
        <a:p>
          <a:endParaRPr lang="en-US">
            <a:latin typeface="Calibri Light" panose="020F0302020204030204"/>
          </a:endParaRPr>
        </a:p>
      </dgm:t>
    </dgm:pt>
    <dgm:pt modelId="{EE34E113-F85B-4446-8BC6-A0E01FF7E8A2}" type="parTrans" cxnId="{AD6AA5A5-4DD2-4C0B-944D-C1CE2FC8FEA6}">
      <dgm:prSet/>
      <dgm:spPr/>
    </dgm:pt>
    <dgm:pt modelId="{0FC38588-95CF-486D-B3C3-B931A3B84AA1}" type="sibTrans" cxnId="{AD6AA5A5-4DD2-4C0B-944D-C1CE2FC8FEA6}">
      <dgm:prSet/>
      <dgm:spPr/>
    </dgm:pt>
    <dgm:pt modelId="{8FC23FAC-9C07-4443-865E-9232806C7646}">
      <dgm:prSet phldr="0"/>
      <dgm:spPr/>
      <dgm:t>
        <a:bodyPr/>
        <a:lstStyle/>
        <a:p>
          <a:endParaRPr lang="en-US">
            <a:latin typeface="Calibri Light" panose="020F0302020204030204"/>
          </a:endParaRPr>
        </a:p>
      </dgm:t>
    </dgm:pt>
    <dgm:pt modelId="{848C32FC-60F6-4D6C-967F-FBA9FBD3E91D}" type="parTrans" cxnId="{175C999E-6210-4627-AD2E-62ACCDA19F31}">
      <dgm:prSet/>
      <dgm:spPr/>
    </dgm:pt>
    <dgm:pt modelId="{594BE3D0-7600-4A15-A90A-AA0735E25A76}" type="sibTrans" cxnId="{175C999E-6210-4627-AD2E-62ACCDA19F31}">
      <dgm:prSet/>
      <dgm:spPr/>
    </dgm:pt>
    <dgm:pt modelId="{C49CEDB8-465E-46F9-88CE-5DD9FAFCFA8D}">
      <dgm:prSet phldr="0"/>
      <dgm:spPr/>
      <dgm:t>
        <a:bodyPr/>
        <a:lstStyle/>
        <a:p>
          <a:endParaRPr lang="en-US">
            <a:latin typeface="Calibri Light" panose="020F0302020204030204"/>
          </a:endParaRPr>
        </a:p>
      </dgm:t>
    </dgm:pt>
    <dgm:pt modelId="{318A63A7-50F0-4666-A13E-A2AF73A367F9}" type="parTrans" cxnId="{5FD28D48-3193-4BB9-8E25-6C0C6AD7AB8C}">
      <dgm:prSet/>
      <dgm:spPr/>
    </dgm:pt>
    <dgm:pt modelId="{F95AAA35-C5EF-448E-A0A6-A9796E6F8007}" type="sibTrans" cxnId="{5FD28D48-3193-4BB9-8E25-6C0C6AD7AB8C}">
      <dgm:prSet/>
      <dgm:spPr/>
    </dgm:pt>
    <dgm:pt modelId="{10DD4C39-655E-405D-AD43-59A35EF106B7}">
      <dgm:prSet phldr="0"/>
      <dgm:spPr/>
      <dgm:t>
        <a:bodyPr/>
        <a:lstStyle/>
        <a:p>
          <a:endParaRPr lang="en-US">
            <a:latin typeface="Calibri Light" panose="020F0302020204030204"/>
          </a:endParaRPr>
        </a:p>
      </dgm:t>
    </dgm:pt>
    <dgm:pt modelId="{2B35A358-1A3C-4756-BCDF-6674BC5FB410}" type="parTrans" cxnId="{7F465A2E-9BC8-4427-A772-140C9519A583}">
      <dgm:prSet/>
      <dgm:spPr/>
    </dgm:pt>
    <dgm:pt modelId="{DF000DAC-B082-470D-8E60-51172993B916}" type="sibTrans" cxnId="{7F465A2E-9BC8-4427-A772-140C9519A583}">
      <dgm:prSet/>
      <dgm:spPr/>
    </dgm:pt>
    <dgm:pt modelId="{296258DC-69B2-4D71-9E09-E14F9E1795A6}" type="pres">
      <dgm:prSet presAssocID="{610F05E6-3A70-4693-B826-3665FE9E5DC5}" presName="linear" presStyleCnt="0">
        <dgm:presLayoutVars>
          <dgm:dir/>
          <dgm:animLvl val="lvl"/>
          <dgm:resizeHandles val="exact"/>
        </dgm:presLayoutVars>
      </dgm:prSet>
      <dgm:spPr/>
    </dgm:pt>
    <dgm:pt modelId="{EE697225-0FE5-4947-8E2D-1CF834A120D4}" type="pres">
      <dgm:prSet presAssocID="{8B576048-81D3-4433-AE49-FE851CF95C06}" presName="parentLin" presStyleCnt="0"/>
      <dgm:spPr/>
    </dgm:pt>
    <dgm:pt modelId="{CCF4FC14-D5BA-43C3-B82D-028E8CBCA207}" type="pres">
      <dgm:prSet presAssocID="{8B576048-81D3-4433-AE49-FE851CF95C06}" presName="parentLeftMargin" presStyleLbl="node1" presStyleIdx="0" presStyleCnt="3"/>
      <dgm:spPr/>
    </dgm:pt>
    <dgm:pt modelId="{81D2E2C4-94BF-43AF-A8B8-A2F3D6FD75EE}" type="pres">
      <dgm:prSet presAssocID="{8B576048-81D3-4433-AE49-FE851CF95C06}" presName="parentText" presStyleLbl="node1" presStyleIdx="0" presStyleCnt="3">
        <dgm:presLayoutVars>
          <dgm:chMax val="0"/>
          <dgm:bulletEnabled val="1"/>
        </dgm:presLayoutVars>
      </dgm:prSet>
      <dgm:spPr/>
    </dgm:pt>
    <dgm:pt modelId="{13D09068-E080-4DA2-A0A9-82D15F61632F}" type="pres">
      <dgm:prSet presAssocID="{8B576048-81D3-4433-AE49-FE851CF95C06}" presName="negativeSpace" presStyleCnt="0"/>
      <dgm:spPr/>
    </dgm:pt>
    <dgm:pt modelId="{784E49A3-2178-478E-B68E-2F67414BCB28}" type="pres">
      <dgm:prSet presAssocID="{8B576048-81D3-4433-AE49-FE851CF95C06}" presName="childText" presStyleLbl="conFgAcc1" presStyleIdx="0" presStyleCnt="3">
        <dgm:presLayoutVars>
          <dgm:bulletEnabled val="1"/>
        </dgm:presLayoutVars>
      </dgm:prSet>
      <dgm:spPr/>
    </dgm:pt>
    <dgm:pt modelId="{F6F9583A-D9DA-473B-A75C-6C5E5C31FF46}" type="pres">
      <dgm:prSet presAssocID="{8CF15610-6EA1-43F3-81EA-876C266673B8}" presName="spaceBetweenRectangles" presStyleCnt="0"/>
      <dgm:spPr/>
    </dgm:pt>
    <dgm:pt modelId="{3801B701-9C97-4CE6-846A-346B9A2B9B83}" type="pres">
      <dgm:prSet presAssocID="{50DCEBAA-0272-4A9E-B76F-679F995CC9A0}" presName="parentLin" presStyleCnt="0"/>
      <dgm:spPr/>
    </dgm:pt>
    <dgm:pt modelId="{6628312A-DB94-4052-BA30-07641176F735}" type="pres">
      <dgm:prSet presAssocID="{50DCEBAA-0272-4A9E-B76F-679F995CC9A0}" presName="parentLeftMargin" presStyleLbl="node1" presStyleIdx="0" presStyleCnt="3"/>
      <dgm:spPr/>
    </dgm:pt>
    <dgm:pt modelId="{AF2D3955-1DFC-4F87-90B7-837F4F0D2D46}" type="pres">
      <dgm:prSet presAssocID="{50DCEBAA-0272-4A9E-B76F-679F995CC9A0}" presName="parentText" presStyleLbl="node1" presStyleIdx="1" presStyleCnt="3">
        <dgm:presLayoutVars>
          <dgm:chMax val="0"/>
          <dgm:bulletEnabled val="1"/>
        </dgm:presLayoutVars>
      </dgm:prSet>
      <dgm:spPr/>
    </dgm:pt>
    <dgm:pt modelId="{C6A22CE9-4C1E-45F7-AD78-4CCEC342427B}" type="pres">
      <dgm:prSet presAssocID="{50DCEBAA-0272-4A9E-B76F-679F995CC9A0}" presName="negativeSpace" presStyleCnt="0"/>
      <dgm:spPr/>
    </dgm:pt>
    <dgm:pt modelId="{C6732BC7-AC1B-48A1-B3A3-B7A148A8E31C}" type="pres">
      <dgm:prSet presAssocID="{50DCEBAA-0272-4A9E-B76F-679F995CC9A0}" presName="childText" presStyleLbl="conFgAcc1" presStyleIdx="1" presStyleCnt="3">
        <dgm:presLayoutVars>
          <dgm:bulletEnabled val="1"/>
        </dgm:presLayoutVars>
      </dgm:prSet>
      <dgm:spPr/>
    </dgm:pt>
    <dgm:pt modelId="{B14BDCA6-7BF7-4688-941E-AC9286145EDB}" type="pres">
      <dgm:prSet presAssocID="{92D6CEA4-96F2-4E41-B64C-D0ADE0C3D6DF}" presName="spaceBetweenRectangles" presStyleCnt="0"/>
      <dgm:spPr/>
    </dgm:pt>
    <dgm:pt modelId="{9AC0FC95-3B8E-4E09-B8DE-7406F1AA78CB}" type="pres">
      <dgm:prSet presAssocID="{B24B8791-3EDC-467F-9B3C-CD690F47BCFA}" presName="parentLin" presStyleCnt="0"/>
      <dgm:spPr/>
    </dgm:pt>
    <dgm:pt modelId="{7D3838AF-E2D2-4880-9CE7-818B56CDE860}" type="pres">
      <dgm:prSet presAssocID="{B24B8791-3EDC-467F-9B3C-CD690F47BCFA}" presName="parentLeftMargin" presStyleLbl="node1" presStyleIdx="1" presStyleCnt="3"/>
      <dgm:spPr/>
    </dgm:pt>
    <dgm:pt modelId="{E673AE63-5FA0-46CF-8A07-013C04484D3B}" type="pres">
      <dgm:prSet presAssocID="{B24B8791-3EDC-467F-9B3C-CD690F47BCFA}" presName="parentText" presStyleLbl="node1" presStyleIdx="2" presStyleCnt="3">
        <dgm:presLayoutVars>
          <dgm:chMax val="0"/>
          <dgm:bulletEnabled val="1"/>
        </dgm:presLayoutVars>
      </dgm:prSet>
      <dgm:spPr/>
    </dgm:pt>
    <dgm:pt modelId="{E41D38EB-6562-4663-9AB1-027DD9527D1B}" type="pres">
      <dgm:prSet presAssocID="{B24B8791-3EDC-467F-9B3C-CD690F47BCFA}" presName="negativeSpace" presStyleCnt="0"/>
      <dgm:spPr/>
    </dgm:pt>
    <dgm:pt modelId="{BDACFDCC-1A4E-4704-BF79-1731C266E07A}" type="pres">
      <dgm:prSet presAssocID="{B24B8791-3EDC-467F-9B3C-CD690F47BCFA}" presName="childText" presStyleLbl="conFgAcc1" presStyleIdx="2" presStyleCnt="3">
        <dgm:presLayoutVars>
          <dgm:bulletEnabled val="1"/>
        </dgm:presLayoutVars>
      </dgm:prSet>
      <dgm:spPr/>
    </dgm:pt>
  </dgm:ptLst>
  <dgm:cxnLst>
    <dgm:cxn modelId="{ECEEBF0E-8616-4233-9A91-0434BB224AD2}" type="presOf" srcId="{EC691E64-661A-411C-9927-C21E3D4B9F98}" destId="{C6732BC7-AC1B-48A1-B3A3-B7A148A8E31C}" srcOrd="0" destOrd="1" presId="urn:microsoft.com/office/officeart/2005/8/layout/list1"/>
    <dgm:cxn modelId="{7F465A2E-9BC8-4427-A772-140C9519A583}" srcId="{B24B8791-3EDC-467F-9B3C-CD690F47BCFA}" destId="{10DD4C39-655E-405D-AD43-59A35EF106B7}" srcOrd="3" destOrd="0" parTransId="{2B35A358-1A3C-4756-BCDF-6674BC5FB410}" sibTransId="{DF000DAC-B082-470D-8E60-51172993B916}"/>
    <dgm:cxn modelId="{A0633E2F-281F-4CEF-8052-55C22E346075}" srcId="{50DCEBAA-0272-4A9E-B76F-679F995CC9A0}" destId="{EC691E64-661A-411C-9927-C21E3D4B9F98}" srcOrd="1" destOrd="0" parTransId="{09F6DFB7-239D-4230-A6FD-5331E6EE0506}" sibTransId="{5A411CF7-2BC7-43C0-869B-C09FCC1B35CD}"/>
    <dgm:cxn modelId="{5690E72F-02CB-4145-9D22-A8582A1AF238}" type="presOf" srcId="{50DCEBAA-0272-4A9E-B76F-679F995CC9A0}" destId="{6628312A-DB94-4052-BA30-07641176F735}" srcOrd="0" destOrd="0" presId="urn:microsoft.com/office/officeart/2005/8/layout/list1"/>
    <dgm:cxn modelId="{786F8F43-3C10-4F30-82B6-C3B96F54EDC6}" type="presOf" srcId="{10DD4C39-655E-405D-AD43-59A35EF106B7}" destId="{BDACFDCC-1A4E-4704-BF79-1731C266E07A}" srcOrd="0" destOrd="3" presId="urn:microsoft.com/office/officeart/2005/8/layout/list1"/>
    <dgm:cxn modelId="{3047CA45-C93D-431D-BE4E-507FA173C420}" type="presOf" srcId="{610F05E6-3A70-4693-B826-3665FE9E5DC5}" destId="{296258DC-69B2-4D71-9E09-E14F9E1795A6}" srcOrd="0" destOrd="0" presId="urn:microsoft.com/office/officeart/2005/8/layout/list1"/>
    <dgm:cxn modelId="{5FD28D48-3193-4BB9-8E25-6C0C6AD7AB8C}" srcId="{B24B8791-3EDC-467F-9B3C-CD690F47BCFA}" destId="{C49CEDB8-465E-46F9-88CE-5DD9FAFCFA8D}" srcOrd="2" destOrd="0" parTransId="{318A63A7-50F0-4666-A13E-A2AF73A367F9}" sibTransId="{F95AAA35-C5EF-448E-A0A6-A9796E6F8007}"/>
    <dgm:cxn modelId="{CE54366F-DD9A-4A6E-BF0F-C1668D482FF1}" type="presOf" srcId="{8FC23FAC-9C07-4443-865E-9232806C7646}" destId="{BDACFDCC-1A4E-4704-BF79-1731C266E07A}" srcOrd="0" destOrd="1" presId="urn:microsoft.com/office/officeart/2005/8/layout/list1"/>
    <dgm:cxn modelId="{E2BABE52-F867-4048-9052-3E8EB680DEDA}" srcId="{50DCEBAA-0272-4A9E-B76F-679F995CC9A0}" destId="{A64B9AA9-FBBA-4473-B983-8EBD835F7BC1}" srcOrd="2" destOrd="0" parTransId="{D601329F-F1B8-40ED-814B-C845DFA9726C}" sibTransId="{C1745C73-5CC1-49D9-8E97-EFA220FAAD9C}"/>
    <dgm:cxn modelId="{5F465473-CCF0-4D6A-B31B-BB0E0FE92613}" type="presOf" srcId="{8B576048-81D3-4433-AE49-FE851CF95C06}" destId="{81D2E2C4-94BF-43AF-A8B8-A2F3D6FD75EE}" srcOrd="1" destOrd="0" presId="urn:microsoft.com/office/officeart/2005/8/layout/list1"/>
    <dgm:cxn modelId="{B1B79356-D387-4118-B78E-C68CC3D79652}" type="presOf" srcId="{8B576048-81D3-4433-AE49-FE851CF95C06}" destId="{CCF4FC14-D5BA-43C3-B82D-028E8CBCA207}" srcOrd="0" destOrd="0" presId="urn:microsoft.com/office/officeart/2005/8/layout/list1"/>
    <dgm:cxn modelId="{D7B1B658-A5F6-434D-A4D9-C1E91E09AF26}" srcId="{50DCEBAA-0272-4A9E-B76F-679F995CC9A0}" destId="{DF1530A5-A711-43CC-8E6C-CCA036411440}" srcOrd="0" destOrd="0" parTransId="{7A91A937-B763-4E67-9869-CC7B62A7C633}" sibTransId="{D679C69C-D3C1-4ECF-8571-5AC7454BB8C9}"/>
    <dgm:cxn modelId="{CC30A45A-5B59-46FF-8CBF-C80E8B9C41CB}" type="presOf" srcId="{B24B8791-3EDC-467F-9B3C-CD690F47BCFA}" destId="{7D3838AF-E2D2-4880-9CE7-818B56CDE860}" srcOrd="0" destOrd="0" presId="urn:microsoft.com/office/officeart/2005/8/layout/list1"/>
    <dgm:cxn modelId="{D5D6627B-C7EC-4599-A13C-391BC4534737}" type="presOf" srcId="{321C4E99-944D-4761-AC33-768FED62E010}" destId="{784E49A3-2178-478E-B68E-2F67414BCB28}" srcOrd="0" destOrd="0" presId="urn:microsoft.com/office/officeart/2005/8/layout/list1"/>
    <dgm:cxn modelId="{CBAB0E82-E6F7-46E8-A115-DA73E1B6A245}" type="presOf" srcId="{A64B9AA9-FBBA-4473-B983-8EBD835F7BC1}" destId="{C6732BC7-AC1B-48A1-B3A3-B7A148A8E31C}" srcOrd="0" destOrd="2" presId="urn:microsoft.com/office/officeart/2005/8/layout/list1"/>
    <dgm:cxn modelId="{FFFC1683-C3BA-4106-B296-7E467E443253}" type="presOf" srcId="{DF1530A5-A711-43CC-8E6C-CCA036411440}" destId="{C6732BC7-AC1B-48A1-B3A3-B7A148A8E31C}" srcOrd="0" destOrd="0" presId="urn:microsoft.com/office/officeart/2005/8/layout/list1"/>
    <dgm:cxn modelId="{5001448C-9280-4B03-AC60-D95B1B1049EC}" type="presOf" srcId="{C49CEDB8-465E-46F9-88CE-5DD9FAFCFA8D}" destId="{BDACFDCC-1A4E-4704-BF79-1731C266E07A}" srcOrd="0" destOrd="2" presId="urn:microsoft.com/office/officeart/2005/8/layout/list1"/>
    <dgm:cxn modelId="{DD4B1E99-080C-496C-8E25-2A36BF046B24}" type="presOf" srcId="{B24B8791-3EDC-467F-9B3C-CD690F47BCFA}" destId="{E673AE63-5FA0-46CF-8A07-013C04484D3B}" srcOrd="1" destOrd="0" presId="urn:microsoft.com/office/officeart/2005/8/layout/list1"/>
    <dgm:cxn modelId="{175C999E-6210-4627-AD2E-62ACCDA19F31}" srcId="{B24B8791-3EDC-467F-9B3C-CD690F47BCFA}" destId="{8FC23FAC-9C07-4443-865E-9232806C7646}" srcOrd="1" destOrd="0" parTransId="{848C32FC-60F6-4D6C-967F-FBA9FBD3E91D}" sibTransId="{594BE3D0-7600-4A15-A90A-AA0735E25A76}"/>
    <dgm:cxn modelId="{829130A3-CDAD-456A-9106-56A81C133A14}" srcId="{610F05E6-3A70-4693-B826-3665FE9E5DC5}" destId="{50DCEBAA-0272-4A9E-B76F-679F995CC9A0}" srcOrd="1" destOrd="0" parTransId="{6360DB71-1215-4C96-8B2A-A7AAB97838D4}" sibTransId="{92D6CEA4-96F2-4E41-B64C-D0ADE0C3D6DF}"/>
    <dgm:cxn modelId="{AD6AA5A5-4DD2-4C0B-944D-C1CE2FC8FEA6}" srcId="{B24B8791-3EDC-467F-9B3C-CD690F47BCFA}" destId="{23BA6C5D-4C86-4D97-AB3E-132513A78704}" srcOrd="0" destOrd="0" parTransId="{EE34E113-F85B-4446-8BC6-A0E01FF7E8A2}" sibTransId="{0FC38588-95CF-486D-B3C3-B931A3B84AA1}"/>
    <dgm:cxn modelId="{3AA9DDB2-6298-43AC-89F0-6E1C6B91476A}" srcId="{610F05E6-3A70-4693-B826-3665FE9E5DC5}" destId="{B24B8791-3EDC-467F-9B3C-CD690F47BCFA}" srcOrd="2" destOrd="0" parTransId="{F3855244-57AE-44DC-ACD5-41609DA2E32B}" sibTransId="{B7A3EFD3-9217-4C15-BAED-850CFC705C7E}"/>
    <dgm:cxn modelId="{ABF57AB9-FC7A-4836-BFCA-640DCF0E2F55}" type="presOf" srcId="{23BA6C5D-4C86-4D97-AB3E-132513A78704}" destId="{BDACFDCC-1A4E-4704-BF79-1731C266E07A}" srcOrd="0" destOrd="0" presId="urn:microsoft.com/office/officeart/2005/8/layout/list1"/>
    <dgm:cxn modelId="{0915BDCA-0DF8-4CB2-BE0C-D61C7F513475}" srcId="{8B576048-81D3-4433-AE49-FE851CF95C06}" destId="{2F9A955C-893A-4293-8190-BBC190B7760F}" srcOrd="1" destOrd="0" parTransId="{E1662D47-5B4B-4B7A-83CA-445FF973D75F}" sibTransId="{7E7DB7C1-BBD4-4556-9F19-BD99CA6BB709}"/>
    <dgm:cxn modelId="{6B8683CE-11B3-4CEA-9004-F20B8C5ECC0F}" type="presOf" srcId="{2F9A955C-893A-4293-8190-BBC190B7760F}" destId="{784E49A3-2178-478E-B68E-2F67414BCB28}" srcOrd="0" destOrd="1" presId="urn:microsoft.com/office/officeart/2005/8/layout/list1"/>
    <dgm:cxn modelId="{E3813AD1-3259-44E5-89DC-E167C922D131}" srcId="{8B576048-81D3-4433-AE49-FE851CF95C06}" destId="{321C4E99-944D-4761-AC33-768FED62E010}" srcOrd="0" destOrd="0" parTransId="{9AA1D17F-803F-4DB2-8FA2-777EA5538AF3}" sibTransId="{191EA082-9491-43B6-9650-A3D908276BF8}"/>
    <dgm:cxn modelId="{8B0653FD-3E3D-4B5D-BC2C-0DEF8841905A}" type="presOf" srcId="{50DCEBAA-0272-4A9E-B76F-679F995CC9A0}" destId="{AF2D3955-1DFC-4F87-90B7-837F4F0D2D46}" srcOrd="1" destOrd="0" presId="urn:microsoft.com/office/officeart/2005/8/layout/list1"/>
    <dgm:cxn modelId="{E409BCFD-E364-43EC-8AD2-5C08D04A825E}" srcId="{610F05E6-3A70-4693-B826-3665FE9E5DC5}" destId="{8B576048-81D3-4433-AE49-FE851CF95C06}" srcOrd="0" destOrd="0" parTransId="{98199164-17E3-4EF8-8C7B-00F036FCB416}" sibTransId="{8CF15610-6EA1-43F3-81EA-876C266673B8}"/>
    <dgm:cxn modelId="{94C658E8-6556-4805-A345-EBF83A241FE3}" type="presParOf" srcId="{296258DC-69B2-4D71-9E09-E14F9E1795A6}" destId="{EE697225-0FE5-4947-8E2D-1CF834A120D4}" srcOrd="0" destOrd="0" presId="urn:microsoft.com/office/officeart/2005/8/layout/list1"/>
    <dgm:cxn modelId="{02D74F2D-CACE-4897-9F36-738707706AE3}" type="presParOf" srcId="{EE697225-0FE5-4947-8E2D-1CF834A120D4}" destId="{CCF4FC14-D5BA-43C3-B82D-028E8CBCA207}" srcOrd="0" destOrd="0" presId="urn:microsoft.com/office/officeart/2005/8/layout/list1"/>
    <dgm:cxn modelId="{76B4884E-ABE9-417C-8D25-637C11DAB096}" type="presParOf" srcId="{EE697225-0FE5-4947-8E2D-1CF834A120D4}" destId="{81D2E2C4-94BF-43AF-A8B8-A2F3D6FD75EE}" srcOrd="1" destOrd="0" presId="urn:microsoft.com/office/officeart/2005/8/layout/list1"/>
    <dgm:cxn modelId="{9DAD4A8B-22F7-459A-9853-2BDE6DD72B95}" type="presParOf" srcId="{296258DC-69B2-4D71-9E09-E14F9E1795A6}" destId="{13D09068-E080-4DA2-A0A9-82D15F61632F}" srcOrd="1" destOrd="0" presId="urn:microsoft.com/office/officeart/2005/8/layout/list1"/>
    <dgm:cxn modelId="{DFA21E40-D23A-414A-BBDF-85CDF572B752}" type="presParOf" srcId="{296258DC-69B2-4D71-9E09-E14F9E1795A6}" destId="{784E49A3-2178-478E-B68E-2F67414BCB28}" srcOrd="2" destOrd="0" presId="urn:microsoft.com/office/officeart/2005/8/layout/list1"/>
    <dgm:cxn modelId="{A42451EC-32DA-413E-9FFF-99AA1AFBE80E}" type="presParOf" srcId="{296258DC-69B2-4D71-9E09-E14F9E1795A6}" destId="{F6F9583A-D9DA-473B-A75C-6C5E5C31FF46}" srcOrd="3" destOrd="0" presId="urn:microsoft.com/office/officeart/2005/8/layout/list1"/>
    <dgm:cxn modelId="{4C41BF7B-4ACB-435A-8B3F-ACD7C39128C4}" type="presParOf" srcId="{296258DC-69B2-4D71-9E09-E14F9E1795A6}" destId="{3801B701-9C97-4CE6-846A-346B9A2B9B83}" srcOrd="4" destOrd="0" presId="urn:microsoft.com/office/officeart/2005/8/layout/list1"/>
    <dgm:cxn modelId="{40F62F31-E99E-4472-8BEE-8B0DC06CA29B}" type="presParOf" srcId="{3801B701-9C97-4CE6-846A-346B9A2B9B83}" destId="{6628312A-DB94-4052-BA30-07641176F735}" srcOrd="0" destOrd="0" presId="urn:microsoft.com/office/officeart/2005/8/layout/list1"/>
    <dgm:cxn modelId="{DFEA3EE4-381B-4137-AA0C-8109DEAB6202}" type="presParOf" srcId="{3801B701-9C97-4CE6-846A-346B9A2B9B83}" destId="{AF2D3955-1DFC-4F87-90B7-837F4F0D2D46}" srcOrd="1" destOrd="0" presId="urn:microsoft.com/office/officeart/2005/8/layout/list1"/>
    <dgm:cxn modelId="{86ADFC94-2939-4B42-AAC3-29B95B76800D}" type="presParOf" srcId="{296258DC-69B2-4D71-9E09-E14F9E1795A6}" destId="{C6A22CE9-4C1E-45F7-AD78-4CCEC342427B}" srcOrd="5" destOrd="0" presId="urn:microsoft.com/office/officeart/2005/8/layout/list1"/>
    <dgm:cxn modelId="{02F0BA14-D6A9-41FB-8FE8-6177F7997F0A}" type="presParOf" srcId="{296258DC-69B2-4D71-9E09-E14F9E1795A6}" destId="{C6732BC7-AC1B-48A1-B3A3-B7A148A8E31C}" srcOrd="6" destOrd="0" presId="urn:microsoft.com/office/officeart/2005/8/layout/list1"/>
    <dgm:cxn modelId="{871C59B9-1DB6-4744-8CA8-9754AC1A3637}" type="presParOf" srcId="{296258DC-69B2-4D71-9E09-E14F9E1795A6}" destId="{B14BDCA6-7BF7-4688-941E-AC9286145EDB}" srcOrd="7" destOrd="0" presId="urn:microsoft.com/office/officeart/2005/8/layout/list1"/>
    <dgm:cxn modelId="{9DB46E18-1797-454D-B4F5-52764F6A571C}" type="presParOf" srcId="{296258DC-69B2-4D71-9E09-E14F9E1795A6}" destId="{9AC0FC95-3B8E-4E09-B8DE-7406F1AA78CB}" srcOrd="8" destOrd="0" presId="urn:microsoft.com/office/officeart/2005/8/layout/list1"/>
    <dgm:cxn modelId="{C875432F-E044-460C-86D1-061E825AB1E9}" type="presParOf" srcId="{9AC0FC95-3B8E-4E09-B8DE-7406F1AA78CB}" destId="{7D3838AF-E2D2-4880-9CE7-818B56CDE860}" srcOrd="0" destOrd="0" presId="urn:microsoft.com/office/officeart/2005/8/layout/list1"/>
    <dgm:cxn modelId="{B3F5A431-E3CE-4315-ABEB-F4A190AD9A21}" type="presParOf" srcId="{9AC0FC95-3B8E-4E09-B8DE-7406F1AA78CB}" destId="{E673AE63-5FA0-46CF-8A07-013C04484D3B}" srcOrd="1" destOrd="0" presId="urn:microsoft.com/office/officeart/2005/8/layout/list1"/>
    <dgm:cxn modelId="{9E3961FA-8825-4C11-99F5-CDF3FF682D20}" type="presParOf" srcId="{296258DC-69B2-4D71-9E09-E14F9E1795A6}" destId="{E41D38EB-6562-4663-9AB1-027DD9527D1B}" srcOrd="9" destOrd="0" presId="urn:microsoft.com/office/officeart/2005/8/layout/list1"/>
    <dgm:cxn modelId="{13C75F3F-F1B7-4E07-9620-056243870FEB}" type="presParOf" srcId="{296258DC-69B2-4D71-9E09-E14F9E1795A6}" destId="{BDACFDCC-1A4E-4704-BF79-1731C266E07A}"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10F05E6-3A70-4693-B826-3665FE9E5DC5}"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8B576048-81D3-4433-AE49-FE851CF95C06}">
      <dgm:prSet/>
      <dgm:spPr/>
      <dgm:t>
        <a:bodyPr/>
        <a:lstStyle/>
        <a:p>
          <a:pPr rtl="0"/>
          <a:r>
            <a:rPr lang="en-US" dirty="0">
              <a:latin typeface="Calibri"/>
              <a:ea typeface="Calibri"/>
              <a:cs typeface="Calibri"/>
            </a:rPr>
            <a:t>Funding Sources</a:t>
          </a:r>
        </a:p>
      </dgm:t>
    </dgm:pt>
    <dgm:pt modelId="{98199164-17E3-4EF8-8C7B-00F036FCB416}" type="parTrans" cxnId="{E409BCFD-E364-43EC-8AD2-5C08D04A825E}">
      <dgm:prSet/>
      <dgm:spPr/>
      <dgm:t>
        <a:bodyPr/>
        <a:lstStyle/>
        <a:p>
          <a:endParaRPr lang="en-US"/>
        </a:p>
      </dgm:t>
    </dgm:pt>
    <dgm:pt modelId="{8CF15610-6EA1-43F3-81EA-876C266673B8}" type="sibTrans" cxnId="{E409BCFD-E364-43EC-8AD2-5C08D04A825E}">
      <dgm:prSet/>
      <dgm:spPr/>
      <dgm:t>
        <a:bodyPr/>
        <a:lstStyle/>
        <a:p>
          <a:endParaRPr lang="en-US"/>
        </a:p>
      </dgm:t>
    </dgm:pt>
    <dgm:pt modelId="{2F9A955C-893A-4293-8190-BBC190B7760F}">
      <dgm:prSet/>
      <dgm:spPr/>
      <dgm:t>
        <a:bodyPr/>
        <a:lstStyle/>
        <a:p>
          <a:pPr rtl="0"/>
          <a:r>
            <a:rPr lang="en-US" dirty="0">
              <a:latin typeface="Calibri"/>
              <a:ea typeface="Calibri"/>
              <a:cs typeface="Calibri"/>
            </a:rPr>
            <a:t>Permanent Local Housing Allocation (PLHA)</a:t>
          </a:r>
        </a:p>
      </dgm:t>
    </dgm:pt>
    <dgm:pt modelId="{E1662D47-5B4B-4B7A-83CA-445FF973D75F}" type="parTrans" cxnId="{0915BDCA-0DF8-4CB2-BE0C-D61C7F513475}">
      <dgm:prSet/>
      <dgm:spPr/>
      <dgm:t>
        <a:bodyPr/>
        <a:lstStyle/>
        <a:p>
          <a:endParaRPr lang="en-US"/>
        </a:p>
      </dgm:t>
    </dgm:pt>
    <dgm:pt modelId="{7E7DB7C1-BBD4-4556-9F19-BD99CA6BB709}" type="sibTrans" cxnId="{0915BDCA-0DF8-4CB2-BE0C-D61C7F513475}">
      <dgm:prSet/>
      <dgm:spPr/>
      <dgm:t>
        <a:bodyPr/>
        <a:lstStyle/>
        <a:p>
          <a:endParaRPr lang="en-US"/>
        </a:p>
      </dgm:t>
    </dgm:pt>
    <dgm:pt modelId="{50DCEBAA-0272-4A9E-B76F-679F995CC9A0}">
      <dgm:prSet/>
      <dgm:spPr/>
      <dgm:t>
        <a:bodyPr/>
        <a:lstStyle/>
        <a:p>
          <a:pPr rtl="0"/>
          <a:r>
            <a:rPr lang="en-US" dirty="0">
              <a:latin typeface="Calibri"/>
              <a:ea typeface="Calibri"/>
              <a:cs typeface="Calibri"/>
            </a:rPr>
            <a:t>Education Requirements: </a:t>
          </a:r>
        </a:p>
      </dgm:t>
    </dgm:pt>
    <dgm:pt modelId="{6360DB71-1215-4C96-8B2A-A7AAB97838D4}" type="parTrans" cxnId="{829130A3-CDAD-456A-9106-56A81C133A14}">
      <dgm:prSet/>
      <dgm:spPr/>
      <dgm:t>
        <a:bodyPr/>
        <a:lstStyle/>
        <a:p>
          <a:endParaRPr lang="en-US"/>
        </a:p>
      </dgm:t>
    </dgm:pt>
    <dgm:pt modelId="{92D6CEA4-96F2-4E41-B64C-D0ADE0C3D6DF}" type="sibTrans" cxnId="{829130A3-CDAD-456A-9106-56A81C133A14}">
      <dgm:prSet/>
      <dgm:spPr/>
      <dgm:t>
        <a:bodyPr/>
        <a:lstStyle/>
        <a:p>
          <a:endParaRPr lang="en-US"/>
        </a:p>
      </dgm:t>
    </dgm:pt>
    <dgm:pt modelId="{A64B9AA9-FBBA-4473-B983-8EBD835F7BC1}">
      <dgm:prSet phldr="0"/>
      <dgm:spPr/>
      <dgm:t>
        <a:bodyPr/>
        <a:lstStyle/>
        <a:p>
          <a:pPr rtl="0"/>
          <a:r>
            <a:rPr lang="en-US" dirty="0">
              <a:latin typeface="Calibri"/>
              <a:ea typeface="Calibri"/>
              <a:cs typeface="Calibri"/>
            </a:rPr>
            <a:t> HUD-approved, 8-hour homebuyer education course</a:t>
          </a:r>
        </a:p>
      </dgm:t>
    </dgm:pt>
    <dgm:pt modelId="{D601329F-F1B8-40ED-814B-C845DFA9726C}" type="parTrans" cxnId="{E2BABE52-F867-4048-9052-3E8EB680DEDA}">
      <dgm:prSet/>
      <dgm:spPr/>
      <dgm:t>
        <a:bodyPr/>
        <a:lstStyle/>
        <a:p>
          <a:endParaRPr lang="en-US"/>
        </a:p>
      </dgm:t>
    </dgm:pt>
    <dgm:pt modelId="{C1745C73-5CC1-49D9-8E97-EFA220FAAD9C}" type="sibTrans" cxnId="{E2BABE52-F867-4048-9052-3E8EB680DEDA}">
      <dgm:prSet/>
      <dgm:spPr/>
      <dgm:t>
        <a:bodyPr/>
        <a:lstStyle/>
        <a:p>
          <a:endParaRPr lang="en-US"/>
        </a:p>
      </dgm:t>
    </dgm:pt>
    <dgm:pt modelId="{B24B8791-3EDC-467F-9B3C-CD690F47BCFA}">
      <dgm:prSet/>
      <dgm:spPr/>
      <dgm:t>
        <a:bodyPr/>
        <a:lstStyle/>
        <a:p>
          <a:pPr rtl="0"/>
          <a:r>
            <a:rPr lang="en-US" dirty="0">
              <a:latin typeface="Calibri"/>
              <a:ea typeface="Calibri"/>
              <a:cs typeface="Calibri"/>
            </a:rPr>
            <a:t>Partnerships / Outreach</a:t>
          </a:r>
        </a:p>
      </dgm:t>
    </dgm:pt>
    <dgm:pt modelId="{F3855244-57AE-44DC-ACD5-41609DA2E32B}" type="parTrans" cxnId="{3AA9DDB2-6298-43AC-89F0-6E1C6B91476A}">
      <dgm:prSet/>
      <dgm:spPr/>
      <dgm:t>
        <a:bodyPr/>
        <a:lstStyle/>
        <a:p>
          <a:endParaRPr lang="en-US"/>
        </a:p>
      </dgm:t>
    </dgm:pt>
    <dgm:pt modelId="{B7A3EFD3-9217-4C15-BAED-850CFC705C7E}" type="sibTrans" cxnId="{3AA9DDB2-6298-43AC-89F0-6E1C6B91476A}">
      <dgm:prSet/>
      <dgm:spPr/>
      <dgm:t>
        <a:bodyPr/>
        <a:lstStyle/>
        <a:p>
          <a:endParaRPr lang="en-US"/>
        </a:p>
      </dgm:t>
    </dgm:pt>
    <dgm:pt modelId="{23BA6C5D-4C86-4D97-AB3E-132513A78704}">
      <dgm:prSet phldr="0"/>
      <dgm:spPr/>
      <dgm:t>
        <a:bodyPr/>
        <a:lstStyle/>
        <a:p>
          <a:pPr rtl="0"/>
          <a:r>
            <a:rPr lang="en-US" dirty="0">
              <a:latin typeface="Calibri"/>
              <a:ea typeface="Calibri"/>
              <a:cs typeface="Calibri"/>
            </a:rPr>
            <a:t>Lenders &amp; Mortgage Associations</a:t>
          </a:r>
        </a:p>
      </dgm:t>
    </dgm:pt>
    <dgm:pt modelId="{EE34E113-F85B-4446-8BC6-A0E01FF7E8A2}" type="parTrans" cxnId="{AD6AA5A5-4DD2-4C0B-944D-C1CE2FC8FEA6}">
      <dgm:prSet/>
      <dgm:spPr/>
    </dgm:pt>
    <dgm:pt modelId="{0FC38588-95CF-486D-B3C3-B931A3B84AA1}" type="sibTrans" cxnId="{AD6AA5A5-4DD2-4C0B-944D-C1CE2FC8FEA6}">
      <dgm:prSet/>
      <dgm:spPr/>
    </dgm:pt>
    <dgm:pt modelId="{C49CEDB8-465E-46F9-88CE-5DD9FAFCFA8D}">
      <dgm:prSet phldr="0"/>
      <dgm:spPr/>
      <dgm:t>
        <a:bodyPr/>
        <a:lstStyle/>
        <a:p>
          <a:pPr rtl="0"/>
          <a:r>
            <a:rPr lang="en-US" dirty="0">
              <a:latin typeface="Calibri"/>
              <a:ea typeface="Calibri"/>
              <a:cs typeface="Calibri"/>
            </a:rPr>
            <a:t>Community Organizations</a:t>
          </a:r>
        </a:p>
      </dgm:t>
    </dgm:pt>
    <dgm:pt modelId="{318A63A7-50F0-4666-A13E-A2AF73A367F9}" type="parTrans" cxnId="{5FD28D48-3193-4BB9-8E25-6C0C6AD7AB8C}">
      <dgm:prSet/>
      <dgm:spPr/>
    </dgm:pt>
    <dgm:pt modelId="{F95AAA35-C5EF-448E-A0A6-A9796E6F8007}" type="sibTrans" cxnId="{5FD28D48-3193-4BB9-8E25-6C0C6AD7AB8C}">
      <dgm:prSet/>
      <dgm:spPr/>
    </dgm:pt>
    <dgm:pt modelId="{10DD4C39-655E-405D-AD43-59A35EF106B7}">
      <dgm:prSet phldr="0"/>
      <dgm:spPr/>
      <dgm:t>
        <a:bodyPr/>
        <a:lstStyle/>
        <a:p>
          <a:pPr rtl="0"/>
          <a:r>
            <a:rPr lang="en-US" dirty="0">
              <a:latin typeface="Calibri"/>
              <a:ea typeface="Calibri"/>
              <a:cs typeface="Calibri"/>
            </a:rPr>
            <a:t>Service Providers</a:t>
          </a:r>
        </a:p>
      </dgm:t>
    </dgm:pt>
    <dgm:pt modelId="{2B35A358-1A3C-4756-BCDF-6674BC5FB410}" type="parTrans" cxnId="{7F465A2E-9BC8-4427-A772-140C9519A583}">
      <dgm:prSet/>
      <dgm:spPr/>
    </dgm:pt>
    <dgm:pt modelId="{DF000DAC-B082-470D-8E60-51172993B916}" type="sibTrans" cxnId="{7F465A2E-9BC8-4427-A772-140C9519A583}">
      <dgm:prSet/>
      <dgm:spPr/>
    </dgm:pt>
    <dgm:pt modelId="{7AB9957A-8696-486B-A380-B98A698935F1}">
      <dgm:prSet phldr="0"/>
      <dgm:spPr/>
      <dgm:t>
        <a:bodyPr/>
        <a:lstStyle/>
        <a:p>
          <a:r>
            <a:rPr lang="en-US" dirty="0">
              <a:latin typeface="Calibri"/>
              <a:ea typeface="Calibri"/>
              <a:cs typeface="Calibri"/>
            </a:rPr>
            <a:t>$1.034 M Available</a:t>
          </a:r>
        </a:p>
      </dgm:t>
    </dgm:pt>
    <dgm:pt modelId="{F7BAC765-E9D0-4A5E-BD12-F0BC6CADFD74}" type="parTrans" cxnId="{D033E3D4-1086-483C-83DE-1A07BEC44123}">
      <dgm:prSet/>
      <dgm:spPr/>
    </dgm:pt>
    <dgm:pt modelId="{E2250834-6860-4EB1-A6E8-523D4CB415D9}" type="sibTrans" cxnId="{D033E3D4-1086-483C-83DE-1A07BEC44123}">
      <dgm:prSet/>
      <dgm:spPr/>
    </dgm:pt>
    <dgm:pt modelId="{529BD9E7-7E9E-4138-B15A-59431D4C0262}">
      <dgm:prSet phldr="0"/>
      <dgm:spPr/>
      <dgm:t>
        <a:bodyPr/>
        <a:lstStyle/>
        <a:p>
          <a:pPr rtl="0"/>
          <a:r>
            <a:rPr lang="en-US" dirty="0">
              <a:latin typeface="Calibri"/>
              <a:ea typeface="Calibri"/>
              <a:cs typeface="Calibri"/>
            </a:rPr>
            <a:t>Other sources based on availability</a:t>
          </a:r>
        </a:p>
      </dgm:t>
    </dgm:pt>
    <dgm:pt modelId="{40AD0798-A7AC-4ECD-B85D-9437EAE76953}" type="parTrans" cxnId="{E9F9BDFE-7F92-4756-A325-CBF53AD35873}">
      <dgm:prSet/>
      <dgm:spPr/>
    </dgm:pt>
    <dgm:pt modelId="{196603DD-898D-4561-920B-43F66FD20DB6}" type="sibTrans" cxnId="{E9F9BDFE-7F92-4756-A325-CBF53AD35873}">
      <dgm:prSet/>
      <dgm:spPr/>
    </dgm:pt>
    <dgm:pt modelId="{18CE021E-7254-47DB-AC71-C00849FD6E10}">
      <dgm:prSet phldr="0"/>
      <dgm:spPr/>
      <dgm:t>
        <a:bodyPr/>
        <a:lstStyle/>
        <a:p>
          <a:pPr rtl="0"/>
          <a:r>
            <a:rPr lang="en-US" dirty="0">
              <a:latin typeface="Calibri"/>
              <a:ea typeface="Calibri"/>
              <a:cs typeface="Calibri"/>
            </a:rPr>
            <a:t>Realtors &amp; Developers </a:t>
          </a:r>
        </a:p>
      </dgm:t>
    </dgm:pt>
    <dgm:pt modelId="{8D0A0FE7-434D-419C-BBDB-EF777F4A7749}" type="parTrans" cxnId="{969C7012-FCE3-4980-8E35-E82BC9CC2546}">
      <dgm:prSet/>
      <dgm:spPr/>
    </dgm:pt>
    <dgm:pt modelId="{67C51C48-D648-4C05-85E1-858CFD438BF6}" type="sibTrans" cxnId="{969C7012-FCE3-4980-8E35-E82BC9CC2546}">
      <dgm:prSet/>
      <dgm:spPr/>
    </dgm:pt>
    <dgm:pt modelId="{296258DC-69B2-4D71-9E09-E14F9E1795A6}" type="pres">
      <dgm:prSet presAssocID="{610F05E6-3A70-4693-B826-3665FE9E5DC5}" presName="linear" presStyleCnt="0">
        <dgm:presLayoutVars>
          <dgm:dir/>
          <dgm:animLvl val="lvl"/>
          <dgm:resizeHandles val="exact"/>
        </dgm:presLayoutVars>
      </dgm:prSet>
      <dgm:spPr/>
    </dgm:pt>
    <dgm:pt modelId="{EE697225-0FE5-4947-8E2D-1CF834A120D4}" type="pres">
      <dgm:prSet presAssocID="{8B576048-81D3-4433-AE49-FE851CF95C06}" presName="parentLin" presStyleCnt="0"/>
      <dgm:spPr/>
    </dgm:pt>
    <dgm:pt modelId="{CCF4FC14-D5BA-43C3-B82D-028E8CBCA207}" type="pres">
      <dgm:prSet presAssocID="{8B576048-81D3-4433-AE49-FE851CF95C06}" presName="parentLeftMargin" presStyleLbl="node1" presStyleIdx="0" presStyleCnt="3"/>
      <dgm:spPr/>
    </dgm:pt>
    <dgm:pt modelId="{81D2E2C4-94BF-43AF-A8B8-A2F3D6FD75EE}" type="pres">
      <dgm:prSet presAssocID="{8B576048-81D3-4433-AE49-FE851CF95C06}" presName="parentText" presStyleLbl="node1" presStyleIdx="0" presStyleCnt="3">
        <dgm:presLayoutVars>
          <dgm:chMax val="0"/>
          <dgm:bulletEnabled val="1"/>
        </dgm:presLayoutVars>
      </dgm:prSet>
      <dgm:spPr/>
    </dgm:pt>
    <dgm:pt modelId="{13D09068-E080-4DA2-A0A9-82D15F61632F}" type="pres">
      <dgm:prSet presAssocID="{8B576048-81D3-4433-AE49-FE851CF95C06}" presName="negativeSpace" presStyleCnt="0"/>
      <dgm:spPr/>
    </dgm:pt>
    <dgm:pt modelId="{784E49A3-2178-478E-B68E-2F67414BCB28}" type="pres">
      <dgm:prSet presAssocID="{8B576048-81D3-4433-AE49-FE851CF95C06}" presName="childText" presStyleLbl="conFgAcc1" presStyleIdx="0" presStyleCnt="3">
        <dgm:presLayoutVars>
          <dgm:bulletEnabled val="1"/>
        </dgm:presLayoutVars>
      </dgm:prSet>
      <dgm:spPr/>
    </dgm:pt>
    <dgm:pt modelId="{F6F9583A-D9DA-473B-A75C-6C5E5C31FF46}" type="pres">
      <dgm:prSet presAssocID="{8CF15610-6EA1-43F3-81EA-876C266673B8}" presName="spaceBetweenRectangles" presStyleCnt="0"/>
      <dgm:spPr/>
    </dgm:pt>
    <dgm:pt modelId="{3801B701-9C97-4CE6-846A-346B9A2B9B83}" type="pres">
      <dgm:prSet presAssocID="{50DCEBAA-0272-4A9E-B76F-679F995CC9A0}" presName="parentLin" presStyleCnt="0"/>
      <dgm:spPr/>
    </dgm:pt>
    <dgm:pt modelId="{6628312A-DB94-4052-BA30-07641176F735}" type="pres">
      <dgm:prSet presAssocID="{50DCEBAA-0272-4A9E-B76F-679F995CC9A0}" presName="parentLeftMargin" presStyleLbl="node1" presStyleIdx="0" presStyleCnt="3"/>
      <dgm:spPr/>
    </dgm:pt>
    <dgm:pt modelId="{AF2D3955-1DFC-4F87-90B7-837F4F0D2D46}" type="pres">
      <dgm:prSet presAssocID="{50DCEBAA-0272-4A9E-B76F-679F995CC9A0}" presName="parentText" presStyleLbl="node1" presStyleIdx="1" presStyleCnt="3">
        <dgm:presLayoutVars>
          <dgm:chMax val="0"/>
          <dgm:bulletEnabled val="1"/>
        </dgm:presLayoutVars>
      </dgm:prSet>
      <dgm:spPr/>
    </dgm:pt>
    <dgm:pt modelId="{C6A22CE9-4C1E-45F7-AD78-4CCEC342427B}" type="pres">
      <dgm:prSet presAssocID="{50DCEBAA-0272-4A9E-B76F-679F995CC9A0}" presName="negativeSpace" presStyleCnt="0"/>
      <dgm:spPr/>
    </dgm:pt>
    <dgm:pt modelId="{C6732BC7-AC1B-48A1-B3A3-B7A148A8E31C}" type="pres">
      <dgm:prSet presAssocID="{50DCEBAA-0272-4A9E-B76F-679F995CC9A0}" presName="childText" presStyleLbl="conFgAcc1" presStyleIdx="1" presStyleCnt="3">
        <dgm:presLayoutVars>
          <dgm:bulletEnabled val="1"/>
        </dgm:presLayoutVars>
      </dgm:prSet>
      <dgm:spPr/>
    </dgm:pt>
    <dgm:pt modelId="{B14BDCA6-7BF7-4688-941E-AC9286145EDB}" type="pres">
      <dgm:prSet presAssocID="{92D6CEA4-96F2-4E41-B64C-D0ADE0C3D6DF}" presName="spaceBetweenRectangles" presStyleCnt="0"/>
      <dgm:spPr/>
    </dgm:pt>
    <dgm:pt modelId="{9AC0FC95-3B8E-4E09-B8DE-7406F1AA78CB}" type="pres">
      <dgm:prSet presAssocID="{B24B8791-3EDC-467F-9B3C-CD690F47BCFA}" presName="parentLin" presStyleCnt="0"/>
      <dgm:spPr/>
    </dgm:pt>
    <dgm:pt modelId="{7D3838AF-E2D2-4880-9CE7-818B56CDE860}" type="pres">
      <dgm:prSet presAssocID="{B24B8791-3EDC-467F-9B3C-CD690F47BCFA}" presName="parentLeftMargin" presStyleLbl="node1" presStyleIdx="1" presStyleCnt="3"/>
      <dgm:spPr/>
    </dgm:pt>
    <dgm:pt modelId="{E673AE63-5FA0-46CF-8A07-013C04484D3B}" type="pres">
      <dgm:prSet presAssocID="{B24B8791-3EDC-467F-9B3C-CD690F47BCFA}" presName="parentText" presStyleLbl="node1" presStyleIdx="2" presStyleCnt="3">
        <dgm:presLayoutVars>
          <dgm:chMax val="0"/>
          <dgm:bulletEnabled val="1"/>
        </dgm:presLayoutVars>
      </dgm:prSet>
      <dgm:spPr/>
    </dgm:pt>
    <dgm:pt modelId="{E41D38EB-6562-4663-9AB1-027DD9527D1B}" type="pres">
      <dgm:prSet presAssocID="{B24B8791-3EDC-467F-9B3C-CD690F47BCFA}" presName="negativeSpace" presStyleCnt="0"/>
      <dgm:spPr/>
    </dgm:pt>
    <dgm:pt modelId="{BDACFDCC-1A4E-4704-BF79-1731C266E07A}" type="pres">
      <dgm:prSet presAssocID="{B24B8791-3EDC-467F-9B3C-CD690F47BCFA}" presName="childText" presStyleLbl="conFgAcc1" presStyleIdx="2" presStyleCnt="3">
        <dgm:presLayoutVars>
          <dgm:bulletEnabled val="1"/>
        </dgm:presLayoutVars>
      </dgm:prSet>
      <dgm:spPr/>
    </dgm:pt>
  </dgm:ptLst>
  <dgm:cxnLst>
    <dgm:cxn modelId="{75BAED01-1D21-4B61-A5C6-59AE08A712C2}" type="presOf" srcId="{8B576048-81D3-4433-AE49-FE851CF95C06}" destId="{CCF4FC14-D5BA-43C3-B82D-028E8CBCA207}" srcOrd="0" destOrd="0" presId="urn:microsoft.com/office/officeart/2005/8/layout/list1"/>
    <dgm:cxn modelId="{F5BF7811-FE76-46D1-91A3-D7A57C2446E3}" type="presOf" srcId="{529BD9E7-7E9E-4138-B15A-59431D4C0262}" destId="{784E49A3-2178-478E-B68E-2F67414BCB28}" srcOrd="0" destOrd="2" presId="urn:microsoft.com/office/officeart/2005/8/layout/list1"/>
    <dgm:cxn modelId="{969C7012-FCE3-4980-8E35-E82BC9CC2546}" srcId="{B24B8791-3EDC-467F-9B3C-CD690F47BCFA}" destId="{18CE021E-7254-47DB-AC71-C00849FD6E10}" srcOrd="1" destOrd="0" parTransId="{8D0A0FE7-434D-419C-BBDB-EF777F4A7749}" sibTransId="{67C51C48-D648-4C05-85E1-858CFD438BF6}"/>
    <dgm:cxn modelId="{738C9116-D116-463B-A58D-D9E115EF07B7}" type="presOf" srcId="{10DD4C39-655E-405D-AD43-59A35EF106B7}" destId="{BDACFDCC-1A4E-4704-BF79-1731C266E07A}" srcOrd="0" destOrd="3" presId="urn:microsoft.com/office/officeart/2005/8/layout/list1"/>
    <dgm:cxn modelId="{F367D117-3D57-4DA2-88E8-1337D6D5BE91}" type="presOf" srcId="{23BA6C5D-4C86-4D97-AB3E-132513A78704}" destId="{BDACFDCC-1A4E-4704-BF79-1731C266E07A}" srcOrd="0" destOrd="0" presId="urn:microsoft.com/office/officeart/2005/8/layout/list1"/>
    <dgm:cxn modelId="{7F465A2E-9BC8-4427-A772-140C9519A583}" srcId="{B24B8791-3EDC-467F-9B3C-CD690F47BCFA}" destId="{10DD4C39-655E-405D-AD43-59A35EF106B7}" srcOrd="3" destOrd="0" parTransId="{2B35A358-1A3C-4756-BCDF-6674BC5FB410}" sibTransId="{DF000DAC-B082-470D-8E60-51172993B916}"/>
    <dgm:cxn modelId="{B4616835-D978-43D0-9558-0890A64F96FC}" type="presOf" srcId="{7AB9957A-8696-486B-A380-B98A698935F1}" destId="{784E49A3-2178-478E-B68E-2F67414BCB28}" srcOrd="0" destOrd="1" presId="urn:microsoft.com/office/officeart/2005/8/layout/list1"/>
    <dgm:cxn modelId="{181A1040-3BAC-4093-BA4A-59AB1E7235E3}" type="presOf" srcId="{2F9A955C-893A-4293-8190-BBC190B7760F}" destId="{784E49A3-2178-478E-B68E-2F67414BCB28}" srcOrd="0" destOrd="0" presId="urn:microsoft.com/office/officeart/2005/8/layout/list1"/>
    <dgm:cxn modelId="{C327F65C-DE94-470C-A7CC-A4DD1E1B38AE}" type="presOf" srcId="{A64B9AA9-FBBA-4473-B983-8EBD835F7BC1}" destId="{C6732BC7-AC1B-48A1-B3A3-B7A148A8E31C}" srcOrd="0" destOrd="0" presId="urn:microsoft.com/office/officeart/2005/8/layout/list1"/>
    <dgm:cxn modelId="{3047CA45-C93D-431D-BE4E-507FA173C420}" type="presOf" srcId="{610F05E6-3A70-4693-B826-3665FE9E5DC5}" destId="{296258DC-69B2-4D71-9E09-E14F9E1795A6}" srcOrd="0" destOrd="0" presId="urn:microsoft.com/office/officeart/2005/8/layout/list1"/>
    <dgm:cxn modelId="{5FD28D48-3193-4BB9-8E25-6C0C6AD7AB8C}" srcId="{B24B8791-3EDC-467F-9B3C-CD690F47BCFA}" destId="{C49CEDB8-465E-46F9-88CE-5DD9FAFCFA8D}" srcOrd="2" destOrd="0" parTransId="{318A63A7-50F0-4666-A13E-A2AF73A367F9}" sibTransId="{F95AAA35-C5EF-448E-A0A6-A9796E6F8007}"/>
    <dgm:cxn modelId="{AD13BB4C-AF85-4519-AFA7-6F6A96F68013}" type="presOf" srcId="{8B576048-81D3-4433-AE49-FE851CF95C06}" destId="{81D2E2C4-94BF-43AF-A8B8-A2F3D6FD75EE}" srcOrd="1" destOrd="0" presId="urn:microsoft.com/office/officeart/2005/8/layout/list1"/>
    <dgm:cxn modelId="{E2BABE52-F867-4048-9052-3E8EB680DEDA}" srcId="{50DCEBAA-0272-4A9E-B76F-679F995CC9A0}" destId="{A64B9AA9-FBBA-4473-B983-8EBD835F7BC1}" srcOrd="0" destOrd="0" parTransId="{D601329F-F1B8-40ED-814B-C845DFA9726C}" sibTransId="{C1745C73-5CC1-49D9-8E97-EFA220FAAD9C}"/>
    <dgm:cxn modelId="{0AFC7082-B4B5-4479-9048-69BEF16DACF2}" type="presOf" srcId="{B24B8791-3EDC-467F-9B3C-CD690F47BCFA}" destId="{7D3838AF-E2D2-4880-9CE7-818B56CDE860}" srcOrd="0" destOrd="0" presId="urn:microsoft.com/office/officeart/2005/8/layout/list1"/>
    <dgm:cxn modelId="{4DE58F90-16E4-47BD-BC07-844410A14327}" type="presOf" srcId="{B24B8791-3EDC-467F-9B3C-CD690F47BCFA}" destId="{E673AE63-5FA0-46CF-8A07-013C04484D3B}" srcOrd="1" destOrd="0" presId="urn:microsoft.com/office/officeart/2005/8/layout/list1"/>
    <dgm:cxn modelId="{829130A3-CDAD-456A-9106-56A81C133A14}" srcId="{610F05E6-3A70-4693-B826-3665FE9E5DC5}" destId="{50DCEBAA-0272-4A9E-B76F-679F995CC9A0}" srcOrd="1" destOrd="0" parTransId="{6360DB71-1215-4C96-8B2A-A7AAB97838D4}" sibTransId="{92D6CEA4-96F2-4E41-B64C-D0ADE0C3D6DF}"/>
    <dgm:cxn modelId="{AD6AA5A5-4DD2-4C0B-944D-C1CE2FC8FEA6}" srcId="{B24B8791-3EDC-467F-9B3C-CD690F47BCFA}" destId="{23BA6C5D-4C86-4D97-AB3E-132513A78704}" srcOrd="0" destOrd="0" parTransId="{EE34E113-F85B-4446-8BC6-A0E01FF7E8A2}" sibTransId="{0FC38588-95CF-486D-B3C3-B931A3B84AA1}"/>
    <dgm:cxn modelId="{102E7CAA-19B7-4248-9398-B85EC34CF663}" type="presOf" srcId="{50DCEBAA-0272-4A9E-B76F-679F995CC9A0}" destId="{AF2D3955-1DFC-4F87-90B7-837F4F0D2D46}" srcOrd="1" destOrd="0" presId="urn:microsoft.com/office/officeart/2005/8/layout/list1"/>
    <dgm:cxn modelId="{3AA9DDB2-6298-43AC-89F0-6E1C6B91476A}" srcId="{610F05E6-3A70-4693-B826-3665FE9E5DC5}" destId="{B24B8791-3EDC-467F-9B3C-CD690F47BCFA}" srcOrd="2" destOrd="0" parTransId="{F3855244-57AE-44DC-ACD5-41609DA2E32B}" sibTransId="{B7A3EFD3-9217-4C15-BAED-850CFC705C7E}"/>
    <dgm:cxn modelId="{D19467B7-E4FA-46C0-895D-9F014247963F}" type="presOf" srcId="{18CE021E-7254-47DB-AC71-C00849FD6E10}" destId="{BDACFDCC-1A4E-4704-BF79-1731C266E07A}" srcOrd="0" destOrd="1" presId="urn:microsoft.com/office/officeart/2005/8/layout/list1"/>
    <dgm:cxn modelId="{6036A3B9-1DCB-4593-9E34-3F9B52EA57BD}" type="presOf" srcId="{C49CEDB8-465E-46F9-88CE-5DD9FAFCFA8D}" destId="{BDACFDCC-1A4E-4704-BF79-1731C266E07A}" srcOrd="0" destOrd="2" presId="urn:microsoft.com/office/officeart/2005/8/layout/list1"/>
    <dgm:cxn modelId="{0915BDCA-0DF8-4CB2-BE0C-D61C7F513475}" srcId="{8B576048-81D3-4433-AE49-FE851CF95C06}" destId="{2F9A955C-893A-4293-8190-BBC190B7760F}" srcOrd="0" destOrd="0" parTransId="{E1662D47-5B4B-4B7A-83CA-445FF973D75F}" sibTransId="{7E7DB7C1-BBD4-4556-9F19-BD99CA6BB709}"/>
    <dgm:cxn modelId="{D033E3D4-1086-483C-83DE-1A07BEC44123}" srcId="{2F9A955C-893A-4293-8190-BBC190B7760F}" destId="{7AB9957A-8696-486B-A380-B98A698935F1}" srcOrd="0" destOrd="0" parTransId="{F7BAC765-E9D0-4A5E-BD12-F0BC6CADFD74}" sibTransId="{E2250834-6860-4EB1-A6E8-523D4CB415D9}"/>
    <dgm:cxn modelId="{BEE907DB-396C-48BC-A463-F91CFA55E4DC}" type="presOf" srcId="{50DCEBAA-0272-4A9E-B76F-679F995CC9A0}" destId="{6628312A-DB94-4052-BA30-07641176F735}" srcOrd="0" destOrd="0" presId="urn:microsoft.com/office/officeart/2005/8/layout/list1"/>
    <dgm:cxn modelId="{E409BCFD-E364-43EC-8AD2-5C08D04A825E}" srcId="{610F05E6-3A70-4693-B826-3665FE9E5DC5}" destId="{8B576048-81D3-4433-AE49-FE851CF95C06}" srcOrd="0" destOrd="0" parTransId="{98199164-17E3-4EF8-8C7B-00F036FCB416}" sibTransId="{8CF15610-6EA1-43F3-81EA-876C266673B8}"/>
    <dgm:cxn modelId="{E9F9BDFE-7F92-4756-A325-CBF53AD35873}" srcId="{8B576048-81D3-4433-AE49-FE851CF95C06}" destId="{529BD9E7-7E9E-4138-B15A-59431D4C0262}" srcOrd="1" destOrd="0" parTransId="{40AD0798-A7AC-4ECD-B85D-9437EAE76953}" sibTransId="{196603DD-898D-4561-920B-43F66FD20DB6}"/>
    <dgm:cxn modelId="{7C45F4AA-C62A-4C3A-87C2-75038CAB3F58}" type="presParOf" srcId="{296258DC-69B2-4D71-9E09-E14F9E1795A6}" destId="{EE697225-0FE5-4947-8E2D-1CF834A120D4}" srcOrd="0" destOrd="0" presId="urn:microsoft.com/office/officeart/2005/8/layout/list1"/>
    <dgm:cxn modelId="{7910CF44-35A6-4BF2-AC9D-C6C225FBE3FF}" type="presParOf" srcId="{EE697225-0FE5-4947-8E2D-1CF834A120D4}" destId="{CCF4FC14-D5BA-43C3-B82D-028E8CBCA207}" srcOrd="0" destOrd="0" presId="urn:microsoft.com/office/officeart/2005/8/layout/list1"/>
    <dgm:cxn modelId="{0527BB93-7237-4BCD-BB3C-EC57A28A9219}" type="presParOf" srcId="{EE697225-0FE5-4947-8E2D-1CF834A120D4}" destId="{81D2E2C4-94BF-43AF-A8B8-A2F3D6FD75EE}" srcOrd="1" destOrd="0" presId="urn:microsoft.com/office/officeart/2005/8/layout/list1"/>
    <dgm:cxn modelId="{B61AD956-81DC-4769-8489-57FA6C1D2B26}" type="presParOf" srcId="{296258DC-69B2-4D71-9E09-E14F9E1795A6}" destId="{13D09068-E080-4DA2-A0A9-82D15F61632F}" srcOrd="1" destOrd="0" presId="urn:microsoft.com/office/officeart/2005/8/layout/list1"/>
    <dgm:cxn modelId="{F14373B0-6505-43A0-AAF5-84DC0359584B}" type="presParOf" srcId="{296258DC-69B2-4D71-9E09-E14F9E1795A6}" destId="{784E49A3-2178-478E-B68E-2F67414BCB28}" srcOrd="2" destOrd="0" presId="urn:microsoft.com/office/officeart/2005/8/layout/list1"/>
    <dgm:cxn modelId="{0F88ADF1-B681-444F-ABE2-3BDEB3C3A3E2}" type="presParOf" srcId="{296258DC-69B2-4D71-9E09-E14F9E1795A6}" destId="{F6F9583A-D9DA-473B-A75C-6C5E5C31FF46}" srcOrd="3" destOrd="0" presId="urn:microsoft.com/office/officeart/2005/8/layout/list1"/>
    <dgm:cxn modelId="{2C99DBB1-6D30-4A2C-9298-C6817231310D}" type="presParOf" srcId="{296258DC-69B2-4D71-9E09-E14F9E1795A6}" destId="{3801B701-9C97-4CE6-846A-346B9A2B9B83}" srcOrd="4" destOrd="0" presId="urn:microsoft.com/office/officeart/2005/8/layout/list1"/>
    <dgm:cxn modelId="{0C51DCB8-A55C-4187-887F-8397EAD0ADD3}" type="presParOf" srcId="{3801B701-9C97-4CE6-846A-346B9A2B9B83}" destId="{6628312A-DB94-4052-BA30-07641176F735}" srcOrd="0" destOrd="0" presId="urn:microsoft.com/office/officeart/2005/8/layout/list1"/>
    <dgm:cxn modelId="{49F2ECE6-E3D5-4C22-A89B-5E11CA2C3844}" type="presParOf" srcId="{3801B701-9C97-4CE6-846A-346B9A2B9B83}" destId="{AF2D3955-1DFC-4F87-90B7-837F4F0D2D46}" srcOrd="1" destOrd="0" presId="urn:microsoft.com/office/officeart/2005/8/layout/list1"/>
    <dgm:cxn modelId="{C3F1AD04-BAA8-4D54-8D1D-BD0200A9DD32}" type="presParOf" srcId="{296258DC-69B2-4D71-9E09-E14F9E1795A6}" destId="{C6A22CE9-4C1E-45F7-AD78-4CCEC342427B}" srcOrd="5" destOrd="0" presId="urn:microsoft.com/office/officeart/2005/8/layout/list1"/>
    <dgm:cxn modelId="{71C32768-C926-4072-829B-2DA013FBF6C8}" type="presParOf" srcId="{296258DC-69B2-4D71-9E09-E14F9E1795A6}" destId="{C6732BC7-AC1B-48A1-B3A3-B7A148A8E31C}" srcOrd="6" destOrd="0" presId="urn:microsoft.com/office/officeart/2005/8/layout/list1"/>
    <dgm:cxn modelId="{0DE69183-EE5E-49DD-AE56-BCA877C43A8F}" type="presParOf" srcId="{296258DC-69B2-4D71-9E09-E14F9E1795A6}" destId="{B14BDCA6-7BF7-4688-941E-AC9286145EDB}" srcOrd="7" destOrd="0" presId="urn:microsoft.com/office/officeart/2005/8/layout/list1"/>
    <dgm:cxn modelId="{B46F0A96-0C81-45B0-ADD4-3AC5ADF6813B}" type="presParOf" srcId="{296258DC-69B2-4D71-9E09-E14F9E1795A6}" destId="{9AC0FC95-3B8E-4E09-B8DE-7406F1AA78CB}" srcOrd="8" destOrd="0" presId="urn:microsoft.com/office/officeart/2005/8/layout/list1"/>
    <dgm:cxn modelId="{A5098849-57C0-469C-9FBF-C2595FA6130D}" type="presParOf" srcId="{9AC0FC95-3B8E-4E09-B8DE-7406F1AA78CB}" destId="{7D3838AF-E2D2-4880-9CE7-818B56CDE860}" srcOrd="0" destOrd="0" presId="urn:microsoft.com/office/officeart/2005/8/layout/list1"/>
    <dgm:cxn modelId="{4C723E80-6763-41BB-9CF9-650BAF032E08}" type="presParOf" srcId="{9AC0FC95-3B8E-4E09-B8DE-7406F1AA78CB}" destId="{E673AE63-5FA0-46CF-8A07-013C04484D3B}" srcOrd="1" destOrd="0" presId="urn:microsoft.com/office/officeart/2005/8/layout/list1"/>
    <dgm:cxn modelId="{2B2DE82C-0FA5-4FAF-B878-A4F2A09C702F}" type="presParOf" srcId="{296258DC-69B2-4D71-9E09-E14F9E1795A6}" destId="{E41D38EB-6562-4663-9AB1-027DD9527D1B}" srcOrd="9" destOrd="0" presId="urn:microsoft.com/office/officeart/2005/8/layout/list1"/>
    <dgm:cxn modelId="{E2C8919A-21B9-4082-899A-562AA6D3077E}" type="presParOf" srcId="{296258DC-69B2-4D71-9E09-E14F9E1795A6}" destId="{BDACFDCC-1A4E-4704-BF79-1731C266E07A}"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9E22A25-6187-49CA-822F-5618F9D2B58D}"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en-US"/>
        </a:p>
      </dgm:t>
    </dgm:pt>
    <dgm:pt modelId="{C86D816A-333E-45C9-8F06-65589764A555}">
      <dgm:prSet phldrT="[Text]" phldr="0"/>
      <dgm:spPr/>
      <dgm:t>
        <a:bodyPr/>
        <a:lstStyle/>
        <a:p>
          <a:pPr rtl="0"/>
          <a:r>
            <a:rPr lang="en-US">
              <a:latin typeface="Calibri Light" panose="020F0302020204030204"/>
            </a:rPr>
            <a:t>City Council 1/27/2026</a:t>
          </a:r>
          <a:endParaRPr lang="en-US"/>
        </a:p>
      </dgm:t>
    </dgm:pt>
    <dgm:pt modelId="{8426FC63-FA9E-44BB-B992-7904A7BB6D15}" type="parTrans" cxnId="{55D372C5-9EA9-4310-A891-4AC616210F30}">
      <dgm:prSet/>
      <dgm:spPr/>
      <dgm:t>
        <a:bodyPr/>
        <a:lstStyle/>
        <a:p>
          <a:endParaRPr lang="en-US"/>
        </a:p>
      </dgm:t>
    </dgm:pt>
    <dgm:pt modelId="{E0C85C45-34EB-4F72-95D0-05181199EBA0}" type="sibTrans" cxnId="{55D372C5-9EA9-4310-A891-4AC616210F30}">
      <dgm:prSet/>
      <dgm:spPr/>
      <dgm:t>
        <a:bodyPr/>
        <a:lstStyle/>
        <a:p>
          <a:endParaRPr lang="en-US"/>
        </a:p>
      </dgm:t>
    </dgm:pt>
    <dgm:pt modelId="{AA5DAC7F-18CE-4BBB-81E4-EC39238821BF}">
      <dgm:prSet phldrT="[Text]" phldr="0"/>
      <dgm:spPr/>
      <dgm:t>
        <a:bodyPr/>
        <a:lstStyle/>
        <a:p>
          <a:pPr rtl="0"/>
          <a:r>
            <a:rPr lang="en-US">
              <a:latin typeface="Calibri Light" panose="020F0302020204030204"/>
            </a:rPr>
            <a:t>Submit draft guidelines to HCD 1/31/2026</a:t>
          </a:r>
          <a:endParaRPr lang="en-US"/>
        </a:p>
      </dgm:t>
    </dgm:pt>
    <dgm:pt modelId="{E04EDD10-8A0D-4902-9B2D-854393A7A3F6}" type="parTrans" cxnId="{83C6D771-4AD3-45DD-B36A-9EEA5C18E92F}">
      <dgm:prSet/>
      <dgm:spPr/>
      <dgm:t>
        <a:bodyPr/>
        <a:lstStyle/>
        <a:p>
          <a:endParaRPr lang="en-US"/>
        </a:p>
      </dgm:t>
    </dgm:pt>
    <dgm:pt modelId="{FD5C7185-205C-4158-81F8-EE79211B28AB}" type="sibTrans" cxnId="{83C6D771-4AD3-45DD-B36A-9EEA5C18E92F}">
      <dgm:prSet/>
      <dgm:spPr/>
      <dgm:t>
        <a:bodyPr/>
        <a:lstStyle/>
        <a:p>
          <a:endParaRPr lang="en-US"/>
        </a:p>
      </dgm:t>
    </dgm:pt>
    <dgm:pt modelId="{31568DA9-AF9D-4140-AEA3-8067ADBDD92D}">
      <dgm:prSet phldrT="[Text]" phldr="0"/>
      <dgm:spPr/>
      <dgm:t>
        <a:bodyPr/>
        <a:lstStyle/>
        <a:p>
          <a:pPr rtl="0"/>
          <a:r>
            <a:rPr lang="en-US">
              <a:latin typeface="Calibri Light" panose="020F0302020204030204"/>
            </a:rPr>
            <a:t>Finalize guidelines and program documents</a:t>
          </a:r>
          <a:endParaRPr lang="en-US"/>
        </a:p>
      </dgm:t>
    </dgm:pt>
    <dgm:pt modelId="{ABD58660-E9C7-417B-BF2A-3BEF2C9CA52B}" type="parTrans" cxnId="{11F6668A-5569-45D5-8DB1-499E925ADD6E}">
      <dgm:prSet/>
      <dgm:spPr/>
      <dgm:t>
        <a:bodyPr/>
        <a:lstStyle/>
        <a:p>
          <a:endParaRPr lang="en-US"/>
        </a:p>
      </dgm:t>
    </dgm:pt>
    <dgm:pt modelId="{D4342817-156B-4C62-AFE6-B914649969FD}" type="sibTrans" cxnId="{11F6668A-5569-45D5-8DB1-499E925ADD6E}">
      <dgm:prSet/>
      <dgm:spPr/>
      <dgm:t>
        <a:bodyPr/>
        <a:lstStyle/>
        <a:p>
          <a:endParaRPr lang="en-US"/>
        </a:p>
      </dgm:t>
    </dgm:pt>
    <dgm:pt modelId="{12591528-5866-439A-B130-1CC49104E21B}">
      <dgm:prSet phldrT="[Text]" phldr="0"/>
      <dgm:spPr/>
      <dgm:t>
        <a:bodyPr/>
        <a:lstStyle/>
        <a:p>
          <a:pPr rtl="0"/>
          <a:r>
            <a:rPr lang="en-US">
              <a:latin typeface="Calibri Light" panose="020F0302020204030204"/>
            </a:rPr>
            <a:t>Contact partners: lenders, community groups, education providers, etc.</a:t>
          </a:r>
          <a:endParaRPr lang="en-US"/>
        </a:p>
      </dgm:t>
    </dgm:pt>
    <dgm:pt modelId="{8E754037-0D15-4770-B784-A2C90A361841}" type="parTrans" cxnId="{3AC394D6-4996-49A1-9B27-7A1B39686C22}">
      <dgm:prSet/>
      <dgm:spPr/>
      <dgm:t>
        <a:bodyPr/>
        <a:lstStyle/>
        <a:p>
          <a:endParaRPr lang="en-US"/>
        </a:p>
      </dgm:t>
    </dgm:pt>
    <dgm:pt modelId="{ED1DACFD-62A9-476B-AB2E-4B4B4B573F45}" type="sibTrans" cxnId="{3AC394D6-4996-49A1-9B27-7A1B39686C22}">
      <dgm:prSet/>
      <dgm:spPr/>
      <dgm:t>
        <a:bodyPr/>
        <a:lstStyle/>
        <a:p>
          <a:endParaRPr lang="en-US"/>
        </a:p>
      </dgm:t>
    </dgm:pt>
    <dgm:pt modelId="{DC6F5606-A283-412A-9D88-2AEE9CD1CB1E}">
      <dgm:prSet phldr="0"/>
      <dgm:spPr/>
      <dgm:t>
        <a:bodyPr/>
        <a:lstStyle/>
        <a:p>
          <a:pPr rtl="0"/>
          <a:r>
            <a:rPr lang="en-US" b="0">
              <a:latin typeface="Calibri Light" panose="020F0302020204030204"/>
            </a:rPr>
            <a:t>Housing and Land Use Committee 1/20/2026</a:t>
          </a:r>
          <a:endParaRPr lang="en-US" b="0"/>
        </a:p>
      </dgm:t>
    </dgm:pt>
    <dgm:pt modelId="{3CD33591-C217-4757-9D23-F07B00AA492D}" type="parTrans" cxnId="{AC2F063A-6014-48A2-968B-6058077AC223}">
      <dgm:prSet/>
      <dgm:spPr/>
    </dgm:pt>
    <dgm:pt modelId="{5B7613B4-9DA9-4C48-8419-41A8FD2D629C}" type="sibTrans" cxnId="{AC2F063A-6014-48A2-968B-6058077AC223}">
      <dgm:prSet/>
      <dgm:spPr/>
      <dgm:t>
        <a:bodyPr/>
        <a:lstStyle/>
        <a:p>
          <a:endParaRPr lang="en-US"/>
        </a:p>
      </dgm:t>
    </dgm:pt>
    <dgm:pt modelId="{08BE0979-856C-4B3C-96B7-5C03E3230EA9}">
      <dgm:prSet phldr="0"/>
      <dgm:spPr/>
      <dgm:t>
        <a:bodyPr/>
        <a:lstStyle/>
        <a:p>
          <a:pPr rtl="0"/>
          <a:r>
            <a:rPr lang="en-US">
              <a:latin typeface="Calibri Light" panose="020F0302020204030204"/>
            </a:rPr>
            <a:t>Program Marketing</a:t>
          </a:r>
        </a:p>
      </dgm:t>
    </dgm:pt>
    <dgm:pt modelId="{E507D8BC-68AB-4F82-B492-8B32E113A756}" type="parTrans" cxnId="{A9C9508B-4BBE-4413-9C2E-10A65FB429FE}">
      <dgm:prSet/>
      <dgm:spPr/>
    </dgm:pt>
    <dgm:pt modelId="{838C517B-642D-4003-98A8-663D38E297A9}" type="sibTrans" cxnId="{A9C9508B-4BBE-4413-9C2E-10A65FB429FE}">
      <dgm:prSet/>
      <dgm:spPr/>
      <dgm:t>
        <a:bodyPr/>
        <a:lstStyle/>
        <a:p>
          <a:endParaRPr lang="en-US"/>
        </a:p>
      </dgm:t>
    </dgm:pt>
    <dgm:pt modelId="{8037E542-2AB5-4C17-A6A2-5D9DA528AF76}">
      <dgm:prSet phldr="0"/>
      <dgm:spPr/>
      <dgm:t>
        <a:bodyPr/>
        <a:lstStyle/>
        <a:p>
          <a:pPr rtl="0"/>
          <a:r>
            <a:rPr lang="en-US">
              <a:latin typeface="Calibri Light" panose="020F0302020204030204"/>
            </a:rPr>
            <a:t>Program Implementation</a:t>
          </a:r>
        </a:p>
      </dgm:t>
    </dgm:pt>
    <dgm:pt modelId="{4390BC3F-0D25-4844-AC85-40F0AE31967E}" type="parTrans" cxnId="{124C4532-2709-41D5-8D43-DCE8FF6DAB86}">
      <dgm:prSet/>
      <dgm:spPr/>
    </dgm:pt>
    <dgm:pt modelId="{E88B06EC-4B56-4934-8E75-DC6C6B095AD5}" type="sibTrans" cxnId="{124C4532-2709-41D5-8D43-DCE8FF6DAB86}">
      <dgm:prSet/>
      <dgm:spPr/>
      <dgm:t>
        <a:bodyPr/>
        <a:lstStyle/>
        <a:p>
          <a:endParaRPr lang="en-US"/>
        </a:p>
      </dgm:t>
    </dgm:pt>
    <dgm:pt modelId="{F49496E1-A855-4FD7-8A0D-A7B291494FDA}">
      <dgm:prSet phldr="0"/>
      <dgm:spPr/>
      <dgm:t>
        <a:bodyPr/>
        <a:lstStyle/>
        <a:p>
          <a:pPr rtl="0"/>
          <a:r>
            <a:rPr lang="en-US">
              <a:latin typeface="Calibri Light" panose="020F0302020204030204"/>
            </a:rPr>
            <a:t>Expenditure Deadline: 6/30/2030</a:t>
          </a:r>
        </a:p>
      </dgm:t>
    </dgm:pt>
    <dgm:pt modelId="{2281C78C-4B0C-4D41-BA5F-9DA8BFB7C9A2}" type="parTrans" cxnId="{AB84DF56-B3D9-43D3-AA54-1C2497CE3D10}">
      <dgm:prSet/>
      <dgm:spPr/>
    </dgm:pt>
    <dgm:pt modelId="{7C09F5B3-67E7-4E0E-A640-6E7300356819}" type="sibTrans" cxnId="{AB84DF56-B3D9-43D3-AA54-1C2497CE3D10}">
      <dgm:prSet/>
      <dgm:spPr/>
      <dgm:t>
        <a:bodyPr/>
        <a:lstStyle/>
        <a:p>
          <a:endParaRPr lang="en-US"/>
        </a:p>
      </dgm:t>
    </dgm:pt>
    <dgm:pt modelId="{A5AF46A1-6331-44A2-8467-E46C177D4011}" type="pres">
      <dgm:prSet presAssocID="{D9E22A25-6187-49CA-822F-5618F9D2B58D}" presName="Name0" presStyleCnt="0">
        <dgm:presLayoutVars>
          <dgm:dir/>
          <dgm:resizeHandles val="exact"/>
        </dgm:presLayoutVars>
      </dgm:prSet>
      <dgm:spPr/>
    </dgm:pt>
    <dgm:pt modelId="{0B483292-5FDD-4664-A4F4-EBDC81E719E5}" type="pres">
      <dgm:prSet presAssocID="{DC6F5606-A283-412A-9D88-2AEE9CD1CB1E}" presName="node" presStyleLbl="node1" presStyleIdx="0" presStyleCnt="8">
        <dgm:presLayoutVars>
          <dgm:bulletEnabled val="1"/>
        </dgm:presLayoutVars>
      </dgm:prSet>
      <dgm:spPr/>
    </dgm:pt>
    <dgm:pt modelId="{4CA1DCC3-EC31-4B80-91EB-CB3DA9C96C36}" type="pres">
      <dgm:prSet presAssocID="{5B7613B4-9DA9-4C48-8419-41A8FD2D629C}" presName="sibTrans" presStyleLbl="sibTrans1D1" presStyleIdx="0" presStyleCnt="7"/>
      <dgm:spPr/>
    </dgm:pt>
    <dgm:pt modelId="{03D2A475-B4BD-4A46-A0EE-F5EE8ECC2741}" type="pres">
      <dgm:prSet presAssocID="{5B7613B4-9DA9-4C48-8419-41A8FD2D629C}" presName="connectorText" presStyleLbl="sibTrans1D1" presStyleIdx="0" presStyleCnt="7"/>
      <dgm:spPr/>
    </dgm:pt>
    <dgm:pt modelId="{8F626A2A-81FB-466B-9785-5106EDE914AC}" type="pres">
      <dgm:prSet presAssocID="{C86D816A-333E-45C9-8F06-65589764A555}" presName="node" presStyleLbl="node1" presStyleIdx="1" presStyleCnt="8">
        <dgm:presLayoutVars>
          <dgm:bulletEnabled val="1"/>
        </dgm:presLayoutVars>
      </dgm:prSet>
      <dgm:spPr/>
    </dgm:pt>
    <dgm:pt modelId="{41AB4D05-C17F-4299-8A4B-D89869F4831C}" type="pres">
      <dgm:prSet presAssocID="{E0C85C45-34EB-4F72-95D0-05181199EBA0}" presName="sibTrans" presStyleLbl="sibTrans1D1" presStyleIdx="1" presStyleCnt="7"/>
      <dgm:spPr/>
    </dgm:pt>
    <dgm:pt modelId="{0A9691AD-DED4-4215-90F8-D889464ADFA6}" type="pres">
      <dgm:prSet presAssocID="{E0C85C45-34EB-4F72-95D0-05181199EBA0}" presName="connectorText" presStyleLbl="sibTrans1D1" presStyleIdx="1" presStyleCnt="7"/>
      <dgm:spPr/>
    </dgm:pt>
    <dgm:pt modelId="{66445455-EF24-42FC-B876-E5C64697A2ED}" type="pres">
      <dgm:prSet presAssocID="{AA5DAC7F-18CE-4BBB-81E4-EC39238821BF}" presName="node" presStyleLbl="node1" presStyleIdx="2" presStyleCnt="8">
        <dgm:presLayoutVars>
          <dgm:bulletEnabled val="1"/>
        </dgm:presLayoutVars>
      </dgm:prSet>
      <dgm:spPr/>
    </dgm:pt>
    <dgm:pt modelId="{E2AAFC1F-CD71-41BF-889F-0021DF280897}" type="pres">
      <dgm:prSet presAssocID="{FD5C7185-205C-4158-81F8-EE79211B28AB}" presName="sibTrans" presStyleLbl="sibTrans1D1" presStyleIdx="2" presStyleCnt="7"/>
      <dgm:spPr/>
    </dgm:pt>
    <dgm:pt modelId="{7EBC166D-97FB-4907-8B04-45FD7F3C0620}" type="pres">
      <dgm:prSet presAssocID="{FD5C7185-205C-4158-81F8-EE79211B28AB}" presName="connectorText" presStyleLbl="sibTrans1D1" presStyleIdx="2" presStyleCnt="7"/>
      <dgm:spPr/>
    </dgm:pt>
    <dgm:pt modelId="{E8689BED-E7F3-492B-92BB-ECD58D47F05C}" type="pres">
      <dgm:prSet presAssocID="{31568DA9-AF9D-4140-AEA3-8067ADBDD92D}" presName="node" presStyleLbl="node1" presStyleIdx="3" presStyleCnt="8">
        <dgm:presLayoutVars>
          <dgm:bulletEnabled val="1"/>
        </dgm:presLayoutVars>
      </dgm:prSet>
      <dgm:spPr/>
    </dgm:pt>
    <dgm:pt modelId="{167AD12D-74AF-413B-8F35-EFFB65B26631}" type="pres">
      <dgm:prSet presAssocID="{D4342817-156B-4C62-AFE6-B914649969FD}" presName="sibTrans" presStyleLbl="sibTrans1D1" presStyleIdx="3" presStyleCnt="7"/>
      <dgm:spPr/>
    </dgm:pt>
    <dgm:pt modelId="{ECD389EE-DC6B-4130-B6FD-2759535E2F89}" type="pres">
      <dgm:prSet presAssocID="{D4342817-156B-4C62-AFE6-B914649969FD}" presName="connectorText" presStyleLbl="sibTrans1D1" presStyleIdx="3" presStyleCnt="7"/>
      <dgm:spPr/>
    </dgm:pt>
    <dgm:pt modelId="{2F4B8932-2E12-4BF0-B018-3BD891827DAB}" type="pres">
      <dgm:prSet presAssocID="{12591528-5866-439A-B130-1CC49104E21B}" presName="node" presStyleLbl="node1" presStyleIdx="4" presStyleCnt="8">
        <dgm:presLayoutVars>
          <dgm:bulletEnabled val="1"/>
        </dgm:presLayoutVars>
      </dgm:prSet>
      <dgm:spPr/>
    </dgm:pt>
    <dgm:pt modelId="{F2910798-B002-48B5-B6BF-AC2F61CFAB30}" type="pres">
      <dgm:prSet presAssocID="{ED1DACFD-62A9-476B-AB2E-4B4B4B573F45}" presName="sibTrans" presStyleLbl="sibTrans1D1" presStyleIdx="4" presStyleCnt="7"/>
      <dgm:spPr/>
    </dgm:pt>
    <dgm:pt modelId="{7E99D708-620C-467D-9DE0-210D91DAC81A}" type="pres">
      <dgm:prSet presAssocID="{ED1DACFD-62A9-476B-AB2E-4B4B4B573F45}" presName="connectorText" presStyleLbl="sibTrans1D1" presStyleIdx="4" presStyleCnt="7"/>
      <dgm:spPr/>
    </dgm:pt>
    <dgm:pt modelId="{D2A604A2-8933-48BB-B1DB-7E5DF3AE0254}" type="pres">
      <dgm:prSet presAssocID="{08BE0979-856C-4B3C-96B7-5C03E3230EA9}" presName="node" presStyleLbl="node1" presStyleIdx="5" presStyleCnt="8">
        <dgm:presLayoutVars>
          <dgm:bulletEnabled val="1"/>
        </dgm:presLayoutVars>
      </dgm:prSet>
      <dgm:spPr/>
    </dgm:pt>
    <dgm:pt modelId="{63B8A34D-5D59-4BC8-9A17-E2DBA42E970B}" type="pres">
      <dgm:prSet presAssocID="{838C517B-642D-4003-98A8-663D38E297A9}" presName="sibTrans" presStyleLbl="sibTrans1D1" presStyleIdx="5" presStyleCnt="7"/>
      <dgm:spPr/>
    </dgm:pt>
    <dgm:pt modelId="{C603B23A-A6CA-4B38-A442-02142D1F75A5}" type="pres">
      <dgm:prSet presAssocID="{838C517B-642D-4003-98A8-663D38E297A9}" presName="connectorText" presStyleLbl="sibTrans1D1" presStyleIdx="5" presStyleCnt="7"/>
      <dgm:spPr/>
    </dgm:pt>
    <dgm:pt modelId="{7148076E-A5AC-4799-B7E8-2944F9E2FBAE}" type="pres">
      <dgm:prSet presAssocID="{8037E542-2AB5-4C17-A6A2-5D9DA528AF76}" presName="node" presStyleLbl="node1" presStyleIdx="6" presStyleCnt="8">
        <dgm:presLayoutVars>
          <dgm:bulletEnabled val="1"/>
        </dgm:presLayoutVars>
      </dgm:prSet>
      <dgm:spPr/>
    </dgm:pt>
    <dgm:pt modelId="{3BA775C9-00C1-4101-B70B-E2D175607EB9}" type="pres">
      <dgm:prSet presAssocID="{E88B06EC-4B56-4934-8E75-DC6C6B095AD5}" presName="sibTrans" presStyleLbl="sibTrans1D1" presStyleIdx="6" presStyleCnt="7"/>
      <dgm:spPr/>
    </dgm:pt>
    <dgm:pt modelId="{0495DD05-3532-4545-85C6-8FD5372FE2D3}" type="pres">
      <dgm:prSet presAssocID="{E88B06EC-4B56-4934-8E75-DC6C6B095AD5}" presName="connectorText" presStyleLbl="sibTrans1D1" presStyleIdx="6" presStyleCnt="7"/>
      <dgm:spPr/>
    </dgm:pt>
    <dgm:pt modelId="{53E5A67F-8FE7-434D-B83E-53EBD218E67D}" type="pres">
      <dgm:prSet presAssocID="{F49496E1-A855-4FD7-8A0D-A7B291494FDA}" presName="node" presStyleLbl="node1" presStyleIdx="7" presStyleCnt="8">
        <dgm:presLayoutVars>
          <dgm:bulletEnabled val="1"/>
        </dgm:presLayoutVars>
      </dgm:prSet>
      <dgm:spPr/>
    </dgm:pt>
  </dgm:ptLst>
  <dgm:cxnLst>
    <dgm:cxn modelId="{5B7B480B-C402-4311-8D1B-6DB4CA204F45}" type="presOf" srcId="{12591528-5866-439A-B130-1CC49104E21B}" destId="{2F4B8932-2E12-4BF0-B018-3BD891827DAB}" srcOrd="0" destOrd="0" presId="urn:microsoft.com/office/officeart/2005/8/layout/bProcess3"/>
    <dgm:cxn modelId="{D4380C11-7FC4-4310-8CFB-A41DCC110BE2}" type="presOf" srcId="{838C517B-642D-4003-98A8-663D38E297A9}" destId="{C603B23A-A6CA-4B38-A442-02142D1F75A5}" srcOrd="1" destOrd="0" presId="urn:microsoft.com/office/officeart/2005/8/layout/bProcess3"/>
    <dgm:cxn modelId="{EA62E11B-E5AD-4A89-8543-06977D22EA1B}" type="presOf" srcId="{F49496E1-A855-4FD7-8A0D-A7B291494FDA}" destId="{53E5A67F-8FE7-434D-B83E-53EBD218E67D}" srcOrd="0" destOrd="0" presId="urn:microsoft.com/office/officeart/2005/8/layout/bProcess3"/>
    <dgm:cxn modelId="{404BE72C-34DA-4E16-84E5-035FD8D867D6}" type="presOf" srcId="{E88B06EC-4B56-4934-8E75-DC6C6B095AD5}" destId="{3BA775C9-00C1-4101-B70B-E2D175607EB9}" srcOrd="0" destOrd="0" presId="urn:microsoft.com/office/officeart/2005/8/layout/bProcess3"/>
    <dgm:cxn modelId="{430C0D2E-2FE8-4304-BC96-27E80E2782FE}" type="presOf" srcId="{ED1DACFD-62A9-476B-AB2E-4B4B4B573F45}" destId="{F2910798-B002-48B5-B6BF-AC2F61CFAB30}" srcOrd="0" destOrd="0" presId="urn:microsoft.com/office/officeart/2005/8/layout/bProcess3"/>
    <dgm:cxn modelId="{124C4532-2709-41D5-8D43-DCE8FF6DAB86}" srcId="{D9E22A25-6187-49CA-822F-5618F9D2B58D}" destId="{8037E542-2AB5-4C17-A6A2-5D9DA528AF76}" srcOrd="6" destOrd="0" parTransId="{4390BC3F-0D25-4844-AC85-40F0AE31967E}" sibTransId="{E88B06EC-4B56-4934-8E75-DC6C6B095AD5}"/>
    <dgm:cxn modelId="{AC2F063A-6014-48A2-968B-6058077AC223}" srcId="{D9E22A25-6187-49CA-822F-5618F9D2B58D}" destId="{DC6F5606-A283-412A-9D88-2AEE9CD1CB1E}" srcOrd="0" destOrd="0" parTransId="{3CD33591-C217-4757-9D23-F07B00AA492D}" sibTransId="{5B7613B4-9DA9-4C48-8419-41A8FD2D629C}"/>
    <dgm:cxn modelId="{0120E73E-EF5F-43EB-B78B-D4DE6F2FB1A9}" type="presOf" srcId="{D9E22A25-6187-49CA-822F-5618F9D2B58D}" destId="{A5AF46A1-6331-44A2-8467-E46C177D4011}" srcOrd="0" destOrd="0" presId="urn:microsoft.com/office/officeart/2005/8/layout/bProcess3"/>
    <dgm:cxn modelId="{C6438843-AC5A-4086-8047-A09E630A2632}" type="presOf" srcId="{838C517B-642D-4003-98A8-663D38E297A9}" destId="{63B8A34D-5D59-4BC8-9A17-E2DBA42E970B}" srcOrd="0" destOrd="0" presId="urn:microsoft.com/office/officeart/2005/8/layout/bProcess3"/>
    <dgm:cxn modelId="{B14B7146-27E2-4F56-BE52-C3E2789D74F7}" type="presOf" srcId="{5B7613B4-9DA9-4C48-8419-41A8FD2D629C}" destId="{03D2A475-B4BD-4A46-A0EE-F5EE8ECC2741}" srcOrd="1" destOrd="0" presId="urn:microsoft.com/office/officeart/2005/8/layout/bProcess3"/>
    <dgm:cxn modelId="{DA94376B-2B77-4A10-8E73-24323D887D77}" type="presOf" srcId="{D4342817-156B-4C62-AFE6-B914649969FD}" destId="{ECD389EE-DC6B-4130-B6FD-2759535E2F89}" srcOrd="1" destOrd="0" presId="urn:microsoft.com/office/officeart/2005/8/layout/bProcess3"/>
    <dgm:cxn modelId="{1A508E6C-4BC0-4F51-9763-50025E1AF3E0}" type="presOf" srcId="{D4342817-156B-4C62-AFE6-B914649969FD}" destId="{167AD12D-74AF-413B-8F35-EFFB65B26631}" srcOrd="0" destOrd="0" presId="urn:microsoft.com/office/officeart/2005/8/layout/bProcess3"/>
    <dgm:cxn modelId="{A6D9FC6D-3737-4B8F-9FF7-65C6DFEBB11D}" type="presOf" srcId="{08BE0979-856C-4B3C-96B7-5C03E3230EA9}" destId="{D2A604A2-8933-48BB-B1DB-7E5DF3AE0254}" srcOrd="0" destOrd="0" presId="urn:microsoft.com/office/officeart/2005/8/layout/bProcess3"/>
    <dgm:cxn modelId="{A2860951-CB42-4534-BE6B-1FBA44D2C1B5}" type="presOf" srcId="{E88B06EC-4B56-4934-8E75-DC6C6B095AD5}" destId="{0495DD05-3532-4545-85C6-8FD5372FE2D3}" srcOrd="1" destOrd="0" presId="urn:microsoft.com/office/officeart/2005/8/layout/bProcess3"/>
    <dgm:cxn modelId="{83C6D771-4AD3-45DD-B36A-9EEA5C18E92F}" srcId="{D9E22A25-6187-49CA-822F-5618F9D2B58D}" destId="{AA5DAC7F-18CE-4BBB-81E4-EC39238821BF}" srcOrd="2" destOrd="0" parTransId="{E04EDD10-8A0D-4902-9B2D-854393A7A3F6}" sibTransId="{FD5C7185-205C-4158-81F8-EE79211B28AB}"/>
    <dgm:cxn modelId="{8D2FB055-E2E6-4EEE-A3E9-910E6A30C353}" type="presOf" srcId="{E0C85C45-34EB-4F72-95D0-05181199EBA0}" destId="{0A9691AD-DED4-4215-90F8-D889464ADFA6}" srcOrd="1" destOrd="0" presId="urn:microsoft.com/office/officeart/2005/8/layout/bProcess3"/>
    <dgm:cxn modelId="{AB84DF56-B3D9-43D3-AA54-1C2497CE3D10}" srcId="{D9E22A25-6187-49CA-822F-5618F9D2B58D}" destId="{F49496E1-A855-4FD7-8A0D-A7B291494FDA}" srcOrd="7" destOrd="0" parTransId="{2281C78C-4B0C-4D41-BA5F-9DA8BFB7C9A2}" sibTransId="{7C09F5B3-67E7-4E0E-A640-6E7300356819}"/>
    <dgm:cxn modelId="{31676077-0F5D-47A5-887C-D6EC620A7F3B}" type="presOf" srcId="{E0C85C45-34EB-4F72-95D0-05181199EBA0}" destId="{41AB4D05-C17F-4299-8A4B-D89869F4831C}" srcOrd="0" destOrd="0" presId="urn:microsoft.com/office/officeart/2005/8/layout/bProcess3"/>
    <dgm:cxn modelId="{C9437159-EC60-4788-904B-CE8970EF097F}" type="presOf" srcId="{8037E542-2AB5-4C17-A6A2-5D9DA528AF76}" destId="{7148076E-A5AC-4799-B7E8-2944F9E2FBAE}" srcOrd="0" destOrd="0" presId="urn:microsoft.com/office/officeart/2005/8/layout/bProcess3"/>
    <dgm:cxn modelId="{4514DA86-BAB0-4099-B6A9-DC9804C55652}" type="presOf" srcId="{5B7613B4-9DA9-4C48-8419-41A8FD2D629C}" destId="{4CA1DCC3-EC31-4B80-91EB-CB3DA9C96C36}" srcOrd="0" destOrd="0" presId="urn:microsoft.com/office/officeart/2005/8/layout/bProcess3"/>
    <dgm:cxn modelId="{11F6668A-5569-45D5-8DB1-499E925ADD6E}" srcId="{D9E22A25-6187-49CA-822F-5618F9D2B58D}" destId="{31568DA9-AF9D-4140-AEA3-8067ADBDD92D}" srcOrd="3" destOrd="0" parTransId="{ABD58660-E9C7-417B-BF2A-3BEF2C9CA52B}" sibTransId="{D4342817-156B-4C62-AFE6-B914649969FD}"/>
    <dgm:cxn modelId="{A9C9508B-4BBE-4413-9C2E-10A65FB429FE}" srcId="{D9E22A25-6187-49CA-822F-5618F9D2B58D}" destId="{08BE0979-856C-4B3C-96B7-5C03E3230EA9}" srcOrd="5" destOrd="0" parTransId="{E507D8BC-68AB-4F82-B492-8B32E113A756}" sibTransId="{838C517B-642D-4003-98A8-663D38E297A9}"/>
    <dgm:cxn modelId="{422FEFAB-172B-4528-94E8-03390AC01A24}" type="presOf" srcId="{DC6F5606-A283-412A-9D88-2AEE9CD1CB1E}" destId="{0B483292-5FDD-4664-A4F4-EBDC81E719E5}" srcOrd="0" destOrd="0" presId="urn:microsoft.com/office/officeart/2005/8/layout/bProcess3"/>
    <dgm:cxn modelId="{5BD7B9C2-12CD-4F7D-9198-F1813F608361}" type="presOf" srcId="{ED1DACFD-62A9-476B-AB2E-4B4B4B573F45}" destId="{7E99D708-620C-467D-9DE0-210D91DAC81A}" srcOrd="1" destOrd="0" presId="urn:microsoft.com/office/officeart/2005/8/layout/bProcess3"/>
    <dgm:cxn modelId="{55D372C5-9EA9-4310-A891-4AC616210F30}" srcId="{D9E22A25-6187-49CA-822F-5618F9D2B58D}" destId="{C86D816A-333E-45C9-8F06-65589764A555}" srcOrd="1" destOrd="0" parTransId="{8426FC63-FA9E-44BB-B992-7904A7BB6D15}" sibTransId="{E0C85C45-34EB-4F72-95D0-05181199EBA0}"/>
    <dgm:cxn modelId="{D646ACCB-F5AD-4AA1-980A-78FAE667BF3D}" type="presOf" srcId="{AA5DAC7F-18CE-4BBB-81E4-EC39238821BF}" destId="{66445455-EF24-42FC-B876-E5C64697A2ED}" srcOrd="0" destOrd="0" presId="urn:microsoft.com/office/officeart/2005/8/layout/bProcess3"/>
    <dgm:cxn modelId="{0765CBCD-656E-4DD4-9CDC-2E55BBE8E20C}" type="presOf" srcId="{31568DA9-AF9D-4140-AEA3-8067ADBDD92D}" destId="{E8689BED-E7F3-492B-92BB-ECD58D47F05C}" srcOrd="0" destOrd="0" presId="urn:microsoft.com/office/officeart/2005/8/layout/bProcess3"/>
    <dgm:cxn modelId="{3AC394D6-4996-49A1-9B27-7A1B39686C22}" srcId="{D9E22A25-6187-49CA-822F-5618F9D2B58D}" destId="{12591528-5866-439A-B130-1CC49104E21B}" srcOrd="4" destOrd="0" parTransId="{8E754037-0D15-4770-B784-A2C90A361841}" sibTransId="{ED1DACFD-62A9-476B-AB2E-4B4B4B573F45}"/>
    <dgm:cxn modelId="{91E6EAE4-6CAF-4209-84A3-353C6C9E7BDB}" type="presOf" srcId="{FD5C7185-205C-4158-81F8-EE79211B28AB}" destId="{7EBC166D-97FB-4907-8B04-45FD7F3C0620}" srcOrd="1" destOrd="0" presId="urn:microsoft.com/office/officeart/2005/8/layout/bProcess3"/>
    <dgm:cxn modelId="{65B326EE-587A-48C7-A905-3CC59FFD68B1}" type="presOf" srcId="{C86D816A-333E-45C9-8F06-65589764A555}" destId="{8F626A2A-81FB-466B-9785-5106EDE914AC}" srcOrd="0" destOrd="0" presId="urn:microsoft.com/office/officeart/2005/8/layout/bProcess3"/>
    <dgm:cxn modelId="{EAF97BF6-6F7A-48C4-84B4-4C330D91FE17}" type="presOf" srcId="{FD5C7185-205C-4158-81F8-EE79211B28AB}" destId="{E2AAFC1F-CD71-41BF-889F-0021DF280897}" srcOrd="0" destOrd="0" presId="urn:microsoft.com/office/officeart/2005/8/layout/bProcess3"/>
    <dgm:cxn modelId="{F7E33BBA-52B4-432C-9311-63F63FCCD211}" type="presParOf" srcId="{A5AF46A1-6331-44A2-8467-E46C177D4011}" destId="{0B483292-5FDD-4664-A4F4-EBDC81E719E5}" srcOrd="0" destOrd="0" presId="urn:microsoft.com/office/officeart/2005/8/layout/bProcess3"/>
    <dgm:cxn modelId="{F5745AEE-BC14-4849-9F81-DEB0EDF453BA}" type="presParOf" srcId="{A5AF46A1-6331-44A2-8467-E46C177D4011}" destId="{4CA1DCC3-EC31-4B80-91EB-CB3DA9C96C36}" srcOrd="1" destOrd="0" presId="urn:microsoft.com/office/officeart/2005/8/layout/bProcess3"/>
    <dgm:cxn modelId="{267343C2-C244-4AC6-9F80-B00F80C97CBD}" type="presParOf" srcId="{4CA1DCC3-EC31-4B80-91EB-CB3DA9C96C36}" destId="{03D2A475-B4BD-4A46-A0EE-F5EE8ECC2741}" srcOrd="0" destOrd="0" presId="urn:microsoft.com/office/officeart/2005/8/layout/bProcess3"/>
    <dgm:cxn modelId="{04D6A4C6-BF38-4BFF-A320-3C300FFB7ADC}" type="presParOf" srcId="{A5AF46A1-6331-44A2-8467-E46C177D4011}" destId="{8F626A2A-81FB-466B-9785-5106EDE914AC}" srcOrd="2" destOrd="0" presId="urn:microsoft.com/office/officeart/2005/8/layout/bProcess3"/>
    <dgm:cxn modelId="{3BFD17D8-CFCF-4CA6-B1C6-BD5EB0EB9B13}" type="presParOf" srcId="{A5AF46A1-6331-44A2-8467-E46C177D4011}" destId="{41AB4D05-C17F-4299-8A4B-D89869F4831C}" srcOrd="3" destOrd="0" presId="urn:microsoft.com/office/officeart/2005/8/layout/bProcess3"/>
    <dgm:cxn modelId="{96C75591-6A97-4213-B02D-9ECB83E3C6A3}" type="presParOf" srcId="{41AB4D05-C17F-4299-8A4B-D89869F4831C}" destId="{0A9691AD-DED4-4215-90F8-D889464ADFA6}" srcOrd="0" destOrd="0" presId="urn:microsoft.com/office/officeart/2005/8/layout/bProcess3"/>
    <dgm:cxn modelId="{C4FBDBE5-0508-4516-B10B-131790A14F7B}" type="presParOf" srcId="{A5AF46A1-6331-44A2-8467-E46C177D4011}" destId="{66445455-EF24-42FC-B876-E5C64697A2ED}" srcOrd="4" destOrd="0" presId="urn:microsoft.com/office/officeart/2005/8/layout/bProcess3"/>
    <dgm:cxn modelId="{9292C612-1273-4526-8E3B-6E049E0D5F09}" type="presParOf" srcId="{A5AF46A1-6331-44A2-8467-E46C177D4011}" destId="{E2AAFC1F-CD71-41BF-889F-0021DF280897}" srcOrd="5" destOrd="0" presId="urn:microsoft.com/office/officeart/2005/8/layout/bProcess3"/>
    <dgm:cxn modelId="{E61EE56E-65F7-495B-9A30-DF358D463640}" type="presParOf" srcId="{E2AAFC1F-CD71-41BF-889F-0021DF280897}" destId="{7EBC166D-97FB-4907-8B04-45FD7F3C0620}" srcOrd="0" destOrd="0" presId="urn:microsoft.com/office/officeart/2005/8/layout/bProcess3"/>
    <dgm:cxn modelId="{008F5B62-8114-44AA-9C9E-F296E19DE204}" type="presParOf" srcId="{A5AF46A1-6331-44A2-8467-E46C177D4011}" destId="{E8689BED-E7F3-492B-92BB-ECD58D47F05C}" srcOrd="6" destOrd="0" presId="urn:microsoft.com/office/officeart/2005/8/layout/bProcess3"/>
    <dgm:cxn modelId="{E18C9024-F0B1-4D5E-8444-52D5AC25B6BF}" type="presParOf" srcId="{A5AF46A1-6331-44A2-8467-E46C177D4011}" destId="{167AD12D-74AF-413B-8F35-EFFB65B26631}" srcOrd="7" destOrd="0" presId="urn:microsoft.com/office/officeart/2005/8/layout/bProcess3"/>
    <dgm:cxn modelId="{78BDE9D2-EA57-49E2-B53F-01DFF48899C6}" type="presParOf" srcId="{167AD12D-74AF-413B-8F35-EFFB65B26631}" destId="{ECD389EE-DC6B-4130-B6FD-2759535E2F89}" srcOrd="0" destOrd="0" presId="urn:microsoft.com/office/officeart/2005/8/layout/bProcess3"/>
    <dgm:cxn modelId="{869AA3A3-D4AC-4366-B211-68AD91D2611F}" type="presParOf" srcId="{A5AF46A1-6331-44A2-8467-E46C177D4011}" destId="{2F4B8932-2E12-4BF0-B018-3BD891827DAB}" srcOrd="8" destOrd="0" presId="urn:microsoft.com/office/officeart/2005/8/layout/bProcess3"/>
    <dgm:cxn modelId="{E2F58B3E-BFF4-47E2-9A53-D4563E080FFD}" type="presParOf" srcId="{A5AF46A1-6331-44A2-8467-E46C177D4011}" destId="{F2910798-B002-48B5-B6BF-AC2F61CFAB30}" srcOrd="9" destOrd="0" presId="urn:microsoft.com/office/officeart/2005/8/layout/bProcess3"/>
    <dgm:cxn modelId="{2A80AA33-B382-46AC-B58B-B2945F10477E}" type="presParOf" srcId="{F2910798-B002-48B5-B6BF-AC2F61CFAB30}" destId="{7E99D708-620C-467D-9DE0-210D91DAC81A}" srcOrd="0" destOrd="0" presId="urn:microsoft.com/office/officeart/2005/8/layout/bProcess3"/>
    <dgm:cxn modelId="{EAFF5DE2-105F-4282-BDF1-6D02201A15B9}" type="presParOf" srcId="{A5AF46A1-6331-44A2-8467-E46C177D4011}" destId="{D2A604A2-8933-48BB-B1DB-7E5DF3AE0254}" srcOrd="10" destOrd="0" presId="urn:microsoft.com/office/officeart/2005/8/layout/bProcess3"/>
    <dgm:cxn modelId="{8CF49087-E7F9-4125-B3F8-46F5E189ED95}" type="presParOf" srcId="{A5AF46A1-6331-44A2-8467-E46C177D4011}" destId="{63B8A34D-5D59-4BC8-9A17-E2DBA42E970B}" srcOrd="11" destOrd="0" presId="urn:microsoft.com/office/officeart/2005/8/layout/bProcess3"/>
    <dgm:cxn modelId="{E1C29A45-0BF2-456C-8BA6-BB99F409DF91}" type="presParOf" srcId="{63B8A34D-5D59-4BC8-9A17-E2DBA42E970B}" destId="{C603B23A-A6CA-4B38-A442-02142D1F75A5}" srcOrd="0" destOrd="0" presId="urn:microsoft.com/office/officeart/2005/8/layout/bProcess3"/>
    <dgm:cxn modelId="{DE41607F-89D3-46E3-9B41-B7422CECE882}" type="presParOf" srcId="{A5AF46A1-6331-44A2-8467-E46C177D4011}" destId="{7148076E-A5AC-4799-B7E8-2944F9E2FBAE}" srcOrd="12" destOrd="0" presId="urn:microsoft.com/office/officeart/2005/8/layout/bProcess3"/>
    <dgm:cxn modelId="{2CDCD037-806D-444B-8BAA-7E3AF7239774}" type="presParOf" srcId="{A5AF46A1-6331-44A2-8467-E46C177D4011}" destId="{3BA775C9-00C1-4101-B70B-E2D175607EB9}" srcOrd="13" destOrd="0" presId="urn:microsoft.com/office/officeart/2005/8/layout/bProcess3"/>
    <dgm:cxn modelId="{6B1113F5-1A06-4D54-9876-1B0C0BD4D0E4}" type="presParOf" srcId="{3BA775C9-00C1-4101-B70B-E2D175607EB9}" destId="{0495DD05-3532-4545-85C6-8FD5372FE2D3}" srcOrd="0" destOrd="0" presId="urn:microsoft.com/office/officeart/2005/8/layout/bProcess3"/>
    <dgm:cxn modelId="{225E342F-5BFC-4158-BE6F-96C934B920E0}" type="presParOf" srcId="{A5AF46A1-6331-44A2-8467-E46C177D4011}" destId="{53E5A67F-8FE7-434D-B83E-53EBD218E67D}" srcOrd="14"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4E49A3-2178-478E-B68E-2F67414BCB28}">
      <dsp:nvSpPr>
        <dsp:cNvPr id="0" name=""/>
        <dsp:cNvSpPr/>
      </dsp:nvSpPr>
      <dsp:spPr>
        <a:xfrm>
          <a:off x="0" y="449238"/>
          <a:ext cx="6797675" cy="1282049"/>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27575" tIns="458216" rIns="527575"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a:t>Salinas Resident/Employees for at least 2 years</a:t>
          </a:r>
        </a:p>
        <a:p>
          <a:pPr marL="228600" lvl="1" indent="-228600" algn="l" defTabSz="977900">
            <a:lnSpc>
              <a:spcPct val="90000"/>
            </a:lnSpc>
            <a:spcBef>
              <a:spcPct val="0"/>
            </a:spcBef>
            <a:spcAft>
              <a:spcPct val="15000"/>
            </a:spcAft>
            <a:buChar char="•"/>
          </a:pPr>
          <a:r>
            <a:rPr lang="en-US" sz="2200" kern="1200"/>
            <a:t>Moderate-Income Households (≤150% AMI)</a:t>
          </a:r>
        </a:p>
      </dsp:txBody>
      <dsp:txXfrm>
        <a:off x="0" y="449238"/>
        <a:ext cx="6797675" cy="1282049"/>
      </dsp:txXfrm>
    </dsp:sp>
    <dsp:sp modelId="{81D2E2C4-94BF-43AF-A8B8-A2F3D6FD75EE}">
      <dsp:nvSpPr>
        <dsp:cNvPr id="0" name=""/>
        <dsp:cNvSpPr/>
      </dsp:nvSpPr>
      <dsp:spPr>
        <a:xfrm>
          <a:off x="339883" y="124518"/>
          <a:ext cx="4758372" cy="6494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855" tIns="0" rIns="179855" bIns="0" numCol="1" spcCol="1270" anchor="ctr" anchorCtr="0">
          <a:noAutofit/>
        </a:bodyPr>
        <a:lstStyle/>
        <a:p>
          <a:pPr marL="0" lvl="0" indent="0" algn="l" defTabSz="977900">
            <a:lnSpc>
              <a:spcPct val="90000"/>
            </a:lnSpc>
            <a:spcBef>
              <a:spcPct val="0"/>
            </a:spcBef>
            <a:spcAft>
              <a:spcPct val="35000"/>
            </a:spcAft>
            <a:buNone/>
          </a:pPr>
          <a:r>
            <a:rPr lang="en-US" sz="2200" kern="1200"/>
            <a:t>Target Population: </a:t>
          </a:r>
        </a:p>
      </dsp:txBody>
      <dsp:txXfrm>
        <a:off x="371586" y="156221"/>
        <a:ext cx="4694966" cy="586034"/>
      </dsp:txXfrm>
    </dsp:sp>
    <dsp:sp modelId="{C6732BC7-AC1B-48A1-B3A3-B7A148A8E31C}">
      <dsp:nvSpPr>
        <dsp:cNvPr id="0" name=""/>
        <dsp:cNvSpPr/>
      </dsp:nvSpPr>
      <dsp:spPr>
        <a:xfrm>
          <a:off x="0" y="2174808"/>
          <a:ext cx="6797675" cy="197505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27575" tIns="458216" rIns="527575"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a:t>Single-family residences</a:t>
          </a:r>
        </a:p>
        <a:p>
          <a:pPr marL="228600" lvl="1" indent="-228600" algn="l" defTabSz="977900">
            <a:lnSpc>
              <a:spcPct val="90000"/>
            </a:lnSpc>
            <a:spcBef>
              <a:spcPct val="0"/>
            </a:spcBef>
            <a:spcAft>
              <a:spcPct val="15000"/>
            </a:spcAft>
            <a:buChar char="•"/>
          </a:pPr>
          <a:r>
            <a:rPr lang="en-US" sz="2200" kern="1200"/>
            <a:t>Condominiums</a:t>
          </a:r>
        </a:p>
        <a:p>
          <a:pPr marL="228600" lvl="1" indent="-228600" algn="l" defTabSz="977900">
            <a:lnSpc>
              <a:spcPct val="90000"/>
            </a:lnSpc>
            <a:spcBef>
              <a:spcPct val="0"/>
            </a:spcBef>
            <a:spcAft>
              <a:spcPct val="15000"/>
            </a:spcAft>
            <a:buChar char="•"/>
          </a:pPr>
          <a:r>
            <a:rPr lang="en-US" sz="2200" kern="1200"/>
            <a:t>Manufactured housing within an owner-occupied park</a:t>
          </a:r>
        </a:p>
      </dsp:txBody>
      <dsp:txXfrm>
        <a:off x="0" y="2174808"/>
        <a:ext cx="6797675" cy="1975050"/>
      </dsp:txXfrm>
    </dsp:sp>
    <dsp:sp modelId="{AF2D3955-1DFC-4F87-90B7-837F4F0D2D46}">
      <dsp:nvSpPr>
        <dsp:cNvPr id="0" name=""/>
        <dsp:cNvSpPr/>
      </dsp:nvSpPr>
      <dsp:spPr>
        <a:xfrm>
          <a:off x="339883" y="1850088"/>
          <a:ext cx="4758372" cy="6494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855" tIns="0" rIns="179855" bIns="0" numCol="1" spcCol="1270" anchor="ctr" anchorCtr="0">
          <a:noAutofit/>
        </a:bodyPr>
        <a:lstStyle/>
        <a:p>
          <a:pPr marL="0" lvl="0" indent="0" algn="l" defTabSz="977900">
            <a:lnSpc>
              <a:spcPct val="90000"/>
            </a:lnSpc>
            <a:spcBef>
              <a:spcPct val="0"/>
            </a:spcBef>
            <a:spcAft>
              <a:spcPct val="35000"/>
            </a:spcAft>
            <a:buNone/>
          </a:pPr>
          <a:r>
            <a:rPr lang="en-US" sz="2200" kern="1200"/>
            <a:t>Eligible Properties: </a:t>
          </a:r>
        </a:p>
      </dsp:txBody>
      <dsp:txXfrm>
        <a:off x="371586" y="1881791"/>
        <a:ext cx="4694966" cy="586034"/>
      </dsp:txXfrm>
    </dsp:sp>
    <dsp:sp modelId="{BDACFDCC-1A4E-4704-BF79-1731C266E07A}">
      <dsp:nvSpPr>
        <dsp:cNvPr id="0" name=""/>
        <dsp:cNvSpPr/>
      </dsp:nvSpPr>
      <dsp:spPr>
        <a:xfrm>
          <a:off x="0" y="4593378"/>
          <a:ext cx="6797675" cy="20097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27575" tIns="458216" rIns="527575" bIns="156464" numCol="1" spcCol="1270" anchor="t" anchorCtr="0">
          <a:noAutofit/>
        </a:bodyPr>
        <a:lstStyle/>
        <a:p>
          <a:pPr marL="228600" lvl="1" indent="-228600" algn="l" defTabSz="977900">
            <a:lnSpc>
              <a:spcPct val="90000"/>
            </a:lnSpc>
            <a:spcBef>
              <a:spcPct val="0"/>
            </a:spcBef>
            <a:spcAft>
              <a:spcPct val="15000"/>
            </a:spcAft>
            <a:buChar char="•"/>
          </a:pPr>
          <a:endParaRPr lang="en-US" sz="2200" kern="1200">
            <a:latin typeface="Calibri Light" panose="020F0302020204030204"/>
          </a:endParaRPr>
        </a:p>
        <a:p>
          <a:pPr marL="228600" lvl="1" indent="-228600" algn="l" defTabSz="977900">
            <a:lnSpc>
              <a:spcPct val="90000"/>
            </a:lnSpc>
            <a:spcBef>
              <a:spcPct val="0"/>
            </a:spcBef>
            <a:spcAft>
              <a:spcPct val="15000"/>
            </a:spcAft>
            <a:buChar char="•"/>
          </a:pPr>
          <a:endParaRPr lang="en-US" sz="2200" kern="1200">
            <a:latin typeface="Calibri Light" panose="020F0302020204030204"/>
          </a:endParaRPr>
        </a:p>
        <a:p>
          <a:pPr marL="228600" lvl="1" indent="-228600" algn="l" defTabSz="977900">
            <a:lnSpc>
              <a:spcPct val="90000"/>
            </a:lnSpc>
            <a:spcBef>
              <a:spcPct val="0"/>
            </a:spcBef>
            <a:spcAft>
              <a:spcPct val="15000"/>
            </a:spcAft>
            <a:buChar char="•"/>
          </a:pPr>
          <a:endParaRPr lang="en-US" sz="2200" kern="1200">
            <a:latin typeface="Calibri Light" panose="020F0302020204030204"/>
          </a:endParaRPr>
        </a:p>
        <a:p>
          <a:pPr marL="228600" lvl="1" indent="-228600" algn="l" defTabSz="977900">
            <a:lnSpc>
              <a:spcPct val="90000"/>
            </a:lnSpc>
            <a:spcBef>
              <a:spcPct val="0"/>
            </a:spcBef>
            <a:spcAft>
              <a:spcPct val="15000"/>
            </a:spcAft>
            <a:buChar char="•"/>
          </a:pPr>
          <a:endParaRPr lang="en-US" sz="2200" kern="1200">
            <a:latin typeface="Calibri Light" panose="020F0302020204030204"/>
          </a:endParaRPr>
        </a:p>
      </dsp:txBody>
      <dsp:txXfrm>
        <a:off x="0" y="4593378"/>
        <a:ext cx="6797675" cy="2009700"/>
      </dsp:txXfrm>
    </dsp:sp>
    <dsp:sp modelId="{E673AE63-5FA0-46CF-8A07-013C04484D3B}">
      <dsp:nvSpPr>
        <dsp:cNvPr id="0" name=""/>
        <dsp:cNvSpPr/>
      </dsp:nvSpPr>
      <dsp:spPr>
        <a:xfrm>
          <a:off x="339883" y="4268658"/>
          <a:ext cx="4758372" cy="6494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855" tIns="0" rIns="179855" bIns="0" numCol="1" spcCol="1270" anchor="ctr" anchorCtr="0">
          <a:noAutofit/>
        </a:bodyPr>
        <a:lstStyle/>
        <a:p>
          <a:pPr marL="0" lvl="0" indent="0" algn="l" defTabSz="977900" rtl="0">
            <a:lnSpc>
              <a:spcPct val="90000"/>
            </a:lnSpc>
            <a:spcBef>
              <a:spcPct val="0"/>
            </a:spcBef>
            <a:spcAft>
              <a:spcPct val="35000"/>
            </a:spcAft>
            <a:buNone/>
          </a:pPr>
          <a:r>
            <a:rPr lang="en-US" sz="2200" b="1" kern="1200">
              <a:latin typeface="Calibri Light" panose="020F0302020204030204"/>
            </a:rPr>
            <a:t>Down</a:t>
          </a:r>
          <a:r>
            <a:rPr lang="en-US" sz="2200" b="1" kern="1200"/>
            <a:t> </a:t>
          </a:r>
          <a:r>
            <a:rPr lang="en-US" sz="2200" b="1" kern="1200">
              <a:latin typeface="Calibri Light" panose="020F0302020204030204"/>
            </a:rPr>
            <a:t>Payment</a:t>
          </a:r>
          <a:r>
            <a:rPr lang="en-US" sz="2200" kern="1200">
              <a:latin typeface="Calibri Light" panose="020F0302020204030204"/>
            </a:rPr>
            <a:t> </a:t>
          </a:r>
          <a:r>
            <a:rPr lang="en-US" sz="2200" kern="1200"/>
            <a:t>Assistance</a:t>
          </a:r>
        </a:p>
      </dsp:txBody>
      <dsp:txXfrm>
        <a:off x="371586" y="4300361"/>
        <a:ext cx="4694966" cy="5860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4E49A3-2178-478E-B68E-2F67414BCB28}">
      <dsp:nvSpPr>
        <dsp:cNvPr id="0" name=""/>
        <dsp:cNvSpPr/>
      </dsp:nvSpPr>
      <dsp:spPr>
        <a:xfrm>
          <a:off x="0" y="373278"/>
          <a:ext cx="6797675" cy="18144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27575" tIns="499872" rIns="527575" bIns="170688" numCol="1" spcCol="1270" anchor="t" anchorCtr="0">
          <a:noAutofit/>
        </a:bodyPr>
        <a:lstStyle/>
        <a:p>
          <a:pPr marL="228600" lvl="1" indent="-228600" algn="l" defTabSz="1066800" rtl="0">
            <a:lnSpc>
              <a:spcPct val="90000"/>
            </a:lnSpc>
            <a:spcBef>
              <a:spcPct val="0"/>
            </a:spcBef>
            <a:spcAft>
              <a:spcPct val="15000"/>
            </a:spcAft>
            <a:buChar char="•"/>
          </a:pPr>
          <a:r>
            <a:rPr lang="en-US" sz="2400" kern="1200" dirty="0">
              <a:latin typeface="Calibri"/>
              <a:ea typeface="Calibri"/>
              <a:cs typeface="Calibri"/>
            </a:rPr>
            <a:t>Permanent Local Housing Allocation (PLHA)</a:t>
          </a:r>
        </a:p>
        <a:p>
          <a:pPr marL="457200" lvl="2" indent="-228600" algn="l" defTabSz="1066800">
            <a:lnSpc>
              <a:spcPct val="90000"/>
            </a:lnSpc>
            <a:spcBef>
              <a:spcPct val="0"/>
            </a:spcBef>
            <a:spcAft>
              <a:spcPct val="15000"/>
            </a:spcAft>
            <a:buChar char="•"/>
          </a:pPr>
          <a:r>
            <a:rPr lang="en-US" sz="2400" kern="1200" dirty="0">
              <a:latin typeface="Calibri"/>
              <a:ea typeface="Calibri"/>
              <a:cs typeface="Calibri"/>
            </a:rPr>
            <a:t>$1.034 M Available</a:t>
          </a:r>
        </a:p>
        <a:p>
          <a:pPr marL="228600" lvl="1" indent="-228600" algn="l" defTabSz="1066800" rtl="0">
            <a:lnSpc>
              <a:spcPct val="90000"/>
            </a:lnSpc>
            <a:spcBef>
              <a:spcPct val="0"/>
            </a:spcBef>
            <a:spcAft>
              <a:spcPct val="15000"/>
            </a:spcAft>
            <a:buChar char="•"/>
          </a:pPr>
          <a:r>
            <a:rPr lang="en-US" sz="2400" kern="1200" dirty="0">
              <a:latin typeface="Calibri"/>
              <a:ea typeface="Calibri"/>
              <a:cs typeface="Calibri"/>
            </a:rPr>
            <a:t>Other sources based on availability</a:t>
          </a:r>
        </a:p>
      </dsp:txBody>
      <dsp:txXfrm>
        <a:off x="0" y="373278"/>
        <a:ext cx="6797675" cy="1814400"/>
      </dsp:txXfrm>
    </dsp:sp>
    <dsp:sp modelId="{81D2E2C4-94BF-43AF-A8B8-A2F3D6FD75EE}">
      <dsp:nvSpPr>
        <dsp:cNvPr id="0" name=""/>
        <dsp:cNvSpPr/>
      </dsp:nvSpPr>
      <dsp:spPr>
        <a:xfrm>
          <a:off x="339883" y="19038"/>
          <a:ext cx="4758372" cy="7084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855" tIns="0" rIns="179855" bIns="0" numCol="1" spcCol="1270" anchor="ctr" anchorCtr="0">
          <a:noAutofit/>
        </a:bodyPr>
        <a:lstStyle/>
        <a:p>
          <a:pPr marL="0" lvl="0" indent="0" algn="l" defTabSz="1066800" rtl="0">
            <a:lnSpc>
              <a:spcPct val="90000"/>
            </a:lnSpc>
            <a:spcBef>
              <a:spcPct val="0"/>
            </a:spcBef>
            <a:spcAft>
              <a:spcPct val="35000"/>
            </a:spcAft>
            <a:buNone/>
          </a:pPr>
          <a:r>
            <a:rPr lang="en-US" sz="2400" kern="1200" dirty="0">
              <a:latin typeface="Calibri"/>
              <a:ea typeface="Calibri"/>
              <a:cs typeface="Calibri"/>
            </a:rPr>
            <a:t>Funding Sources</a:t>
          </a:r>
        </a:p>
      </dsp:txBody>
      <dsp:txXfrm>
        <a:off x="374468" y="53623"/>
        <a:ext cx="4689202" cy="639310"/>
      </dsp:txXfrm>
    </dsp:sp>
    <dsp:sp modelId="{C6732BC7-AC1B-48A1-B3A3-B7A148A8E31C}">
      <dsp:nvSpPr>
        <dsp:cNvPr id="0" name=""/>
        <dsp:cNvSpPr/>
      </dsp:nvSpPr>
      <dsp:spPr>
        <a:xfrm>
          <a:off x="0" y="2671518"/>
          <a:ext cx="6797675" cy="13608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27575" tIns="499872" rIns="527575" bIns="170688" numCol="1" spcCol="1270" anchor="t" anchorCtr="0">
          <a:noAutofit/>
        </a:bodyPr>
        <a:lstStyle/>
        <a:p>
          <a:pPr marL="228600" lvl="1" indent="-228600" algn="l" defTabSz="1066800" rtl="0">
            <a:lnSpc>
              <a:spcPct val="90000"/>
            </a:lnSpc>
            <a:spcBef>
              <a:spcPct val="0"/>
            </a:spcBef>
            <a:spcAft>
              <a:spcPct val="15000"/>
            </a:spcAft>
            <a:buChar char="•"/>
          </a:pPr>
          <a:r>
            <a:rPr lang="en-US" sz="2400" kern="1200" dirty="0">
              <a:latin typeface="Calibri"/>
              <a:ea typeface="Calibri"/>
              <a:cs typeface="Calibri"/>
            </a:rPr>
            <a:t> HUD-approved, 8-hour homebuyer education course</a:t>
          </a:r>
        </a:p>
      </dsp:txBody>
      <dsp:txXfrm>
        <a:off x="0" y="2671518"/>
        <a:ext cx="6797675" cy="1360800"/>
      </dsp:txXfrm>
    </dsp:sp>
    <dsp:sp modelId="{AF2D3955-1DFC-4F87-90B7-837F4F0D2D46}">
      <dsp:nvSpPr>
        <dsp:cNvPr id="0" name=""/>
        <dsp:cNvSpPr/>
      </dsp:nvSpPr>
      <dsp:spPr>
        <a:xfrm>
          <a:off x="339883" y="2317278"/>
          <a:ext cx="4758372" cy="7084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855" tIns="0" rIns="179855" bIns="0" numCol="1" spcCol="1270" anchor="ctr" anchorCtr="0">
          <a:noAutofit/>
        </a:bodyPr>
        <a:lstStyle/>
        <a:p>
          <a:pPr marL="0" lvl="0" indent="0" algn="l" defTabSz="1066800" rtl="0">
            <a:lnSpc>
              <a:spcPct val="90000"/>
            </a:lnSpc>
            <a:spcBef>
              <a:spcPct val="0"/>
            </a:spcBef>
            <a:spcAft>
              <a:spcPct val="35000"/>
            </a:spcAft>
            <a:buNone/>
          </a:pPr>
          <a:r>
            <a:rPr lang="en-US" sz="2400" kern="1200" dirty="0">
              <a:latin typeface="Calibri"/>
              <a:ea typeface="Calibri"/>
              <a:cs typeface="Calibri"/>
            </a:rPr>
            <a:t>Education Requirements: </a:t>
          </a:r>
        </a:p>
      </dsp:txBody>
      <dsp:txXfrm>
        <a:off x="374468" y="2351863"/>
        <a:ext cx="4689202" cy="639310"/>
      </dsp:txXfrm>
    </dsp:sp>
    <dsp:sp modelId="{BDACFDCC-1A4E-4704-BF79-1731C266E07A}">
      <dsp:nvSpPr>
        <dsp:cNvPr id="0" name=""/>
        <dsp:cNvSpPr/>
      </dsp:nvSpPr>
      <dsp:spPr>
        <a:xfrm>
          <a:off x="0" y="4516158"/>
          <a:ext cx="6797675" cy="21924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27575" tIns="499872" rIns="527575" bIns="170688" numCol="1" spcCol="1270" anchor="t" anchorCtr="0">
          <a:noAutofit/>
        </a:bodyPr>
        <a:lstStyle/>
        <a:p>
          <a:pPr marL="228600" lvl="1" indent="-228600" algn="l" defTabSz="1066800" rtl="0">
            <a:lnSpc>
              <a:spcPct val="90000"/>
            </a:lnSpc>
            <a:spcBef>
              <a:spcPct val="0"/>
            </a:spcBef>
            <a:spcAft>
              <a:spcPct val="15000"/>
            </a:spcAft>
            <a:buChar char="•"/>
          </a:pPr>
          <a:r>
            <a:rPr lang="en-US" sz="2400" kern="1200" dirty="0">
              <a:latin typeface="Calibri"/>
              <a:ea typeface="Calibri"/>
              <a:cs typeface="Calibri"/>
            </a:rPr>
            <a:t>Lenders &amp; Mortgage Associations</a:t>
          </a:r>
        </a:p>
        <a:p>
          <a:pPr marL="228600" lvl="1" indent="-228600" algn="l" defTabSz="1066800" rtl="0">
            <a:lnSpc>
              <a:spcPct val="90000"/>
            </a:lnSpc>
            <a:spcBef>
              <a:spcPct val="0"/>
            </a:spcBef>
            <a:spcAft>
              <a:spcPct val="15000"/>
            </a:spcAft>
            <a:buChar char="•"/>
          </a:pPr>
          <a:r>
            <a:rPr lang="en-US" sz="2400" kern="1200" dirty="0">
              <a:latin typeface="Calibri"/>
              <a:ea typeface="Calibri"/>
              <a:cs typeface="Calibri"/>
            </a:rPr>
            <a:t>Realtors &amp; Developers </a:t>
          </a:r>
        </a:p>
        <a:p>
          <a:pPr marL="228600" lvl="1" indent="-228600" algn="l" defTabSz="1066800" rtl="0">
            <a:lnSpc>
              <a:spcPct val="90000"/>
            </a:lnSpc>
            <a:spcBef>
              <a:spcPct val="0"/>
            </a:spcBef>
            <a:spcAft>
              <a:spcPct val="15000"/>
            </a:spcAft>
            <a:buChar char="•"/>
          </a:pPr>
          <a:r>
            <a:rPr lang="en-US" sz="2400" kern="1200" dirty="0">
              <a:latin typeface="Calibri"/>
              <a:ea typeface="Calibri"/>
              <a:cs typeface="Calibri"/>
            </a:rPr>
            <a:t>Community Organizations</a:t>
          </a:r>
        </a:p>
        <a:p>
          <a:pPr marL="228600" lvl="1" indent="-228600" algn="l" defTabSz="1066800" rtl="0">
            <a:lnSpc>
              <a:spcPct val="90000"/>
            </a:lnSpc>
            <a:spcBef>
              <a:spcPct val="0"/>
            </a:spcBef>
            <a:spcAft>
              <a:spcPct val="15000"/>
            </a:spcAft>
            <a:buChar char="•"/>
          </a:pPr>
          <a:r>
            <a:rPr lang="en-US" sz="2400" kern="1200" dirty="0">
              <a:latin typeface="Calibri"/>
              <a:ea typeface="Calibri"/>
              <a:cs typeface="Calibri"/>
            </a:rPr>
            <a:t>Service Providers</a:t>
          </a:r>
        </a:p>
      </dsp:txBody>
      <dsp:txXfrm>
        <a:off x="0" y="4516158"/>
        <a:ext cx="6797675" cy="2192400"/>
      </dsp:txXfrm>
    </dsp:sp>
    <dsp:sp modelId="{E673AE63-5FA0-46CF-8A07-013C04484D3B}">
      <dsp:nvSpPr>
        <dsp:cNvPr id="0" name=""/>
        <dsp:cNvSpPr/>
      </dsp:nvSpPr>
      <dsp:spPr>
        <a:xfrm>
          <a:off x="339883" y="4161918"/>
          <a:ext cx="4758372" cy="7084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855" tIns="0" rIns="179855" bIns="0" numCol="1" spcCol="1270" anchor="ctr" anchorCtr="0">
          <a:noAutofit/>
        </a:bodyPr>
        <a:lstStyle/>
        <a:p>
          <a:pPr marL="0" lvl="0" indent="0" algn="l" defTabSz="1066800" rtl="0">
            <a:lnSpc>
              <a:spcPct val="90000"/>
            </a:lnSpc>
            <a:spcBef>
              <a:spcPct val="0"/>
            </a:spcBef>
            <a:spcAft>
              <a:spcPct val="35000"/>
            </a:spcAft>
            <a:buNone/>
          </a:pPr>
          <a:r>
            <a:rPr lang="en-US" sz="2400" kern="1200" dirty="0">
              <a:latin typeface="Calibri"/>
              <a:ea typeface="Calibri"/>
              <a:cs typeface="Calibri"/>
            </a:rPr>
            <a:t>Partnerships / Outreach</a:t>
          </a:r>
        </a:p>
      </dsp:txBody>
      <dsp:txXfrm>
        <a:off x="374468" y="4196503"/>
        <a:ext cx="4689202" cy="6393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A1DCC3-EC31-4B80-91EB-CB3DA9C96C36}">
      <dsp:nvSpPr>
        <dsp:cNvPr id="0" name=""/>
        <dsp:cNvSpPr/>
      </dsp:nvSpPr>
      <dsp:spPr>
        <a:xfrm>
          <a:off x="2271721" y="1180853"/>
          <a:ext cx="491822" cy="91440"/>
        </a:xfrm>
        <a:custGeom>
          <a:avLst/>
          <a:gdLst/>
          <a:ahLst/>
          <a:cxnLst/>
          <a:rect l="0" t="0" r="0" b="0"/>
          <a:pathLst>
            <a:path>
              <a:moveTo>
                <a:pt x="0" y="45720"/>
              </a:moveTo>
              <a:lnTo>
                <a:pt x="491822" y="45720"/>
              </a:lnTo>
            </a:path>
          </a:pathLst>
        </a:custGeom>
        <a:noFill/>
        <a:ln w="1270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04572" y="1223961"/>
        <a:ext cx="26121" cy="5224"/>
      </dsp:txXfrm>
    </dsp:sp>
    <dsp:sp modelId="{0B483292-5FDD-4664-A4F4-EBDC81E719E5}">
      <dsp:nvSpPr>
        <dsp:cNvPr id="0" name=""/>
        <dsp:cNvSpPr/>
      </dsp:nvSpPr>
      <dsp:spPr>
        <a:xfrm>
          <a:off x="2120" y="545152"/>
          <a:ext cx="2271401" cy="136284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en-US" sz="1900" b="0" kern="1200">
              <a:latin typeface="Calibri Light" panose="020F0302020204030204"/>
            </a:rPr>
            <a:t>Housing and Land Use Committee 1/20/2026</a:t>
          </a:r>
          <a:endParaRPr lang="en-US" sz="1900" b="0" kern="1200"/>
        </a:p>
      </dsp:txBody>
      <dsp:txXfrm>
        <a:off x="2120" y="545152"/>
        <a:ext cx="2271401" cy="1362840"/>
      </dsp:txXfrm>
    </dsp:sp>
    <dsp:sp modelId="{41AB4D05-C17F-4299-8A4B-D89869F4831C}">
      <dsp:nvSpPr>
        <dsp:cNvPr id="0" name=""/>
        <dsp:cNvSpPr/>
      </dsp:nvSpPr>
      <dsp:spPr>
        <a:xfrm>
          <a:off x="5065545" y="1180853"/>
          <a:ext cx="491822" cy="91440"/>
        </a:xfrm>
        <a:custGeom>
          <a:avLst/>
          <a:gdLst/>
          <a:ahLst/>
          <a:cxnLst/>
          <a:rect l="0" t="0" r="0" b="0"/>
          <a:pathLst>
            <a:path>
              <a:moveTo>
                <a:pt x="0" y="45720"/>
              </a:moveTo>
              <a:lnTo>
                <a:pt x="491822" y="45720"/>
              </a:lnTo>
            </a:path>
          </a:pathLst>
        </a:custGeom>
        <a:noFill/>
        <a:ln w="1270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98396" y="1223961"/>
        <a:ext cx="26121" cy="5224"/>
      </dsp:txXfrm>
    </dsp:sp>
    <dsp:sp modelId="{8F626A2A-81FB-466B-9785-5106EDE914AC}">
      <dsp:nvSpPr>
        <dsp:cNvPr id="0" name=""/>
        <dsp:cNvSpPr/>
      </dsp:nvSpPr>
      <dsp:spPr>
        <a:xfrm>
          <a:off x="2795944" y="545152"/>
          <a:ext cx="2271401" cy="136284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en-US" sz="1900" kern="1200">
              <a:latin typeface="Calibri Light" panose="020F0302020204030204"/>
            </a:rPr>
            <a:t>City Council 1/27/2026</a:t>
          </a:r>
          <a:endParaRPr lang="en-US" sz="1900" kern="1200"/>
        </a:p>
      </dsp:txBody>
      <dsp:txXfrm>
        <a:off x="2795944" y="545152"/>
        <a:ext cx="2271401" cy="1362840"/>
      </dsp:txXfrm>
    </dsp:sp>
    <dsp:sp modelId="{E2AAFC1F-CD71-41BF-889F-0021DF280897}">
      <dsp:nvSpPr>
        <dsp:cNvPr id="0" name=""/>
        <dsp:cNvSpPr/>
      </dsp:nvSpPr>
      <dsp:spPr>
        <a:xfrm>
          <a:off x="7859369" y="1180853"/>
          <a:ext cx="491822" cy="91440"/>
        </a:xfrm>
        <a:custGeom>
          <a:avLst/>
          <a:gdLst/>
          <a:ahLst/>
          <a:cxnLst/>
          <a:rect l="0" t="0" r="0" b="0"/>
          <a:pathLst>
            <a:path>
              <a:moveTo>
                <a:pt x="0" y="45720"/>
              </a:moveTo>
              <a:lnTo>
                <a:pt x="491822" y="45720"/>
              </a:lnTo>
            </a:path>
          </a:pathLst>
        </a:custGeom>
        <a:noFill/>
        <a:ln w="1270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092220" y="1223961"/>
        <a:ext cx="26121" cy="5224"/>
      </dsp:txXfrm>
    </dsp:sp>
    <dsp:sp modelId="{66445455-EF24-42FC-B876-E5C64697A2ED}">
      <dsp:nvSpPr>
        <dsp:cNvPr id="0" name=""/>
        <dsp:cNvSpPr/>
      </dsp:nvSpPr>
      <dsp:spPr>
        <a:xfrm>
          <a:off x="5589768" y="545152"/>
          <a:ext cx="2271401" cy="136284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en-US" sz="1900" kern="1200">
              <a:latin typeface="Calibri Light" panose="020F0302020204030204"/>
            </a:rPr>
            <a:t>Submit draft guidelines to HCD 1/31/2026</a:t>
          </a:r>
          <a:endParaRPr lang="en-US" sz="1900" kern="1200"/>
        </a:p>
      </dsp:txBody>
      <dsp:txXfrm>
        <a:off x="5589768" y="545152"/>
        <a:ext cx="2271401" cy="1362840"/>
      </dsp:txXfrm>
    </dsp:sp>
    <dsp:sp modelId="{167AD12D-74AF-413B-8F35-EFFB65B26631}">
      <dsp:nvSpPr>
        <dsp:cNvPr id="0" name=""/>
        <dsp:cNvSpPr/>
      </dsp:nvSpPr>
      <dsp:spPr>
        <a:xfrm>
          <a:off x="1137821" y="1906193"/>
          <a:ext cx="8381471" cy="491822"/>
        </a:xfrm>
        <a:custGeom>
          <a:avLst/>
          <a:gdLst/>
          <a:ahLst/>
          <a:cxnLst/>
          <a:rect l="0" t="0" r="0" b="0"/>
          <a:pathLst>
            <a:path>
              <a:moveTo>
                <a:pt x="8381471" y="0"/>
              </a:moveTo>
              <a:lnTo>
                <a:pt x="8381471" y="263011"/>
              </a:lnTo>
              <a:lnTo>
                <a:pt x="0" y="263011"/>
              </a:lnTo>
              <a:lnTo>
                <a:pt x="0" y="491822"/>
              </a:lnTo>
            </a:path>
          </a:pathLst>
        </a:custGeom>
        <a:noFill/>
        <a:ln w="1270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118613" y="2149492"/>
        <a:ext cx="419886" cy="5224"/>
      </dsp:txXfrm>
    </dsp:sp>
    <dsp:sp modelId="{E8689BED-E7F3-492B-92BB-ECD58D47F05C}">
      <dsp:nvSpPr>
        <dsp:cNvPr id="0" name=""/>
        <dsp:cNvSpPr/>
      </dsp:nvSpPr>
      <dsp:spPr>
        <a:xfrm>
          <a:off x="8383592" y="545152"/>
          <a:ext cx="2271401" cy="136284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en-US" sz="1900" kern="1200">
              <a:latin typeface="Calibri Light" panose="020F0302020204030204"/>
            </a:rPr>
            <a:t>Finalize guidelines and program documents</a:t>
          </a:r>
          <a:endParaRPr lang="en-US" sz="1900" kern="1200"/>
        </a:p>
      </dsp:txBody>
      <dsp:txXfrm>
        <a:off x="8383592" y="545152"/>
        <a:ext cx="2271401" cy="1362840"/>
      </dsp:txXfrm>
    </dsp:sp>
    <dsp:sp modelId="{F2910798-B002-48B5-B6BF-AC2F61CFAB30}">
      <dsp:nvSpPr>
        <dsp:cNvPr id="0" name=""/>
        <dsp:cNvSpPr/>
      </dsp:nvSpPr>
      <dsp:spPr>
        <a:xfrm>
          <a:off x="2271721" y="3066116"/>
          <a:ext cx="491822" cy="91440"/>
        </a:xfrm>
        <a:custGeom>
          <a:avLst/>
          <a:gdLst/>
          <a:ahLst/>
          <a:cxnLst/>
          <a:rect l="0" t="0" r="0" b="0"/>
          <a:pathLst>
            <a:path>
              <a:moveTo>
                <a:pt x="0" y="45720"/>
              </a:moveTo>
              <a:lnTo>
                <a:pt x="491822" y="45720"/>
              </a:lnTo>
            </a:path>
          </a:pathLst>
        </a:custGeom>
        <a:noFill/>
        <a:ln w="1270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04572" y="3109224"/>
        <a:ext cx="26121" cy="5224"/>
      </dsp:txXfrm>
    </dsp:sp>
    <dsp:sp modelId="{2F4B8932-2E12-4BF0-B018-3BD891827DAB}">
      <dsp:nvSpPr>
        <dsp:cNvPr id="0" name=""/>
        <dsp:cNvSpPr/>
      </dsp:nvSpPr>
      <dsp:spPr>
        <a:xfrm>
          <a:off x="2120" y="2430416"/>
          <a:ext cx="2271401" cy="136284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en-US" sz="1900" kern="1200">
              <a:latin typeface="Calibri Light" panose="020F0302020204030204"/>
            </a:rPr>
            <a:t>Contact partners: lenders, community groups, education providers, etc.</a:t>
          </a:r>
          <a:endParaRPr lang="en-US" sz="1900" kern="1200"/>
        </a:p>
      </dsp:txBody>
      <dsp:txXfrm>
        <a:off x="2120" y="2430416"/>
        <a:ext cx="2271401" cy="1362840"/>
      </dsp:txXfrm>
    </dsp:sp>
    <dsp:sp modelId="{63B8A34D-5D59-4BC8-9A17-E2DBA42E970B}">
      <dsp:nvSpPr>
        <dsp:cNvPr id="0" name=""/>
        <dsp:cNvSpPr/>
      </dsp:nvSpPr>
      <dsp:spPr>
        <a:xfrm>
          <a:off x="5065545" y="3066116"/>
          <a:ext cx="491822" cy="91440"/>
        </a:xfrm>
        <a:custGeom>
          <a:avLst/>
          <a:gdLst/>
          <a:ahLst/>
          <a:cxnLst/>
          <a:rect l="0" t="0" r="0" b="0"/>
          <a:pathLst>
            <a:path>
              <a:moveTo>
                <a:pt x="0" y="45720"/>
              </a:moveTo>
              <a:lnTo>
                <a:pt x="491822" y="45720"/>
              </a:lnTo>
            </a:path>
          </a:pathLst>
        </a:custGeom>
        <a:noFill/>
        <a:ln w="1270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98396" y="3109224"/>
        <a:ext cx="26121" cy="5224"/>
      </dsp:txXfrm>
    </dsp:sp>
    <dsp:sp modelId="{D2A604A2-8933-48BB-B1DB-7E5DF3AE0254}">
      <dsp:nvSpPr>
        <dsp:cNvPr id="0" name=""/>
        <dsp:cNvSpPr/>
      </dsp:nvSpPr>
      <dsp:spPr>
        <a:xfrm>
          <a:off x="2795944" y="2430416"/>
          <a:ext cx="2271401" cy="136284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en-US" sz="1900" kern="1200">
              <a:latin typeface="Calibri Light" panose="020F0302020204030204"/>
            </a:rPr>
            <a:t>Program Marketing</a:t>
          </a:r>
        </a:p>
      </dsp:txBody>
      <dsp:txXfrm>
        <a:off x="2795944" y="2430416"/>
        <a:ext cx="2271401" cy="1362840"/>
      </dsp:txXfrm>
    </dsp:sp>
    <dsp:sp modelId="{3BA775C9-00C1-4101-B70B-E2D175607EB9}">
      <dsp:nvSpPr>
        <dsp:cNvPr id="0" name=""/>
        <dsp:cNvSpPr/>
      </dsp:nvSpPr>
      <dsp:spPr>
        <a:xfrm>
          <a:off x="7859369" y="3066116"/>
          <a:ext cx="491822" cy="91440"/>
        </a:xfrm>
        <a:custGeom>
          <a:avLst/>
          <a:gdLst/>
          <a:ahLst/>
          <a:cxnLst/>
          <a:rect l="0" t="0" r="0" b="0"/>
          <a:pathLst>
            <a:path>
              <a:moveTo>
                <a:pt x="0" y="45720"/>
              </a:moveTo>
              <a:lnTo>
                <a:pt x="491822" y="45720"/>
              </a:lnTo>
            </a:path>
          </a:pathLst>
        </a:custGeom>
        <a:noFill/>
        <a:ln w="1270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092220" y="3109224"/>
        <a:ext cx="26121" cy="5224"/>
      </dsp:txXfrm>
    </dsp:sp>
    <dsp:sp modelId="{7148076E-A5AC-4799-B7E8-2944F9E2FBAE}">
      <dsp:nvSpPr>
        <dsp:cNvPr id="0" name=""/>
        <dsp:cNvSpPr/>
      </dsp:nvSpPr>
      <dsp:spPr>
        <a:xfrm>
          <a:off x="5589768" y="2430416"/>
          <a:ext cx="2271401" cy="136284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en-US" sz="1900" kern="1200">
              <a:latin typeface="Calibri Light" panose="020F0302020204030204"/>
            </a:rPr>
            <a:t>Program Implementation</a:t>
          </a:r>
        </a:p>
      </dsp:txBody>
      <dsp:txXfrm>
        <a:off x="5589768" y="2430416"/>
        <a:ext cx="2271401" cy="1362840"/>
      </dsp:txXfrm>
    </dsp:sp>
    <dsp:sp modelId="{53E5A67F-8FE7-434D-B83E-53EBD218E67D}">
      <dsp:nvSpPr>
        <dsp:cNvPr id="0" name=""/>
        <dsp:cNvSpPr/>
      </dsp:nvSpPr>
      <dsp:spPr>
        <a:xfrm>
          <a:off x="8383592" y="2430416"/>
          <a:ext cx="2271401" cy="136284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en-US" sz="1900" kern="1200">
              <a:latin typeface="Calibri Light" panose="020F0302020204030204"/>
            </a:rPr>
            <a:t>Expenditure Deadline: 6/30/2030</a:t>
          </a:r>
        </a:p>
      </dsp:txBody>
      <dsp:txXfrm>
        <a:off x="8383592" y="2430416"/>
        <a:ext cx="2271401" cy="136284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C963E5-AAA0-4DF4-8183-AF8489845B31}" type="datetimeFigureOut">
              <a:rPr lang="en-US" smtClean="0"/>
              <a:t>1/16/2026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41849A-747B-42AC-A523-E9AF5F32373C}" type="slidenum">
              <a:rPr lang="en-US" smtClean="0"/>
              <a:t>‹#›</a:t>
            </a:fld>
            <a:endParaRPr lang="en-US"/>
          </a:p>
        </p:txBody>
      </p:sp>
    </p:spTree>
    <p:extLst>
      <p:ext uri="{BB962C8B-B14F-4D97-AF65-F5344CB8AC3E}">
        <p14:creationId xmlns:p14="http://schemas.microsoft.com/office/powerpoint/2010/main" val="1255037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841849A-747B-42AC-A523-E9AF5F32373C}" type="slidenum">
              <a:rPr lang="en-US" smtClean="0"/>
              <a:t>1</a:t>
            </a:fld>
            <a:endParaRPr lang="en-US"/>
          </a:p>
        </p:txBody>
      </p:sp>
    </p:spTree>
    <p:extLst>
      <p:ext uri="{BB962C8B-B14F-4D97-AF65-F5344CB8AC3E}">
        <p14:creationId xmlns:p14="http://schemas.microsoft.com/office/powerpoint/2010/main" val="196398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Condos includes townhomes</a:t>
            </a:r>
          </a:p>
        </p:txBody>
      </p:sp>
      <p:sp>
        <p:nvSpPr>
          <p:cNvPr id="4" name="Slide Number Placeholder 3"/>
          <p:cNvSpPr>
            <a:spLocks noGrp="1"/>
          </p:cNvSpPr>
          <p:nvPr>
            <p:ph type="sldNum" sz="quarter" idx="5"/>
          </p:nvPr>
        </p:nvSpPr>
        <p:spPr/>
        <p:txBody>
          <a:bodyPr/>
          <a:lstStyle/>
          <a:p>
            <a:fld id="{B841849A-747B-42AC-A523-E9AF5F32373C}" type="slidenum">
              <a:rPr lang="en-US" smtClean="0"/>
              <a:t>5</a:t>
            </a:fld>
            <a:endParaRPr lang="en-US"/>
          </a:p>
        </p:txBody>
      </p:sp>
    </p:spTree>
    <p:extLst>
      <p:ext uri="{BB962C8B-B14F-4D97-AF65-F5344CB8AC3E}">
        <p14:creationId xmlns:p14="http://schemas.microsoft.com/office/powerpoint/2010/main" val="3214237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CFF4F-2605-79C7-CC76-792F3E3190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D48CB1-AC1D-FEE5-34C1-22897D7A76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1ECCF5-0DD4-0398-EC09-9BE720DD6F6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ea typeface="Calibri" panose="020F0502020204030204"/>
                <a:cs typeface="Calibri" panose="020F0502020204030204"/>
              </a:rPr>
              <a:t>Funding Source: LHTF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ea typeface="Calibri" panose="020F0502020204030204"/>
                <a:cs typeface="Calibri" panose="020F0502020204030204"/>
              </a:rPr>
              <a:t>Affordability Restriction: 55 years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ea typeface="+mn-lt"/>
                <a:cs typeface="+mn-lt"/>
              </a:rPr>
              <a:t>Recommended </a:t>
            </a:r>
            <a:r>
              <a:rPr lang="en-US">
                <a:ea typeface="Calibri" panose="020F0502020204030204"/>
                <a:cs typeface="Calibri" panose="020F0502020204030204"/>
              </a:rPr>
              <a:t>Funding Amount : </a:t>
            </a:r>
            <a:r>
              <a:rPr lang="en-US" b="1">
                <a:ea typeface="Calibri" panose="020F0502020204030204"/>
                <a:cs typeface="Calibri" panose="020F0502020204030204"/>
              </a:rPr>
              <a:t>$1,290,521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ea typeface="Calibri" panose="020F0502020204030204"/>
                <a:cs typeface="Calibri" panose="020F0502020204030204"/>
              </a:rPr>
              <a:t>Target Population: TBD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ea typeface="Calibri" panose="020F0502020204030204"/>
                <a:cs typeface="Calibri" panose="020F0502020204030204"/>
              </a:rPr>
              <a:t>Scope of Work: Fire Damage Remediation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ea typeface="Calibri" panose="020F0502020204030204"/>
              <a:cs typeface="Calibri" panose="020F0502020204030204"/>
            </a:endParaRPr>
          </a:p>
          <a:p>
            <a:pPr>
              <a:defRPr/>
            </a:pPr>
            <a:r>
              <a:rPr lang="en-US" b="1"/>
              <a:t>LHTF Standard Agreement – Exhibit A</a:t>
            </a:r>
          </a:p>
          <a:p>
            <a:pPr>
              <a:defRPr/>
            </a:pPr>
            <a:r>
              <a:rPr lang="en-US" b="1"/>
              <a:t>4. Local Matching Funds</a:t>
            </a:r>
            <a:endParaRPr lang="en-US"/>
          </a:p>
          <a:p>
            <a:pPr>
              <a:defRPr/>
            </a:pPr>
            <a:r>
              <a:rPr lang="en-US"/>
              <a:t>    A. The Contractor shall provide documentation of the value and source of contributions</a:t>
            </a:r>
          </a:p>
          <a:p>
            <a:pPr>
              <a:defRPr/>
            </a:pPr>
            <a:r>
              <a:rPr lang="en-US"/>
              <a:t>included as Matching Funds to the project activity with each drawdown request. The</a:t>
            </a:r>
          </a:p>
          <a:p>
            <a:pPr>
              <a:defRPr/>
            </a:pPr>
            <a:r>
              <a:rPr lang="en-US"/>
              <a:t>total Matching Funds amount shall equal or exceed the following amount that was</a:t>
            </a:r>
          </a:p>
          <a:p>
            <a:pPr>
              <a:defRPr/>
            </a:pPr>
            <a:r>
              <a:rPr lang="en-US"/>
              <a:t>identified in the application.</a:t>
            </a:r>
          </a:p>
          <a:p>
            <a:pPr>
              <a:defRPr/>
            </a:pPr>
            <a:r>
              <a:rPr lang="en-US"/>
              <a:t>    B. Local Matching Funds must be expended concurrently with expenditure of Program</a:t>
            </a:r>
          </a:p>
          <a:p>
            <a:pPr>
              <a:defRPr/>
            </a:pPr>
            <a:r>
              <a:rPr lang="en-US"/>
              <a:t>funds on a dollar-for-dollar basis on the same Project.</a:t>
            </a:r>
          </a:p>
          <a:p>
            <a:pPr>
              <a:defRPr/>
            </a:pPr>
            <a:r>
              <a:rPr lang="en-US"/>
              <a:t>    C. Local Matching Funds must be On Deposit, meaning that all of the Matching Funds</a:t>
            </a:r>
          </a:p>
          <a:p>
            <a:pPr>
              <a:defRPr/>
            </a:pPr>
            <a:r>
              <a:rPr lang="en-US"/>
              <a:t>required by this Agreement are deposited in the trust fund, before a drawdown request</a:t>
            </a:r>
          </a:p>
          <a:p>
            <a:pPr>
              <a:defRPr/>
            </a:pPr>
            <a:r>
              <a:rPr lang="en-US"/>
              <a:t>may be submitted.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ea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ea typeface="Calibri" panose="020F0502020204030204"/>
                <a:cs typeface="Calibri" panose="020F0502020204030204"/>
              </a:rPr>
              <a:t>Purpose of site: lease a portion of the Property to the Asian Cultural Experience (ACE)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ea typeface="Calibri" panose="020F0502020204030204"/>
                <a:cs typeface="Calibri" panose="020F0502020204030204"/>
              </a:rPr>
              <a:t>for the purpose of creating a Cultural Center after close of escrow if the building is made code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ea typeface="Calibri" panose="020F0502020204030204"/>
                <a:cs typeface="Calibri" panose="020F0502020204030204"/>
              </a:rPr>
              <a:t>complaint within ten (10) years</a:t>
            </a:r>
          </a:p>
          <a:p>
            <a:endParaRPr lang="en-US"/>
          </a:p>
        </p:txBody>
      </p:sp>
      <p:sp>
        <p:nvSpPr>
          <p:cNvPr id="4" name="Slide Number Placeholder 3">
            <a:extLst>
              <a:ext uri="{FF2B5EF4-FFF2-40B4-BE49-F238E27FC236}">
                <a16:creationId xmlns:a16="http://schemas.microsoft.com/office/drawing/2014/main" id="{DEA42FF6-84CE-D010-7579-D12C3CD3275E}"/>
              </a:ext>
            </a:extLst>
          </p:cNvPr>
          <p:cNvSpPr>
            <a:spLocks noGrp="1"/>
          </p:cNvSpPr>
          <p:nvPr>
            <p:ph type="sldNum" sz="quarter" idx="5"/>
          </p:nvPr>
        </p:nvSpPr>
        <p:spPr/>
        <p:txBody>
          <a:bodyPr/>
          <a:lstStyle/>
          <a:p>
            <a:fld id="{B841849A-747B-42AC-A523-E9AF5F32373C}" type="slidenum">
              <a:rPr lang="en-US" smtClean="0"/>
              <a:t>7</a:t>
            </a:fld>
            <a:endParaRPr lang="en-US"/>
          </a:p>
        </p:txBody>
      </p:sp>
    </p:spTree>
    <p:extLst>
      <p:ext uri="{BB962C8B-B14F-4D97-AF65-F5344CB8AC3E}">
        <p14:creationId xmlns:p14="http://schemas.microsoft.com/office/powerpoint/2010/main" val="2823150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841849A-747B-42AC-A523-E9AF5F32373C}" type="slidenum">
              <a:rPr lang="en-US" smtClean="0"/>
              <a:t>8</a:t>
            </a:fld>
            <a:endParaRPr lang="en-US"/>
          </a:p>
        </p:txBody>
      </p:sp>
    </p:spTree>
    <p:extLst>
      <p:ext uri="{BB962C8B-B14F-4D97-AF65-F5344CB8AC3E}">
        <p14:creationId xmlns:p14="http://schemas.microsoft.com/office/powerpoint/2010/main" val="1752514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84A821FC-8236-42BD-8A64-7AB5DAFAF8D4}" type="datetimeFigureOut">
              <a:rPr lang="en-US" smtClean="0"/>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066EF-3999-4C99-870C-0F44FD4E6D9A}"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5373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A821FC-8236-42BD-8A64-7AB5DAFAF8D4}" type="datetimeFigureOut">
              <a:rPr lang="en-US" smtClean="0"/>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1473768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A821FC-8236-42BD-8A64-7AB5DAFAF8D4}" type="datetimeFigureOut">
              <a:rPr lang="en-US" smtClean="0"/>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066EF-3999-4C99-870C-0F44FD4E6D9A}"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69437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A821FC-8236-42BD-8A64-7AB5DAFAF8D4}" type="datetimeFigureOut">
              <a:rPr lang="en-US" smtClean="0"/>
              <a:t>1/16/2026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3953627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A821FC-8236-42BD-8A64-7AB5DAFAF8D4}" type="datetimeFigureOut">
              <a:rPr lang="en-US" smtClean="0"/>
              <a:t>1/16/2026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2579268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A821FC-8236-42BD-8A64-7AB5DAFAF8D4}" type="datetimeFigureOut">
              <a:rPr lang="en-US" smtClean="0"/>
              <a:t>1/16/2026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3589873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fld id="{84A821FC-8236-42BD-8A64-7AB5DAFAF8D4}" type="datetimeFigureOut">
              <a:rPr lang="en-US" smtClean="0"/>
              <a:t>1/16/2026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3347579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4A821FC-8236-42BD-8A64-7AB5DAFAF8D4}" type="datetimeFigureOut">
              <a:rPr lang="en-US" smtClean="0"/>
              <a:t>1/16/2026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C1066EF-3999-4C99-870C-0F44FD4E6D9A}" type="slidenum">
              <a:rPr lang="en-US" smtClean="0"/>
              <a:t>‹#›</a:t>
            </a:fld>
            <a:endParaRPr lang="en-US"/>
          </a:p>
        </p:txBody>
      </p:sp>
    </p:spTree>
    <p:extLst>
      <p:ext uri="{BB962C8B-B14F-4D97-AF65-F5344CB8AC3E}">
        <p14:creationId xmlns:p14="http://schemas.microsoft.com/office/powerpoint/2010/main" val="1069708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A821FC-8236-42BD-8A64-7AB5DAFAF8D4}" type="datetimeFigureOut">
              <a:rPr lang="en-US" smtClean="0"/>
              <a:t>1/16/2026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1703324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A821FC-8236-42BD-8A64-7AB5DAFAF8D4}" type="datetimeFigureOut">
              <a:rPr lang="en-US" smtClean="0"/>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637682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A821FC-8236-42BD-8A64-7AB5DAFAF8D4}" type="datetimeFigureOut">
              <a:rPr lang="en-US" smtClean="0"/>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1586967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4A821FC-8236-42BD-8A64-7AB5DAFAF8D4}" type="datetimeFigureOut">
              <a:rPr lang="en-US" smtClean="0"/>
              <a:t>1/16/2026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C1066EF-3999-4C99-870C-0F44FD4E6D9A}"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97209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cityofsalinas.org/Your-Government/Departments/Community-Development"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A1B47C8-47A0-4A88-8830-6DEA3B5DE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a16="http://schemas.microsoft.com/office/drawing/2014/main" id="{D5C6D016-CD0A-1353-9A62-01F563685C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999" y="1342341"/>
            <a:ext cx="6275667" cy="4173318"/>
          </a:xfrm>
          <a:prstGeom prst="rect">
            <a:avLst/>
          </a:prstGeom>
        </p:spPr>
      </p:pic>
      <p:sp>
        <p:nvSpPr>
          <p:cNvPr id="11" name="Rectangle 10">
            <a:extLst>
              <a:ext uri="{FF2B5EF4-FFF2-40B4-BE49-F238E27FC236}">
                <a16:creationId xmlns:a16="http://schemas.microsoft.com/office/drawing/2014/main" id="{984BBFDD-E720-4805-A9C8-129FBBF6D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6919FD21-B327-F732-BC7E-36983F6ADA76}"/>
              </a:ext>
            </a:extLst>
          </p:cNvPr>
          <p:cNvSpPr>
            <a:spLocks noGrp="1"/>
          </p:cNvSpPr>
          <p:nvPr>
            <p:ph type="ctrTitle"/>
          </p:nvPr>
        </p:nvSpPr>
        <p:spPr>
          <a:xfrm>
            <a:off x="7914435" y="640080"/>
            <a:ext cx="4081181" cy="2936659"/>
          </a:xfrm>
        </p:spPr>
        <p:txBody>
          <a:bodyPr anchor="t">
            <a:noAutofit/>
          </a:bodyPr>
          <a:lstStyle/>
          <a:p>
            <a:r>
              <a:rPr lang="en-US" sz="4000" b="1" dirty="0">
                <a:solidFill>
                  <a:srgbClr val="FFFFFF"/>
                </a:solidFill>
              </a:rPr>
              <a:t>First Time Home Buyer, Mortgage Down Payment Assistance Program</a:t>
            </a:r>
          </a:p>
        </p:txBody>
      </p:sp>
      <p:sp>
        <p:nvSpPr>
          <p:cNvPr id="3" name="Subtitle 2">
            <a:extLst>
              <a:ext uri="{FF2B5EF4-FFF2-40B4-BE49-F238E27FC236}">
                <a16:creationId xmlns:a16="http://schemas.microsoft.com/office/drawing/2014/main" id="{E3BA0DBF-67B7-FD51-6DEA-283685DFE7AA}"/>
              </a:ext>
            </a:extLst>
          </p:cNvPr>
          <p:cNvSpPr>
            <a:spLocks noGrp="1"/>
          </p:cNvSpPr>
          <p:nvPr>
            <p:ph type="subTitle" idx="1"/>
          </p:nvPr>
        </p:nvSpPr>
        <p:spPr>
          <a:xfrm>
            <a:off x="8085999" y="3763141"/>
            <a:ext cx="3659246" cy="2639835"/>
          </a:xfrm>
        </p:spPr>
        <p:txBody>
          <a:bodyPr vert="horz" lIns="91440" tIns="45720" rIns="91440" bIns="45720" rtlCol="0" anchor="t">
            <a:normAutofit/>
          </a:bodyPr>
          <a:lstStyle/>
          <a:p>
            <a:r>
              <a:rPr lang="en-US" cap="none">
                <a:solidFill>
                  <a:srgbClr val="FFFFFF"/>
                </a:solidFill>
              </a:rPr>
              <a:t>January 20, 2026</a:t>
            </a:r>
          </a:p>
          <a:p>
            <a:r>
              <a:rPr lang="en-US" cap="none">
                <a:solidFill>
                  <a:srgbClr val="FFFFFF"/>
                </a:solidFill>
                <a:ea typeface="Calibri Light"/>
                <a:cs typeface="Calibri Light"/>
              </a:rPr>
              <a:t>Housing and Land Use Committee</a:t>
            </a:r>
            <a:endParaRPr lang="en-US" cap="none">
              <a:solidFill>
                <a:srgbClr val="FFFFFF"/>
              </a:solidFill>
            </a:endParaRPr>
          </a:p>
          <a:p>
            <a:r>
              <a:rPr lang="en-US" cap="none">
                <a:solidFill>
                  <a:srgbClr val="FFFFFF"/>
                </a:solidFill>
              </a:rPr>
              <a:t>Vincent Montgomery, Planning Manager</a:t>
            </a:r>
            <a:endParaRPr lang="en-US" cap="none">
              <a:solidFill>
                <a:srgbClr val="FFFFFF"/>
              </a:solidFill>
              <a:ea typeface="Calibri Light"/>
              <a:cs typeface="Calibri Light"/>
            </a:endParaRPr>
          </a:p>
        </p:txBody>
      </p:sp>
      <p:sp>
        <p:nvSpPr>
          <p:cNvPr id="13" name="Rectangle 12">
            <a:extLst>
              <a:ext uri="{FF2B5EF4-FFF2-40B4-BE49-F238E27FC236}">
                <a16:creationId xmlns:a16="http://schemas.microsoft.com/office/drawing/2014/main" id="{5AC4BE46-4A77-42FE-9D15-065CDB2F8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607602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0233A8-EF1D-DE03-3AC8-E54E7BD78F6E}"/>
              </a:ext>
            </a:extLst>
          </p:cNvPr>
          <p:cNvSpPr>
            <a:spLocks noGrp="1"/>
          </p:cNvSpPr>
          <p:nvPr>
            <p:ph type="title"/>
          </p:nvPr>
        </p:nvSpPr>
        <p:spPr>
          <a:xfrm>
            <a:off x="5181601" y="634946"/>
            <a:ext cx="6368142" cy="1450757"/>
          </a:xfrm>
        </p:spPr>
        <p:txBody>
          <a:bodyPr>
            <a:normAutofit/>
          </a:bodyPr>
          <a:lstStyle/>
          <a:p>
            <a:r>
              <a:rPr lang="en-US" b="1">
                <a:ea typeface="Calibri Light"/>
                <a:cs typeface="Calibri Light"/>
              </a:rPr>
              <a:t>Discussion</a:t>
            </a:r>
            <a:endParaRPr lang="en-US"/>
          </a:p>
        </p:txBody>
      </p:sp>
      <p:pic>
        <p:nvPicPr>
          <p:cNvPr id="3" name="Picture 2" descr="Key with key ring and keychain, inserted into lock">
            <a:extLst>
              <a:ext uri="{FF2B5EF4-FFF2-40B4-BE49-F238E27FC236}">
                <a16:creationId xmlns:a16="http://schemas.microsoft.com/office/drawing/2014/main" id="{816605C0-9F97-62DE-8B62-E9E29FF03400}"/>
              </a:ext>
            </a:extLst>
          </p:cNvPr>
          <p:cNvPicPr>
            <a:picLocks noChangeAspect="1"/>
          </p:cNvPicPr>
          <p:nvPr/>
        </p:nvPicPr>
        <p:blipFill>
          <a:blip r:embed="rId2"/>
          <a:srcRect l="54779" r="1" b="1"/>
          <a:stretch>
            <a:fillRect/>
          </a:stretch>
        </p:blipFill>
        <p:spPr>
          <a:xfrm>
            <a:off x="20" y="-12128"/>
            <a:ext cx="4654276" cy="6870127"/>
          </a:xfrm>
          <a:prstGeom prst="rect">
            <a:avLst/>
          </a:prstGeom>
        </p:spPr>
      </p:pic>
      <p:cxnSp>
        <p:nvCxnSpPr>
          <p:cNvPr id="16" name="Straight Connector 15">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7" name="Content Placeholder 2">
            <a:extLst>
              <a:ext uri="{FF2B5EF4-FFF2-40B4-BE49-F238E27FC236}">
                <a16:creationId xmlns:a16="http://schemas.microsoft.com/office/drawing/2014/main" id="{DD46C0DE-84C4-E30C-3E1C-88DFCD7DE113}"/>
              </a:ext>
            </a:extLst>
          </p:cNvPr>
          <p:cNvSpPr>
            <a:spLocks noGrp="1"/>
          </p:cNvSpPr>
          <p:nvPr>
            <p:ph idx="1"/>
          </p:nvPr>
        </p:nvSpPr>
        <p:spPr>
          <a:xfrm>
            <a:off x="5181600" y="2198913"/>
            <a:ext cx="6586329" cy="4211819"/>
          </a:xfrm>
        </p:spPr>
        <p:txBody>
          <a:bodyPr vert="horz" lIns="0" tIns="45720" rIns="0" bIns="45720" rtlCol="0" anchor="t">
            <a:normAutofit/>
          </a:bodyPr>
          <a:lstStyle/>
          <a:p>
            <a:pPr>
              <a:buFont typeface="Arial"/>
              <a:buChar char="•"/>
            </a:pPr>
            <a:r>
              <a:rPr lang="en-US" sz="2400" dirty="0">
                <a:ea typeface="+mn-lt"/>
                <a:cs typeface="+mn-lt"/>
              </a:rPr>
              <a:t>Establishment of First Time Homebuyer, Mortgage </a:t>
            </a:r>
            <a:r>
              <a:rPr lang="en-US" sz="2200" dirty="0">
                <a:ea typeface="+mn-lt"/>
                <a:cs typeface="+mn-lt"/>
              </a:rPr>
              <a:t>Down Payment </a:t>
            </a:r>
            <a:r>
              <a:rPr lang="en-US" sz="2400" dirty="0">
                <a:ea typeface="+mn-lt"/>
                <a:cs typeface="+mn-lt"/>
              </a:rPr>
              <a:t>Assistance Program (MDPAP) </a:t>
            </a:r>
          </a:p>
          <a:p>
            <a:pPr>
              <a:buFont typeface="Arial"/>
              <a:buChar char="•"/>
            </a:pPr>
            <a:endParaRPr lang="en-US" sz="1000" dirty="0">
              <a:ea typeface="+mn-lt"/>
              <a:cs typeface="+mn-lt"/>
            </a:endParaRPr>
          </a:p>
          <a:p>
            <a:pPr lvl="1">
              <a:buFont typeface="Arial"/>
              <a:buChar char="•"/>
            </a:pPr>
            <a:r>
              <a:rPr lang="en-US" sz="2200" dirty="0">
                <a:ea typeface="+mn-lt"/>
                <a:cs typeface="+mn-lt"/>
              </a:rPr>
              <a:t>Expands housing access and affordability</a:t>
            </a:r>
          </a:p>
          <a:p>
            <a:pPr lvl="1">
              <a:buFont typeface="Arial"/>
              <a:buChar char="•"/>
            </a:pPr>
            <a:endParaRPr lang="en-US" sz="2200" dirty="0">
              <a:ea typeface="Calibri" panose="020F0502020204030204"/>
              <a:cs typeface="Calibri" panose="020F0502020204030204"/>
            </a:endParaRPr>
          </a:p>
          <a:p>
            <a:pPr lvl="1">
              <a:buFont typeface="Arial"/>
              <a:buChar char="•"/>
            </a:pPr>
            <a:r>
              <a:rPr lang="en-US" sz="2200" dirty="0">
                <a:ea typeface="+mn-lt"/>
                <a:cs typeface="+mn-lt"/>
              </a:rPr>
              <a:t>Complements rental assistance and housing stabilization programs</a:t>
            </a:r>
          </a:p>
          <a:p>
            <a:pPr lvl="1">
              <a:buFont typeface="Arial"/>
              <a:buChar char="•"/>
            </a:pPr>
            <a:endParaRPr lang="en-US" sz="2200" dirty="0">
              <a:ea typeface="Calibri" panose="020F0502020204030204"/>
              <a:cs typeface="Calibri" panose="020F0502020204030204"/>
            </a:endParaRPr>
          </a:p>
          <a:p>
            <a:pPr lvl="1">
              <a:buFont typeface="Arial"/>
              <a:buChar char="•"/>
            </a:pPr>
            <a:r>
              <a:rPr lang="en-US" sz="2200" dirty="0">
                <a:ea typeface="+mn-lt"/>
                <a:cs typeface="+mn-lt"/>
              </a:rPr>
              <a:t>Draft to be presented to City Council for authorization to submit to HCD and launch MDPAP</a:t>
            </a:r>
            <a:endParaRPr lang="en-US" sz="2200" dirty="0">
              <a:ea typeface="Calibri" panose="020F0502020204030204"/>
              <a:cs typeface="Calibri" panose="020F0502020204030204"/>
            </a:endParaRPr>
          </a:p>
          <a:p>
            <a:pPr marL="0" indent="0">
              <a:buNone/>
            </a:pPr>
            <a:endParaRPr lang="en-US" dirty="0">
              <a:ea typeface="+mn-lt"/>
              <a:cs typeface="+mn-lt"/>
            </a:endParaRPr>
          </a:p>
        </p:txBody>
      </p:sp>
    </p:spTree>
    <p:extLst>
      <p:ext uri="{BB962C8B-B14F-4D97-AF65-F5344CB8AC3E}">
        <p14:creationId xmlns:p14="http://schemas.microsoft.com/office/powerpoint/2010/main" val="2351548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77C4727-86C6-DC55-C16D-B05DBFCB1B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143588-681F-1F23-CDEA-EE03D047223B}"/>
              </a:ext>
            </a:extLst>
          </p:cNvPr>
          <p:cNvSpPr>
            <a:spLocks noGrp="1"/>
          </p:cNvSpPr>
          <p:nvPr>
            <p:ph type="title"/>
          </p:nvPr>
        </p:nvSpPr>
        <p:spPr>
          <a:xfrm>
            <a:off x="1097280" y="286603"/>
            <a:ext cx="10058400" cy="1450757"/>
          </a:xfrm>
        </p:spPr>
        <p:txBody>
          <a:bodyPr>
            <a:normAutofit/>
          </a:bodyPr>
          <a:lstStyle/>
          <a:p>
            <a:r>
              <a:rPr lang="en-US" b="1">
                <a:ea typeface="Calibri Light"/>
                <a:cs typeface="Calibri Light"/>
              </a:rPr>
              <a:t>Expanding Housing Affordability </a:t>
            </a:r>
            <a:br>
              <a:rPr lang="en-US" b="1">
                <a:ea typeface="Calibri Light"/>
                <a:cs typeface="Calibri Light"/>
              </a:rPr>
            </a:br>
            <a:r>
              <a:rPr lang="en-US" b="1">
                <a:ea typeface="Calibri Light"/>
                <a:cs typeface="Calibri Light"/>
              </a:rPr>
              <a:t>and Stability</a:t>
            </a:r>
            <a:endParaRPr lang="en-US"/>
          </a:p>
        </p:txBody>
      </p:sp>
      <p:sp>
        <p:nvSpPr>
          <p:cNvPr id="7" name="Content Placeholder 2">
            <a:extLst>
              <a:ext uri="{FF2B5EF4-FFF2-40B4-BE49-F238E27FC236}">
                <a16:creationId xmlns:a16="http://schemas.microsoft.com/office/drawing/2014/main" id="{A6604AEE-3601-3CDB-3181-84D811E440DE}"/>
              </a:ext>
            </a:extLst>
          </p:cNvPr>
          <p:cNvSpPr>
            <a:spLocks noGrp="1"/>
          </p:cNvSpPr>
          <p:nvPr>
            <p:ph idx="1"/>
          </p:nvPr>
        </p:nvSpPr>
        <p:spPr>
          <a:xfrm>
            <a:off x="1097279" y="2183191"/>
            <a:ext cx="6857758" cy="4012474"/>
          </a:xfrm>
        </p:spPr>
        <p:txBody>
          <a:bodyPr vert="horz" lIns="0" tIns="45720" rIns="0" bIns="45720" rtlCol="0" anchor="t">
            <a:normAutofit/>
          </a:bodyPr>
          <a:lstStyle/>
          <a:p>
            <a:r>
              <a:rPr lang="en-US" sz="2400" b="1">
                <a:highlight>
                  <a:srgbClr val="FFFFFF"/>
                </a:highlight>
                <a:latin typeface="Calibri"/>
                <a:ea typeface="Calibri"/>
                <a:cs typeface="Times New Roman"/>
              </a:rPr>
              <a:t>Rental Assistance Program</a:t>
            </a:r>
            <a:r>
              <a:rPr lang="en-US" sz="2400">
                <a:highlight>
                  <a:srgbClr val="FFFFFF"/>
                </a:highlight>
                <a:latin typeface="Calibri"/>
                <a:ea typeface="Calibri"/>
                <a:cs typeface="Times New Roman"/>
              </a:rPr>
              <a:t> – providing direct support to households facing housing insecurity.</a:t>
            </a:r>
            <a:endParaRPr lang="en-US"/>
          </a:p>
          <a:p>
            <a:r>
              <a:rPr lang="en-US" sz="2400" b="1">
                <a:highlight>
                  <a:srgbClr val="FFFFFF"/>
                </a:highlight>
                <a:latin typeface="Calibri"/>
                <a:ea typeface="Calibri"/>
                <a:cs typeface="Times New Roman"/>
              </a:rPr>
              <a:t>Emergency Solutions Grant (ESG) Program</a:t>
            </a:r>
            <a:r>
              <a:rPr lang="en-US" sz="2400">
                <a:highlight>
                  <a:srgbClr val="FFFFFF"/>
                </a:highlight>
                <a:latin typeface="Calibri"/>
                <a:ea typeface="Calibri"/>
                <a:cs typeface="Times New Roman"/>
              </a:rPr>
              <a:t> – supporting homeless services and shelter operations.</a:t>
            </a:r>
          </a:p>
          <a:p>
            <a:r>
              <a:rPr lang="en-US" sz="2400" b="1">
                <a:highlight>
                  <a:srgbClr val="FFFFFF"/>
                </a:highlight>
                <a:latin typeface="Calibri"/>
                <a:ea typeface="Calibri"/>
                <a:cs typeface="Times New Roman"/>
              </a:rPr>
              <a:t>Affordable Housing Development Partnerships</a:t>
            </a:r>
            <a:r>
              <a:rPr lang="en-US" sz="2400">
                <a:highlight>
                  <a:srgbClr val="FFFFFF"/>
                </a:highlight>
                <a:latin typeface="Calibri"/>
                <a:ea typeface="Calibri"/>
                <a:cs typeface="Times New Roman"/>
              </a:rPr>
              <a:t> – leveraging state and federal </a:t>
            </a:r>
            <a:r>
              <a:rPr lang="en-US" sz="2400">
                <a:highlight>
                  <a:srgbClr val="FFFFFF"/>
                </a:highlight>
                <a:latin typeface="Calibri"/>
                <a:ea typeface="+mn-lt"/>
                <a:cs typeface="Times New Roman"/>
              </a:rPr>
              <a:t>resources to expand the supply of affordable units.</a:t>
            </a:r>
            <a:endParaRPr lang="en-US" sz="2400">
              <a:highlight>
                <a:srgbClr val="FFFFFF"/>
              </a:highlight>
              <a:latin typeface="Calibri"/>
              <a:ea typeface="Calibri"/>
              <a:cs typeface="Times New Roman"/>
            </a:endParaRPr>
          </a:p>
          <a:p>
            <a:pPr marL="0" indent="0">
              <a:buNone/>
            </a:pPr>
            <a:endParaRPr lang="en-US">
              <a:ea typeface="+mn-lt"/>
              <a:cs typeface="+mn-lt"/>
            </a:endParaRPr>
          </a:p>
        </p:txBody>
      </p:sp>
      <p:pic>
        <p:nvPicPr>
          <p:cNvPr id="11" name="Graphic 10" descr="Suburban scene">
            <a:extLst>
              <a:ext uri="{FF2B5EF4-FFF2-40B4-BE49-F238E27FC236}">
                <a16:creationId xmlns:a16="http://schemas.microsoft.com/office/drawing/2014/main" id="{FF034BEF-B683-BED9-FD75-FDA51D1A88C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445112" y="2421726"/>
            <a:ext cx="2710567" cy="2710567"/>
          </a:xfrm>
          <a:prstGeom prst="rect">
            <a:avLst/>
          </a:prstGeom>
        </p:spPr>
      </p:pic>
    </p:spTree>
    <p:extLst>
      <p:ext uri="{BB962C8B-B14F-4D97-AF65-F5344CB8AC3E}">
        <p14:creationId xmlns:p14="http://schemas.microsoft.com/office/powerpoint/2010/main" val="3157850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01D45-FF5F-2693-AF3A-A002B7DDD6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A58F57-F638-A4DE-D6B4-A5439AC6958A}"/>
              </a:ext>
            </a:extLst>
          </p:cNvPr>
          <p:cNvSpPr>
            <a:spLocks noGrp="1"/>
          </p:cNvSpPr>
          <p:nvPr>
            <p:ph type="title"/>
          </p:nvPr>
        </p:nvSpPr>
        <p:spPr/>
        <p:txBody>
          <a:bodyPr>
            <a:normAutofit/>
          </a:bodyPr>
          <a:lstStyle/>
          <a:p>
            <a:r>
              <a:rPr lang="en-US" b="1">
                <a:ea typeface="Calibri Light"/>
                <a:cs typeface="Calibri Light"/>
              </a:rPr>
              <a:t>First Time Homebuyer, Mortgage Down Payment Assistance Program Proposal</a:t>
            </a:r>
          </a:p>
        </p:txBody>
      </p:sp>
      <p:sp>
        <p:nvSpPr>
          <p:cNvPr id="3" name="TextBox 2">
            <a:extLst>
              <a:ext uri="{FF2B5EF4-FFF2-40B4-BE49-F238E27FC236}">
                <a16:creationId xmlns:a16="http://schemas.microsoft.com/office/drawing/2014/main" id="{2C29E818-612F-8D4E-16B3-2C17803938FF}"/>
              </a:ext>
            </a:extLst>
          </p:cNvPr>
          <p:cNvSpPr txBox="1"/>
          <p:nvPr/>
        </p:nvSpPr>
        <p:spPr>
          <a:xfrm>
            <a:off x="1208314" y="1905000"/>
            <a:ext cx="9949542" cy="47731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2800">
                <a:latin typeface="Calibri"/>
                <a:cs typeface="Arial"/>
              </a:rPr>
              <a:t>The Mortgage Downpayment Assistance Program will:</a:t>
            </a:r>
            <a:endParaRPr lang="en-US" sz="2800">
              <a:latin typeface="Calibri"/>
              <a:ea typeface="Calibri"/>
              <a:cs typeface="Calibri"/>
            </a:endParaRPr>
          </a:p>
          <a:p>
            <a:pPr marL="342900" indent="-342900">
              <a:buFont typeface="Arial"/>
              <a:buChar char="•"/>
            </a:pPr>
            <a:r>
              <a:rPr lang="en-US" sz="2300">
                <a:latin typeface="Calibri"/>
                <a:cs typeface="Arial"/>
              </a:rPr>
              <a:t>Provide eligible moderate-income families and individuals with a low interest,</a:t>
            </a:r>
            <a:r>
              <a:rPr lang="en-US" sz="2300" baseline="0">
                <a:latin typeface="Calibri"/>
                <a:ea typeface="Arial"/>
                <a:cs typeface="Arial"/>
              </a:rPr>
              <a:t> deferred payment loan for the purchase of their first home to utilize as their principal place of residence.</a:t>
            </a:r>
            <a:endParaRPr lang="en-US" sz="2300">
              <a:latin typeface="Calibri"/>
              <a:ea typeface="Calibri"/>
              <a:cs typeface="Calibri"/>
            </a:endParaRPr>
          </a:p>
          <a:p>
            <a:pPr marL="342900" indent="-342900">
              <a:buFont typeface="Arial"/>
              <a:buChar char="•"/>
            </a:pPr>
            <a:r>
              <a:rPr lang="en-US" sz="2300">
                <a:latin typeface="Calibri"/>
                <a:ea typeface="Arial"/>
                <a:cs typeface="Arial"/>
              </a:rPr>
              <a:t>Support transition from renting to homeownership</a:t>
            </a:r>
            <a:endParaRPr lang="en-US" sz="2300">
              <a:latin typeface="Arial"/>
              <a:ea typeface="Calibri"/>
              <a:cs typeface="Arial"/>
            </a:endParaRPr>
          </a:p>
          <a:p>
            <a:pPr marL="342900" indent="-342900">
              <a:buFont typeface="Arial"/>
              <a:buChar char="•"/>
            </a:pPr>
            <a:r>
              <a:rPr lang="en-US" sz="2300">
                <a:latin typeface="Calibri"/>
                <a:ea typeface="Calibri" panose="020F0502020204030204"/>
                <a:cs typeface="Arial"/>
              </a:rPr>
              <a:t>Continue to evolve based on:</a:t>
            </a:r>
            <a:endParaRPr lang="en-US" sz="2300">
              <a:latin typeface="Calibri"/>
              <a:ea typeface="Calibri" panose="020F0502020204030204"/>
              <a:cs typeface="Calibri"/>
            </a:endParaRPr>
          </a:p>
          <a:p>
            <a:pPr marL="685800" lvl="1" indent="-228600">
              <a:buFont typeface=""/>
              <a:buChar char="•"/>
            </a:pPr>
            <a:r>
              <a:rPr lang="en-US" sz="2200">
                <a:latin typeface="Calibri"/>
                <a:ea typeface="Calibri" panose="020F0502020204030204"/>
                <a:cs typeface="Arial"/>
              </a:rPr>
              <a:t>Applicant feedback</a:t>
            </a:r>
          </a:p>
          <a:p>
            <a:pPr marL="685800" lvl="1" indent="-228600">
              <a:buFont typeface=""/>
              <a:buChar char="•"/>
            </a:pPr>
            <a:r>
              <a:rPr lang="en-US" sz="2200">
                <a:latin typeface="Calibri"/>
                <a:ea typeface="Calibri" panose="020F0502020204030204"/>
                <a:cs typeface="Arial"/>
              </a:rPr>
              <a:t>Market conditions</a:t>
            </a:r>
          </a:p>
          <a:p>
            <a:pPr marL="685800" lvl="1" indent="-228600">
              <a:buFont typeface=""/>
              <a:buChar char="•"/>
            </a:pPr>
            <a:r>
              <a:rPr lang="en-US" sz="2200">
                <a:latin typeface="Calibri"/>
                <a:ea typeface="Calibri" panose="020F0502020204030204"/>
                <a:cs typeface="Arial"/>
              </a:rPr>
              <a:t>Emerging best practices</a:t>
            </a:r>
          </a:p>
          <a:p>
            <a:pPr marL="685800" lvl="1" indent="-228600">
              <a:buFont typeface=""/>
              <a:buChar char="•"/>
            </a:pPr>
            <a:r>
              <a:rPr lang="en-US" sz="2200">
                <a:latin typeface="Calibri"/>
                <a:ea typeface="Calibri" panose="020F0502020204030204"/>
                <a:cs typeface="Arial"/>
              </a:rPr>
              <a:t>Funding availability</a:t>
            </a:r>
          </a:p>
          <a:p>
            <a:pPr marL="685800" lvl="1" indent="-228600">
              <a:buFont typeface=""/>
              <a:buChar char="•"/>
            </a:pPr>
            <a:r>
              <a:rPr lang="en-US" sz="2200">
                <a:latin typeface="Calibri"/>
                <a:ea typeface="Calibri" panose="020F0502020204030204"/>
                <a:cs typeface="Arial"/>
              </a:rPr>
              <a:t>City priorities</a:t>
            </a:r>
          </a:p>
          <a:p>
            <a:pPr marL="228600" indent="-228600">
              <a:lnSpc>
                <a:spcPts val="2325"/>
              </a:lnSpc>
              <a:buFont typeface=""/>
              <a:buChar char="•"/>
            </a:pPr>
            <a:endParaRPr lang="en-US">
              <a:latin typeface="Arial Nova"/>
              <a:ea typeface="Calibri" panose="020F0502020204030204"/>
              <a:cs typeface="Arial"/>
            </a:endParaRPr>
          </a:p>
          <a:p>
            <a:pPr algn="ctr"/>
            <a:endParaRPr lang="en-US">
              <a:ea typeface="Calibri" panose="020F0502020204030204"/>
              <a:cs typeface="Calibri" panose="020F0502020204030204"/>
            </a:endParaRPr>
          </a:p>
        </p:txBody>
      </p:sp>
    </p:spTree>
    <p:extLst>
      <p:ext uri="{BB962C8B-B14F-4D97-AF65-F5344CB8AC3E}">
        <p14:creationId xmlns:p14="http://schemas.microsoft.com/office/powerpoint/2010/main" val="736377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E28537-D486-F0C3-FD57-F5EE0FBD8B26}"/>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619D264F-392B-156B-7E62-5FE4BED6C91D}"/>
              </a:ext>
            </a:extLst>
          </p:cNvPr>
          <p:cNvSpPr>
            <a:spLocks noGrp="1"/>
          </p:cNvSpPr>
          <p:nvPr>
            <p:ph type="title"/>
          </p:nvPr>
        </p:nvSpPr>
        <p:spPr>
          <a:xfrm>
            <a:off x="492370" y="516835"/>
            <a:ext cx="3084844" cy="5772840"/>
          </a:xfrm>
        </p:spPr>
        <p:txBody>
          <a:bodyPr vert="horz" lIns="91440" tIns="45720" rIns="91440" bIns="45720" rtlCol="0" anchor="ctr">
            <a:normAutofit/>
          </a:bodyPr>
          <a:lstStyle/>
          <a:p>
            <a:r>
              <a:rPr lang="en-US" sz="3600" b="1">
                <a:solidFill>
                  <a:srgbClr val="FFFFFF"/>
                </a:solidFill>
              </a:rPr>
              <a:t>Key Program Components</a:t>
            </a:r>
            <a:endParaRPr lang="en-US" sz="3600">
              <a:solidFill>
                <a:srgbClr val="FFFFFF"/>
              </a:solidFill>
            </a:endParaRPr>
          </a:p>
        </p:txBody>
      </p:sp>
      <p:sp>
        <p:nvSpPr>
          <p:cNvPr id="13" name="Rectangle 12">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5" name="TextBox 2">
            <a:extLst>
              <a:ext uri="{FF2B5EF4-FFF2-40B4-BE49-F238E27FC236}">
                <a16:creationId xmlns:a16="http://schemas.microsoft.com/office/drawing/2014/main" id="{E86A69C2-C22E-ACFA-6C55-42DE6320AEEC}"/>
              </a:ext>
            </a:extLst>
          </p:cNvPr>
          <p:cNvGraphicFramePr/>
          <p:nvPr>
            <p:extLst>
              <p:ext uri="{D42A27DB-BD31-4B8C-83A1-F6EECF244321}">
                <p14:modId xmlns:p14="http://schemas.microsoft.com/office/powerpoint/2010/main" val="1211466454"/>
              </p:ext>
            </p:extLst>
          </p:nvPr>
        </p:nvGraphicFramePr>
        <p:xfrm>
          <a:off x="4785406" y="-2494"/>
          <a:ext cx="6797675" cy="67275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78" name="Picture 577" descr="Icon&#10;&#10;AI-generated content may be incorrect.">
            <a:extLst>
              <a:ext uri="{FF2B5EF4-FFF2-40B4-BE49-F238E27FC236}">
                <a16:creationId xmlns:a16="http://schemas.microsoft.com/office/drawing/2014/main" id="{680DDF98-0DBE-D565-3151-26D3A5321AD5}"/>
              </a:ext>
            </a:extLst>
          </p:cNvPr>
          <p:cNvPicPr>
            <a:picLocks noChangeAspect="1"/>
          </p:cNvPicPr>
          <p:nvPr/>
        </p:nvPicPr>
        <p:blipFill>
          <a:blip r:embed="rId8"/>
          <a:stretch>
            <a:fillRect/>
          </a:stretch>
        </p:blipFill>
        <p:spPr>
          <a:xfrm>
            <a:off x="5114925" y="4983617"/>
            <a:ext cx="5902778" cy="1528082"/>
          </a:xfrm>
          <a:prstGeom prst="rect">
            <a:avLst/>
          </a:prstGeom>
        </p:spPr>
      </p:pic>
    </p:spTree>
    <p:extLst>
      <p:ext uri="{BB962C8B-B14F-4D97-AF65-F5344CB8AC3E}">
        <p14:creationId xmlns:p14="http://schemas.microsoft.com/office/powerpoint/2010/main" val="1042137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86712FB-E56E-3966-6B1F-8AE69078CD8F}"/>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D060544-367C-BE2C-C115-15C1EB9486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2D5600C-4859-52CE-BF08-45AA4A8F8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CBD09B1-E52F-3262-B464-83C5C6D97DD4}"/>
              </a:ext>
            </a:extLst>
          </p:cNvPr>
          <p:cNvSpPr>
            <a:spLocks noGrp="1"/>
          </p:cNvSpPr>
          <p:nvPr>
            <p:ph type="title"/>
          </p:nvPr>
        </p:nvSpPr>
        <p:spPr>
          <a:xfrm>
            <a:off x="492370" y="516835"/>
            <a:ext cx="3084844" cy="5772840"/>
          </a:xfrm>
        </p:spPr>
        <p:txBody>
          <a:bodyPr vert="horz" lIns="91440" tIns="45720" rIns="91440" bIns="45720" rtlCol="0" anchor="ctr">
            <a:normAutofit/>
          </a:bodyPr>
          <a:lstStyle/>
          <a:p>
            <a:r>
              <a:rPr lang="en-US" sz="3600" b="1">
                <a:solidFill>
                  <a:srgbClr val="FFFFFF"/>
                </a:solidFill>
              </a:rPr>
              <a:t>Key Program Components Contd.</a:t>
            </a:r>
            <a:endParaRPr lang="en-US" sz="3600">
              <a:solidFill>
                <a:srgbClr val="FFFFFF"/>
              </a:solidFill>
            </a:endParaRPr>
          </a:p>
        </p:txBody>
      </p:sp>
      <p:sp>
        <p:nvSpPr>
          <p:cNvPr id="13" name="Rectangle 12">
            <a:extLst>
              <a:ext uri="{FF2B5EF4-FFF2-40B4-BE49-F238E27FC236}">
                <a16:creationId xmlns:a16="http://schemas.microsoft.com/office/drawing/2014/main" id="{245AAF75-3E38-3F5D-73A5-A926BAAEB8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5" name="TextBox 2">
            <a:extLst>
              <a:ext uri="{FF2B5EF4-FFF2-40B4-BE49-F238E27FC236}">
                <a16:creationId xmlns:a16="http://schemas.microsoft.com/office/drawing/2014/main" id="{FF316857-0A3C-1C0D-2DA3-1AAE38EC1364}"/>
              </a:ext>
            </a:extLst>
          </p:cNvPr>
          <p:cNvGraphicFramePr/>
          <p:nvPr/>
        </p:nvGraphicFramePr>
        <p:xfrm>
          <a:off x="4785406" y="-2494"/>
          <a:ext cx="6797675" cy="67275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23990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D530D-D7B4-4CF1-B186-3687A9D5FB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4170DA-54F2-D5C6-1F68-DFD5CEA5568E}"/>
              </a:ext>
            </a:extLst>
          </p:cNvPr>
          <p:cNvSpPr>
            <a:spLocks noGrp="1"/>
          </p:cNvSpPr>
          <p:nvPr>
            <p:ph type="title"/>
          </p:nvPr>
        </p:nvSpPr>
        <p:spPr/>
        <p:txBody>
          <a:bodyPr/>
          <a:lstStyle/>
          <a:p>
            <a:r>
              <a:rPr lang="en-US" b="1">
                <a:ea typeface="Calibri Light"/>
                <a:cs typeface="Calibri Light"/>
              </a:rPr>
              <a:t>Implementation Timeline</a:t>
            </a:r>
          </a:p>
        </p:txBody>
      </p:sp>
      <p:graphicFrame>
        <p:nvGraphicFramePr>
          <p:cNvPr id="34" name="Content Placeholder 33">
            <a:extLst>
              <a:ext uri="{FF2B5EF4-FFF2-40B4-BE49-F238E27FC236}">
                <a16:creationId xmlns:a16="http://schemas.microsoft.com/office/drawing/2014/main" id="{62E6A0C5-8641-F3DC-D9E9-CFE0D8069C40}"/>
              </a:ext>
            </a:extLst>
          </p:cNvPr>
          <p:cNvGraphicFramePr>
            <a:graphicFrameLocks noGrp="1"/>
          </p:cNvGraphicFramePr>
          <p:nvPr>
            <p:ph idx="1"/>
            <p:extLst>
              <p:ext uri="{D42A27DB-BD31-4B8C-83A1-F6EECF244321}">
                <p14:modId xmlns:p14="http://schemas.microsoft.com/office/powerpoint/2010/main" val="1601609195"/>
              </p:ext>
            </p:extLst>
          </p:nvPr>
        </p:nvGraphicFramePr>
        <p:xfrm>
          <a:off x="770392" y="1868034"/>
          <a:ext cx="10657114" cy="43384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46385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8C0DAED-A68B-5A19-276F-B11F07DF1156}"/>
              </a:ext>
            </a:extLst>
          </p:cNvPr>
          <p:cNvSpPr>
            <a:spLocks noGrp="1"/>
          </p:cNvSpPr>
          <p:nvPr>
            <p:ph type="title"/>
          </p:nvPr>
        </p:nvSpPr>
        <p:spPr>
          <a:xfrm>
            <a:off x="191864" y="605896"/>
            <a:ext cx="3857574" cy="5646208"/>
          </a:xfrm>
        </p:spPr>
        <p:txBody>
          <a:bodyPr anchor="ctr">
            <a:normAutofit/>
          </a:bodyPr>
          <a:lstStyle/>
          <a:p>
            <a:r>
              <a:rPr lang="en-US">
                <a:solidFill>
                  <a:srgbClr val="FFFFFF"/>
                </a:solidFill>
              </a:rPr>
              <a:t>Recommended Motion</a:t>
            </a:r>
            <a:endParaRPr lang="en-US"/>
          </a:p>
        </p:txBody>
      </p:sp>
      <p:sp>
        <p:nvSpPr>
          <p:cNvPr id="12" name="Rectangle 11">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TextBox 3">
            <a:extLst>
              <a:ext uri="{FF2B5EF4-FFF2-40B4-BE49-F238E27FC236}">
                <a16:creationId xmlns:a16="http://schemas.microsoft.com/office/drawing/2014/main" id="{AA3B7E2B-71F7-199A-C2AD-984A1FC945C9}"/>
              </a:ext>
            </a:extLst>
          </p:cNvPr>
          <p:cNvSpPr txBox="1"/>
          <p:nvPr/>
        </p:nvSpPr>
        <p:spPr>
          <a:xfrm>
            <a:off x="4375309" y="635849"/>
            <a:ext cx="7258214" cy="61247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dirty="0">
                <a:solidFill>
                  <a:schemeClr val="tx1">
                    <a:lumMod val="75000"/>
                    <a:lumOff val="25000"/>
                  </a:schemeClr>
                </a:solidFill>
                <a:highlight>
                  <a:srgbClr val="FFFFFF"/>
                </a:highlight>
                <a:latin typeface="Calibri"/>
                <a:ea typeface="Calibri"/>
                <a:cs typeface="Times New Roman"/>
              </a:rPr>
              <a:t>A motion recommending that the City Council approve a Resolution to:</a:t>
            </a:r>
            <a:endParaRPr lang="en-US" sz="3200" dirty="0">
              <a:solidFill>
                <a:schemeClr val="tx1">
                  <a:lumMod val="75000"/>
                  <a:lumOff val="25000"/>
                </a:schemeClr>
              </a:solidFill>
            </a:endParaRPr>
          </a:p>
          <a:p>
            <a:endParaRPr lang="en-US" sz="3200">
              <a:solidFill>
                <a:schemeClr val="tx1">
                  <a:lumMod val="75000"/>
                  <a:lumOff val="25000"/>
                </a:schemeClr>
              </a:solidFill>
              <a:highlight>
                <a:srgbClr val="FFFFFF"/>
              </a:highlight>
              <a:latin typeface="Calibri"/>
              <a:ea typeface="Calibri"/>
              <a:cs typeface="Times New Roman"/>
            </a:endParaRPr>
          </a:p>
          <a:p>
            <a:pPr marL="285750" indent="-285750">
              <a:buFont typeface="Arial"/>
              <a:buChar char="•"/>
            </a:pPr>
            <a:r>
              <a:rPr lang="en-US" sz="2400" dirty="0">
                <a:solidFill>
                  <a:schemeClr val="tx1">
                    <a:lumMod val="75000"/>
                    <a:lumOff val="25000"/>
                  </a:schemeClr>
                </a:solidFill>
                <a:highlight>
                  <a:srgbClr val="FFFFFF"/>
                </a:highlight>
                <a:latin typeface="Calibri"/>
                <a:ea typeface="Calibri"/>
                <a:cs typeface="Times New Roman"/>
              </a:rPr>
              <a:t>Establish the First Time Home Buyer, Mortgage Down Payment Assistance Program (MDPAP); and</a:t>
            </a:r>
          </a:p>
          <a:p>
            <a:pPr marL="285750" indent="-285750">
              <a:buFont typeface="Arial"/>
              <a:buChar char="•"/>
            </a:pPr>
            <a:r>
              <a:rPr lang="en-US" sz="2400" dirty="0">
                <a:solidFill>
                  <a:schemeClr val="tx1">
                    <a:lumMod val="75000"/>
                    <a:lumOff val="25000"/>
                  </a:schemeClr>
                </a:solidFill>
                <a:highlight>
                  <a:srgbClr val="FFFFFF"/>
                </a:highlight>
                <a:latin typeface="Calibri"/>
                <a:ea typeface="Calibri"/>
                <a:cs typeface="Times New Roman"/>
              </a:rPr>
              <a:t>Appropriate</a:t>
            </a:r>
            <a:r>
              <a:rPr lang="en-US" sz="2400" dirty="0">
                <a:solidFill>
                  <a:schemeClr val="tx1">
                    <a:lumMod val="75000"/>
                    <a:lumOff val="25000"/>
                  </a:schemeClr>
                </a:solidFill>
                <a:latin typeface="Calibri"/>
                <a:ea typeface="Calibri"/>
                <a:cs typeface="Times New Roman"/>
              </a:rPr>
              <a:t> $1,034,137 o</a:t>
            </a:r>
            <a:r>
              <a:rPr lang="en-US" sz="2400" dirty="0">
                <a:solidFill>
                  <a:schemeClr val="tx1">
                    <a:lumMod val="75000"/>
                    <a:lumOff val="25000"/>
                  </a:schemeClr>
                </a:solidFill>
                <a:highlight>
                  <a:srgbClr val="FFFFFF"/>
                </a:highlight>
                <a:latin typeface="Calibri"/>
                <a:ea typeface="Calibri"/>
                <a:cs typeface="Times New Roman"/>
              </a:rPr>
              <a:t>f Permanent Local Housing Allocation (PLHA) grant funds from allocation years 2021 and 2022; and</a:t>
            </a:r>
          </a:p>
          <a:p>
            <a:pPr marL="285750" indent="-285750">
              <a:buFont typeface="Arial"/>
              <a:buChar char="•"/>
            </a:pPr>
            <a:r>
              <a:rPr lang="en-US" sz="2400" dirty="0">
                <a:solidFill>
                  <a:schemeClr val="tx1">
                    <a:lumMod val="75000"/>
                    <a:lumOff val="25000"/>
                  </a:schemeClr>
                </a:solidFill>
                <a:highlight>
                  <a:srgbClr val="FFFFFF"/>
                </a:highlight>
                <a:latin typeface="Calibri"/>
                <a:ea typeface="Calibri"/>
                <a:cs typeface="Times New Roman"/>
              </a:rPr>
              <a:t>Authorize the City Manager, or designee, to promulgate the MDPAP guidelines, and negotiate and execute all applicable forms, conditional commitment letters, agreements, and subsequent amendments as needed to implement the MDPAP Program.</a:t>
            </a:r>
          </a:p>
          <a:p>
            <a:endParaRPr lang="en-US" sz="3200">
              <a:solidFill>
                <a:schemeClr val="tx1">
                  <a:lumMod val="75000"/>
                  <a:lumOff val="25000"/>
                </a:schemeClr>
              </a:solidFill>
              <a:latin typeface="Calibri"/>
              <a:ea typeface="Calibri"/>
              <a:cs typeface="Calibri"/>
            </a:endParaRPr>
          </a:p>
        </p:txBody>
      </p:sp>
    </p:spTree>
    <p:extLst>
      <p:ext uri="{BB962C8B-B14F-4D97-AF65-F5344CB8AC3E}">
        <p14:creationId xmlns:p14="http://schemas.microsoft.com/office/powerpoint/2010/main" val="3722493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9971ECC5-51D9-4E70-89C1-3DCF3A372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19FD21-B327-F732-BC7E-36983F6ADA76}"/>
              </a:ext>
            </a:extLst>
          </p:cNvPr>
          <p:cNvSpPr>
            <a:spLocks noGrp="1"/>
          </p:cNvSpPr>
          <p:nvPr>
            <p:ph type="ctrTitle"/>
          </p:nvPr>
        </p:nvSpPr>
        <p:spPr>
          <a:xfrm>
            <a:off x="638423" y="3766457"/>
            <a:ext cx="10909073" cy="1654629"/>
          </a:xfrm>
        </p:spPr>
        <p:txBody>
          <a:bodyPr>
            <a:normAutofit/>
          </a:bodyPr>
          <a:lstStyle/>
          <a:p>
            <a:pPr algn="ctr"/>
            <a:r>
              <a:rPr lang="en-US" sz="4800" b="1"/>
              <a:t>Questions?</a:t>
            </a:r>
            <a:endParaRPr lang="en-US" sz="4800"/>
          </a:p>
        </p:txBody>
      </p:sp>
      <p:pic>
        <p:nvPicPr>
          <p:cNvPr id="4" name="Picture 3" descr="Logo&#10;&#10;Description automatically generated">
            <a:extLst>
              <a:ext uri="{FF2B5EF4-FFF2-40B4-BE49-F238E27FC236}">
                <a16:creationId xmlns:a16="http://schemas.microsoft.com/office/drawing/2014/main" id="{D5C6D016-CD0A-1353-9A62-01F563685C03}"/>
              </a:ext>
            </a:extLst>
          </p:cNvPr>
          <p:cNvPicPr>
            <a:picLocks noChangeAspect="1"/>
          </p:cNvPicPr>
          <p:nvPr/>
        </p:nvPicPr>
        <p:blipFill rotWithShape="1">
          <a:blip r:embed="rId2">
            <a:extLst>
              <a:ext uri="{28A0092B-C50C-407E-A947-70E740481C1C}">
                <a14:useLocalDpi xmlns:a14="http://schemas.microsoft.com/office/drawing/2010/main" val="0"/>
              </a:ext>
            </a:extLst>
          </a:blip>
          <a:srcRect l="-9875" t="-51106" r="-9653" b="-51106"/>
          <a:stretch/>
        </p:blipFill>
        <p:spPr>
          <a:xfrm>
            <a:off x="4037152" y="269497"/>
            <a:ext cx="4111613" cy="4625635"/>
          </a:xfrm>
          <a:prstGeom prst="rect">
            <a:avLst/>
          </a:prstGeom>
        </p:spPr>
      </p:pic>
      <p:cxnSp>
        <p:nvCxnSpPr>
          <p:cNvPr id="74" name="Straight Connector 73">
            <a:extLst>
              <a:ext uri="{FF2B5EF4-FFF2-40B4-BE49-F238E27FC236}">
                <a16:creationId xmlns:a16="http://schemas.microsoft.com/office/drawing/2014/main" id="{432529AB-8F99-47FB-91B5-93565E543B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35159" y="5433708"/>
            <a:ext cx="105156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75" name="Rectangle 74">
            <a:extLst>
              <a:ext uri="{FF2B5EF4-FFF2-40B4-BE49-F238E27FC236}">
                <a16:creationId xmlns:a16="http://schemas.microsoft.com/office/drawing/2014/main" id="{7E11F890-74C3-40C9-9A8B-A80E387043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6" name="Rectangle 75">
            <a:extLst>
              <a:ext uri="{FF2B5EF4-FFF2-40B4-BE49-F238E27FC236}">
                <a16:creationId xmlns:a16="http://schemas.microsoft.com/office/drawing/2014/main" id="{27874070-078A-470B-9C8C-BD1BCB55A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35885606-7F63-6BB5-7DD0-25860FD4C33C}"/>
              </a:ext>
            </a:extLst>
          </p:cNvPr>
          <p:cNvSpPr txBox="1"/>
          <p:nvPr/>
        </p:nvSpPr>
        <p:spPr>
          <a:xfrm flipH="1">
            <a:off x="835158" y="5416036"/>
            <a:ext cx="10515599" cy="923330"/>
          </a:xfrm>
          <a:prstGeom prst="rect">
            <a:avLst/>
          </a:prstGeom>
          <a:noFill/>
        </p:spPr>
        <p:txBody>
          <a:bodyPr wrap="square" lIns="91440" tIns="45720" rIns="91440" bIns="45720" rtlCol="0" anchor="t">
            <a:spAutoFit/>
          </a:bodyPr>
          <a:lstStyle/>
          <a:p>
            <a:pPr algn="ctr"/>
            <a:r>
              <a:rPr lang="en-US" i="1"/>
              <a:t>For more information, contact the CDD Housing Division at</a:t>
            </a:r>
          </a:p>
          <a:p>
            <a:pPr algn="ctr"/>
            <a:r>
              <a:rPr lang="en-US" i="1"/>
              <a:t>(831) 758-7334</a:t>
            </a:r>
            <a:endParaRPr lang="en-US" i="1">
              <a:ea typeface="Calibri"/>
              <a:cs typeface="Calibri"/>
            </a:endParaRPr>
          </a:p>
          <a:p>
            <a:pPr algn="ctr"/>
            <a:r>
              <a:rPr lang="en-US">
                <a:solidFill>
                  <a:schemeClr val="bg2">
                    <a:lumMod val="50000"/>
                  </a:schemeClr>
                </a:solidFill>
                <a:hlinkClick r:id="rId3">
                  <a:extLst>
                    <a:ext uri="{A12FA001-AC4F-418D-AE19-62706E023703}">
                      <ahyp:hlinkClr xmlns:ahyp="http://schemas.microsoft.com/office/drawing/2018/hyperlinkcolor" val="tx"/>
                    </a:ext>
                  </a:extLst>
                </a:hlinkClick>
              </a:rPr>
              <a:t>https://www.cityofsalinas.org/Your-Government/Departments/Community-Development</a:t>
            </a:r>
            <a:r>
              <a:rPr lang="en-US">
                <a:solidFill>
                  <a:schemeClr val="bg2">
                    <a:lumMod val="50000"/>
                  </a:schemeClr>
                </a:solidFill>
              </a:rPr>
              <a:t> </a:t>
            </a:r>
          </a:p>
        </p:txBody>
      </p:sp>
    </p:spTree>
    <p:extLst>
      <p:ext uri="{BB962C8B-B14F-4D97-AF65-F5344CB8AC3E}">
        <p14:creationId xmlns:p14="http://schemas.microsoft.com/office/powerpoint/2010/main" val="898265115"/>
      </p:ext>
    </p:extLst>
  </p:cSld>
  <p:clrMapOvr>
    <a:masterClrMapping/>
  </p:clrMapOvr>
</p:sld>
</file>

<file path=ppt/theme/theme1.xml><?xml version="1.0" encoding="utf-8"?>
<a:theme xmlns:a="http://schemas.openxmlformats.org/drawingml/2006/main" name="Retrospect">
  <a:themeElements>
    <a:clrScheme name="COS 1">
      <a:dk1>
        <a:srgbClr val="000000"/>
      </a:dk1>
      <a:lt1>
        <a:sysClr val="window" lastClr="FFFFFF"/>
      </a:lt1>
      <a:dk2>
        <a:srgbClr val="507281"/>
      </a:dk2>
      <a:lt2>
        <a:srgbClr val="CCDDEA"/>
      </a:lt2>
      <a:accent1>
        <a:srgbClr val="C1882C"/>
      </a:accent1>
      <a:accent2>
        <a:srgbClr val="72555D"/>
      </a:accent2>
      <a:accent3>
        <a:srgbClr val="BBA5AB"/>
      </a:accent3>
      <a:accent4>
        <a:srgbClr val="FFFFFF"/>
      </a:accent4>
      <a:accent5>
        <a:srgbClr val="B8BF9D"/>
      </a:accent5>
      <a:accent6>
        <a:srgbClr val="7F895A"/>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aa61e22-5b57-4d69-b277-eafadfed0688">
      <Terms xmlns="http://schemas.microsoft.com/office/infopath/2007/PartnerControls"/>
    </lcf76f155ced4ddcb4097134ff3c332f>
    <TaxCatchAll xmlns="5a24edd3-ff48-4531-b07a-2fc239b8bb5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5733B5B9D7C7D4BA9520D1AEB0B4DEC" ma:contentTypeVersion="14" ma:contentTypeDescription="Create a new document." ma:contentTypeScope="" ma:versionID="12ce3056211c1c3f867d5b115203dfd6">
  <xsd:schema xmlns:xsd="http://www.w3.org/2001/XMLSchema" xmlns:xs="http://www.w3.org/2001/XMLSchema" xmlns:p="http://schemas.microsoft.com/office/2006/metadata/properties" xmlns:ns2="9aa61e22-5b57-4d69-b277-eafadfed0688" xmlns:ns3="5a24edd3-ff48-4531-b07a-2fc239b8bb5d" targetNamespace="http://schemas.microsoft.com/office/2006/metadata/properties" ma:root="true" ma:fieldsID="02f2d3fe41de98f172f4d270ecf89290" ns2:_="" ns3:_="">
    <xsd:import namespace="9aa61e22-5b57-4d69-b277-eafadfed0688"/>
    <xsd:import namespace="5a24edd3-ff48-4531-b07a-2fc239b8bb5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a61e22-5b57-4d69-b277-eafadfed06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7d86806d-c676-444b-824a-ae42cd04a293"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a24edd3-ff48-4531-b07a-2fc239b8bb5d"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84dbe47e-3b58-44c0-bccf-4baa79755b0e}" ma:internalName="TaxCatchAll" ma:showField="CatchAllData" ma:web="5a24edd3-ff48-4531-b07a-2fc239b8bb5d">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C03C429-7642-47CD-AFA6-729BA78FF508}">
  <ds:schemaRefs>
    <ds:schemaRef ds:uri="http://schemas.microsoft.com/sharepoint/v3/contenttype/forms"/>
  </ds:schemaRefs>
</ds:datastoreItem>
</file>

<file path=customXml/itemProps2.xml><?xml version="1.0" encoding="utf-8"?>
<ds:datastoreItem xmlns:ds="http://schemas.openxmlformats.org/officeDocument/2006/customXml" ds:itemID="{2F98BFB8-BDE1-4616-A12E-32C71A0E37D2}">
  <ds:schemaRefs>
    <ds:schemaRef ds:uri="5a24edd3-ff48-4531-b07a-2fc239b8bb5d"/>
    <ds:schemaRef ds:uri="9aa61e22-5b57-4d69-b277-eafadfed068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2A3ED81-5700-44BE-A7D2-2257FD4DBCF9}">
  <ds:schemaRefs>
    <ds:schemaRef ds:uri="5a24edd3-ff48-4531-b07a-2fc239b8bb5d"/>
    <ds:schemaRef ds:uri="9aa61e22-5b57-4d69-b277-eafadfed068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Retrospect</Template>
  <TotalTime>0</TotalTime>
  <Words>633</Words>
  <Application>Microsoft Office PowerPoint</Application>
  <PresentationFormat>Widescreen</PresentationFormat>
  <Paragraphs>92</Paragraphs>
  <Slides>9</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Aptos</vt:lpstr>
      <vt:lpstr>Arial</vt:lpstr>
      <vt:lpstr>Arial Nova</vt:lpstr>
      <vt:lpstr>Calibri</vt:lpstr>
      <vt:lpstr>Calibri Light</vt:lpstr>
      <vt:lpstr>Retrospect</vt:lpstr>
      <vt:lpstr>First Time Home Buyer, Mortgage Down Payment Assistance Program</vt:lpstr>
      <vt:lpstr>Discussion</vt:lpstr>
      <vt:lpstr>Expanding Housing Affordability  and Stability</vt:lpstr>
      <vt:lpstr>First Time Homebuyer, Mortgage Down Payment Assistance Program Proposal</vt:lpstr>
      <vt:lpstr>Key Program Components</vt:lpstr>
      <vt:lpstr>Key Program Components Contd.</vt:lpstr>
      <vt:lpstr>Implementation Timeline</vt:lpstr>
      <vt:lpstr>Recommended Motion</vt:lpstr>
      <vt:lpstr>Questions?</vt:lpstr>
    </vt:vector>
  </TitlesOfParts>
  <Company>City of Salinas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Sophia Rome</dc:creator>
  <cp:lastModifiedBy>Lisa Brinton</cp:lastModifiedBy>
  <cp:revision>44</cp:revision>
  <dcterms:created xsi:type="dcterms:W3CDTF">2024-08-26T23:28:21Z</dcterms:created>
  <dcterms:modified xsi:type="dcterms:W3CDTF">2026-01-16T19:20:52Z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0x010100A5733B5B9D7C7D4BA9520D1AEB0B4DEC</vt:lpwstr>
  </property>
  <property fmtid="{D5CDD505-2E9C-101B-9397-08002B2CF9AE}" pid="3" name="MediaServiceImageTags">
    <vt:lpwstr/>
  </property>
</Properties>
</file>