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81" r:id="rId2"/>
    <p:sldId id="283" r:id="rId3"/>
    <p:sldId id="282" r:id="rId4"/>
    <p:sldId id="284" r:id="rId5"/>
    <p:sldId id="291" r:id="rId6"/>
    <p:sldId id="292" r:id="rId7"/>
    <p:sldId id="293" r:id="rId8"/>
    <p:sldId id="288" r:id="rId9"/>
  </p:sldIdLst>
  <p:sldSz cx="12192000" cy="6858000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74" autoAdjust="0"/>
    <p:restoredTop sz="84240" autoAdjust="0"/>
  </p:normalViewPr>
  <p:slideViewPr>
    <p:cSldViewPr>
      <p:cViewPr varScale="1">
        <p:scale>
          <a:sx n="92" d="100"/>
          <a:sy n="92" d="100"/>
        </p:scale>
        <p:origin x="1278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560" y="0"/>
            <a:ext cx="3037840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560" y="8831264"/>
            <a:ext cx="3037840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charset="0"/>
              </a:defRPr>
            </a:lvl1pPr>
          </a:lstStyle>
          <a:p>
            <a:pPr>
              <a:defRPr/>
            </a:pPr>
            <a:fld id="{035E5A63-65EE-49F7-A49B-C68CAC1D4B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9811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117488-0A62-4053-AC8D-0222E51E26AE}" type="datetimeFigureOut">
              <a:rPr lang="en-US" smtClean="0"/>
              <a:t>12/17/2021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6426"/>
            <a:ext cx="560832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675"/>
            <a:ext cx="303784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C8BD46-8D7E-4F5C-A1A1-E5A6F7D5E8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9667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45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477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6047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C8BD46-8D7E-4F5C-A1A1-E5A6F7D5E8D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8179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D67106-DE45-4886-8FCA-2DE0A738A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485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B87179-7E56-4862-BF82-24ED237934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47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F8D9F8-3B45-449A-9A31-C19D554950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352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23872-08F4-4125-93F8-3E73B60F4D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744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D6CA7-D2B7-4715-8C33-0B818D9277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316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F2D7BC-F5B9-4C08-B802-D551DE5D86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891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FB1A08-7663-4C51-A4C9-36F8DFAA2E0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46643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A16BC7-D41D-4830-B8B6-5F50F84D9D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900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 sz="2400" dirty="0">
              <a:latin typeface="+mn-lt"/>
            </a:endParaRPr>
          </a:p>
        </p:txBody>
      </p:sp>
      <p:sp>
        <p:nvSpPr>
          <p:cNvPr id="7172" name="Title Placeholder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935164"/>
            <a:ext cx="109728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 smtClean="0">
                <a:solidFill>
                  <a:schemeClr val="tx2">
                    <a:shade val="90000"/>
                  </a:schemeClr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2E94DB64-C810-4A1D-A055-981DEB6005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grpSp>
        <p:nvGrpSpPr>
          <p:cNvPr id="7177" name="Group 1"/>
          <p:cNvGrpSpPr>
            <a:grpSpLocks/>
          </p:cNvGrpSpPr>
          <p:nvPr/>
        </p:nvGrpSpPr>
        <p:grpSpPr bwMode="auto">
          <a:xfrm>
            <a:off x="-25399" y="203200"/>
            <a:ext cx="12240684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Times New Roman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 sz="2400" dirty="0">
                <a:latin typeface="Times New Roman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7" r:id="rId2"/>
    <p:sldLayoutId id="2147483666" r:id="rId3"/>
    <p:sldLayoutId id="2147483665" r:id="rId4"/>
    <p:sldLayoutId id="2147483664" r:id="rId5"/>
    <p:sldLayoutId id="2147483663" r:id="rId6"/>
    <p:sldLayoutId id="2147483662" r:id="rId7"/>
    <p:sldLayoutId id="2147483661" r:id="rId8"/>
  </p:sldLayoutIdLst>
  <p:txStyles>
    <p:titleStyle>
      <a:lvl1pPr algn="l" rtl="0" fontAlgn="base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fontAlgn="base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fontAlgn="base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fontAlgn="base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914400"/>
            <a:ext cx="10972800" cy="1143000"/>
          </a:xfrm>
        </p:spPr>
        <p:txBody>
          <a:bodyPr/>
          <a:lstStyle/>
          <a:p>
            <a:pPr algn="ctr"/>
            <a:r>
              <a:rPr lang="en-US" b="1" dirty="0"/>
              <a:t>2021 Weed Abatement Program</a:t>
            </a:r>
            <a:br>
              <a:rPr lang="en-US" dirty="0"/>
            </a:br>
            <a:r>
              <a:rPr lang="en-US" sz="4000" dirty="0"/>
              <a:t>Code Enforcement Division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609600" y="2209799"/>
            <a:ext cx="10972800" cy="2514601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Recommended Motion: </a:t>
            </a:r>
          </a:p>
          <a:p>
            <a:pPr marL="0" indent="0" algn="ctr">
              <a:buNone/>
            </a:pPr>
            <a:r>
              <a:rPr lang="en-US" dirty="0"/>
              <a:t>A motion to approve the attached resolution approving</a:t>
            </a:r>
          </a:p>
          <a:p>
            <a:pPr marL="0" indent="0" algn="ctr">
              <a:buNone/>
            </a:pPr>
            <a:r>
              <a:rPr lang="en-US" dirty="0"/>
              <a:t>charges and establishing liens for unpaid charges as part of</a:t>
            </a:r>
          </a:p>
          <a:p>
            <a:pPr marL="0" indent="0" algn="ctr">
              <a:buNone/>
            </a:pPr>
            <a:r>
              <a:rPr lang="en-US" dirty="0"/>
              <a:t>the 2021 Weed Abatement Program.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953000"/>
            <a:ext cx="1915016" cy="12740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71800" y="5029200"/>
            <a:ext cx="80772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Lorenzo Sanchez, Code Enforcement Manager</a:t>
            </a:r>
          </a:p>
          <a:p>
            <a:pPr algn="ctr"/>
            <a:r>
              <a:rPr lang="en-US" dirty="0"/>
              <a:t>Community Development Department </a:t>
            </a:r>
          </a:p>
          <a:p>
            <a:pPr algn="ctr"/>
            <a:r>
              <a:rPr lang="en-US" sz="2000" dirty="0"/>
              <a:t>January 11, 2022</a:t>
            </a:r>
          </a:p>
        </p:txBody>
      </p:sp>
    </p:spTree>
    <p:extLst>
      <p:ext uri="{BB962C8B-B14F-4D97-AF65-F5344CB8AC3E}">
        <p14:creationId xmlns:p14="http://schemas.microsoft.com/office/powerpoint/2010/main" val="851094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2"/>
              </a:buClr>
            </a:pPr>
            <a:r>
              <a:rPr lang="en-US" dirty="0"/>
              <a:t>Section 14-28 of the City Code requires a public hearing to review the Weed Abatement Program and the work performed.</a:t>
            </a:r>
          </a:p>
          <a:p>
            <a:pPr>
              <a:buClr>
                <a:schemeClr val="bg2"/>
              </a:buClr>
            </a:pPr>
            <a:r>
              <a:rPr lang="en-US" dirty="0"/>
              <a:t>The Weed Abatement program: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eliminates dangerous conditions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enhances public safety</a:t>
            </a:r>
          </a:p>
          <a:p>
            <a:pPr lvl="1">
              <a:buClr>
                <a:schemeClr val="bg2"/>
              </a:buClr>
            </a:pPr>
            <a:r>
              <a:rPr lang="en-US" dirty="0"/>
              <a:t>eliminates visual blight in neighborhoods</a:t>
            </a:r>
          </a:p>
          <a:p>
            <a:pPr>
              <a:buClr>
                <a:schemeClr val="bg2"/>
              </a:buClr>
            </a:pPr>
            <a:r>
              <a:rPr lang="en-US" dirty="0"/>
              <a:t>The hearing allows Council to consider all protests and objections from property owners whose properties were abated by the City.</a:t>
            </a:r>
          </a:p>
        </p:txBody>
      </p:sp>
    </p:spTree>
    <p:extLst>
      <p:ext uri="{BB962C8B-B14F-4D97-AF65-F5344CB8AC3E}">
        <p14:creationId xmlns:p14="http://schemas.microsoft.com/office/powerpoint/2010/main" val="32969154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Due Process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2"/>
              </a:buClr>
            </a:pPr>
            <a:r>
              <a:rPr lang="en-US" dirty="0"/>
              <a:t>Inspections of properties that were previously put on notice for unsafe, overgrown weeds</a:t>
            </a:r>
          </a:p>
          <a:p>
            <a:pPr>
              <a:buClr>
                <a:schemeClr val="bg2"/>
              </a:buClr>
            </a:pPr>
            <a:r>
              <a:rPr lang="en-US" dirty="0"/>
              <a:t>Notice of Violation &amp; 10-day Abatement Notice with Administrative Citation</a:t>
            </a:r>
          </a:p>
          <a:p>
            <a:pPr>
              <a:buClr>
                <a:schemeClr val="bg2"/>
              </a:buClr>
            </a:pPr>
            <a:r>
              <a:rPr lang="en-US" dirty="0"/>
              <a:t>If non-compliant, contact City contractor</a:t>
            </a:r>
          </a:p>
          <a:p>
            <a:pPr>
              <a:buClr>
                <a:schemeClr val="bg2"/>
              </a:buClr>
            </a:pPr>
            <a:r>
              <a:rPr lang="en-US" dirty="0"/>
              <a:t>Notice of Pendency recorded</a:t>
            </a:r>
          </a:p>
          <a:p>
            <a:pPr>
              <a:buClr>
                <a:schemeClr val="bg2"/>
              </a:buClr>
            </a:pPr>
            <a:r>
              <a:rPr lang="en-US" dirty="0"/>
              <a:t>Contractor completes abatement  work (+25% City Administrative Fee)</a:t>
            </a:r>
          </a:p>
          <a:p>
            <a:pPr>
              <a:buClr>
                <a:schemeClr val="bg2"/>
              </a:buClr>
            </a:pPr>
            <a:r>
              <a:rPr lang="en-US" dirty="0"/>
              <a:t>Repeat violators issued Administrative Citation ($100, $200, $500)</a:t>
            </a:r>
          </a:p>
        </p:txBody>
      </p:sp>
    </p:spTree>
    <p:extLst>
      <p:ext uri="{BB962C8B-B14F-4D97-AF65-F5344CB8AC3E}">
        <p14:creationId xmlns:p14="http://schemas.microsoft.com/office/powerpoint/2010/main" val="1441784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9680991"/>
              </p:ext>
            </p:extLst>
          </p:nvPr>
        </p:nvGraphicFramePr>
        <p:xfrm>
          <a:off x="5791200" y="3810000"/>
          <a:ext cx="5562600" cy="14782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3341509751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1145773557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041675588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664011653"/>
                    </a:ext>
                  </a:extLst>
                </a:gridCol>
              </a:tblGrid>
              <a:tr h="1422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118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Weeds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82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Voluntary Compliance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23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Properties Abated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112447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810254"/>
              </p:ext>
            </p:extLst>
          </p:nvPr>
        </p:nvGraphicFramePr>
        <p:xfrm>
          <a:off x="609601" y="3810000"/>
          <a:ext cx="4800599" cy="25958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1295399">
                  <a:extLst>
                    <a:ext uri="{9D8B030D-6E8A-4147-A177-3AD203B41FA5}">
                      <a16:colId xmlns:a16="http://schemas.microsoft.com/office/drawing/2014/main" val="251838094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05534696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113280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District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Total Cases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Abatements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4420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District</a:t>
                      </a:r>
                      <a:r>
                        <a:rPr lang="en-US" baseline="0" dirty="0"/>
                        <a:t>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714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District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112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District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397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District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211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District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944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District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79983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994ABA5-7658-4960-AC52-FDF1CFFAD2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415704"/>
              </p:ext>
            </p:extLst>
          </p:nvPr>
        </p:nvGraphicFramePr>
        <p:xfrm>
          <a:off x="609600" y="2072640"/>
          <a:ext cx="10744200" cy="1432560"/>
        </p:xfrm>
        <a:graphic>
          <a:graphicData uri="http://schemas.openxmlformats.org/drawingml/2006/table">
            <a:tbl>
              <a:tblPr/>
              <a:tblGrid>
                <a:gridCol w="3722400">
                  <a:extLst>
                    <a:ext uri="{9D8B030D-6E8A-4147-A177-3AD203B41FA5}">
                      <a16:colId xmlns:a16="http://schemas.microsoft.com/office/drawing/2014/main" val="4148863768"/>
                    </a:ext>
                  </a:extLst>
                </a:gridCol>
                <a:gridCol w="2340600">
                  <a:extLst>
                    <a:ext uri="{9D8B030D-6E8A-4147-A177-3AD203B41FA5}">
                      <a16:colId xmlns:a16="http://schemas.microsoft.com/office/drawing/2014/main" val="2421363340"/>
                    </a:ext>
                  </a:extLst>
                </a:gridCol>
                <a:gridCol w="2340600">
                  <a:extLst>
                    <a:ext uri="{9D8B030D-6E8A-4147-A177-3AD203B41FA5}">
                      <a16:colId xmlns:a16="http://schemas.microsoft.com/office/drawing/2014/main" val="3454362406"/>
                    </a:ext>
                  </a:extLst>
                </a:gridCol>
                <a:gridCol w="2340600">
                  <a:extLst>
                    <a:ext uri="{9D8B030D-6E8A-4147-A177-3AD203B41FA5}">
                      <a16:colId xmlns:a16="http://schemas.microsoft.com/office/drawing/2014/main" val="1435212872"/>
                    </a:ext>
                  </a:extLst>
                </a:gridCol>
              </a:tblGrid>
              <a:tr h="282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Charges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Paid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Outstanding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54277547"/>
                  </a:ext>
                </a:extLst>
              </a:tr>
              <a:tr h="282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Abatement Amount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       3,600.00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$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$        3,600.00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950531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25% Admin. Fee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       900.00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$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$        900.00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6808941"/>
                  </a:ext>
                </a:extLst>
              </a:tr>
              <a:tr h="282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Citations Issued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       300.00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$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$        300.00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9717642"/>
                  </a:ext>
                </a:extLst>
              </a:tr>
              <a:tr h="282307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    4,800.00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$                  -  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$         4,800.00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1766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1748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&amp; After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B258E9-E3C4-449A-8D93-A5B1D9BD9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97" y="2432365"/>
            <a:ext cx="5561366" cy="38436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B7DD4B9-FEE4-4028-BF74-24276C19A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5897" y="2432365"/>
            <a:ext cx="6117503" cy="3863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1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&amp; After</a:t>
            </a:r>
          </a:p>
        </p:txBody>
      </p:sp>
      <p:pic>
        <p:nvPicPr>
          <p:cNvPr id="9" name="Picture 8" descr="A picture containing tree, outdoor&#10;&#10;Description automatically generated">
            <a:extLst>
              <a:ext uri="{FF2B5EF4-FFF2-40B4-BE49-F238E27FC236}">
                <a16:creationId xmlns:a16="http://schemas.microsoft.com/office/drawing/2014/main" id="{3E224009-4857-4514-825E-EC8F04EA2C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4" r="19094"/>
          <a:stretch/>
        </p:blipFill>
        <p:spPr>
          <a:xfrm rot="5400000">
            <a:off x="1091985" y="1802277"/>
            <a:ext cx="4749258" cy="4847336"/>
          </a:xfrm>
          <a:prstGeom prst="rect">
            <a:avLst/>
          </a:prstGeom>
        </p:spPr>
      </p:pic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20785AD7-7D27-40C4-A100-6271BD25D4B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r="592" b="36667"/>
          <a:stretch/>
        </p:blipFill>
        <p:spPr>
          <a:xfrm>
            <a:off x="5975949" y="1851314"/>
            <a:ext cx="5308602" cy="474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7499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Before &amp; After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AA17737-07BE-4621-BDB6-F70D933FFF45}"/>
              </a:ext>
            </a:extLst>
          </p:cNvPr>
          <p:cNvGrpSpPr/>
          <p:nvPr/>
        </p:nvGrpSpPr>
        <p:grpSpPr>
          <a:xfrm>
            <a:off x="596611" y="2362200"/>
            <a:ext cx="10998778" cy="3867150"/>
            <a:chOff x="609600" y="2362200"/>
            <a:chExt cx="10998778" cy="3867150"/>
          </a:xfrm>
        </p:grpSpPr>
        <p:pic>
          <p:nvPicPr>
            <p:cNvPr id="11" name="Picture 10" descr="A picture containing tree, outdoor, grass, stone&#10;&#10;Description automatically generated">
              <a:extLst>
                <a:ext uri="{FF2B5EF4-FFF2-40B4-BE49-F238E27FC236}">
                  <a16:creationId xmlns:a16="http://schemas.microsoft.com/office/drawing/2014/main" id="{C17EB1E6-A382-48D7-8886-A027BEF889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968"/>
            <a:stretch/>
          </p:blipFill>
          <p:spPr>
            <a:xfrm>
              <a:off x="609600" y="2362200"/>
              <a:ext cx="5664200" cy="3867150"/>
            </a:xfrm>
            <a:prstGeom prst="rect">
              <a:avLst/>
            </a:prstGeom>
          </p:spPr>
        </p:pic>
        <p:pic>
          <p:nvPicPr>
            <p:cNvPr id="14" name="Picture 13" descr="A picture containing outdoor, ground, tree, sky&#10;&#10;Description automatically generated">
              <a:extLst>
                <a:ext uri="{FF2B5EF4-FFF2-40B4-BE49-F238E27FC236}">
                  <a16:creationId xmlns:a16="http://schemas.microsoft.com/office/drawing/2014/main" id="{C5258B9E-D14E-469A-AF9F-E36B9FE52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2178" y="2362200"/>
              <a:ext cx="5156200" cy="38671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77328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bg2"/>
              </a:buClr>
            </a:pPr>
            <a:r>
              <a:rPr lang="en-US" dirty="0"/>
              <a:t>Adopt a resolution approving $4,800.00 in charges for the abatement of weeds on a property within the City of Salinas, including administrative fees and outstanding administrative citations, and direct the Finance Director to collect those charges from the property owners.</a:t>
            </a:r>
          </a:p>
          <a:p>
            <a:pPr marL="0" indent="0">
              <a:buClr>
                <a:schemeClr val="bg2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065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Custom 1">
      <a:dk1>
        <a:srgbClr val="507281"/>
      </a:dk1>
      <a:lt1>
        <a:srgbClr val="7F895A"/>
      </a:lt1>
      <a:dk2>
        <a:srgbClr val="72555D"/>
      </a:dk2>
      <a:lt2>
        <a:srgbClr val="C1882C"/>
      </a:lt2>
      <a:accent1>
        <a:srgbClr val="507281"/>
      </a:accent1>
      <a:accent2>
        <a:srgbClr val="7F895A"/>
      </a:accent2>
      <a:accent3>
        <a:srgbClr val="72555D"/>
      </a:accent3>
      <a:accent4>
        <a:srgbClr val="C1882C"/>
      </a:accent4>
      <a:accent5>
        <a:srgbClr val="DBBC82"/>
      </a:accent5>
      <a:accent6>
        <a:srgbClr val="507281"/>
      </a:accent6>
      <a:hlink>
        <a:srgbClr val="0070C0"/>
      </a:hlink>
      <a:folHlink>
        <a:srgbClr val="0070C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3385</TotalTime>
  <Words>319</Words>
  <Application>Microsoft Office PowerPoint</Application>
  <PresentationFormat>Widescreen</PresentationFormat>
  <Paragraphs>88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Calibri</vt:lpstr>
      <vt:lpstr>Constantia</vt:lpstr>
      <vt:lpstr>Times New Roman</vt:lpstr>
      <vt:lpstr>Wingdings 2</vt:lpstr>
      <vt:lpstr>Flow</vt:lpstr>
      <vt:lpstr>2021 Weed Abatement Program Code Enforcement Division</vt:lpstr>
      <vt:lpstr>Background</vt:lpstr>
      <vt:lpstr>Due Process</vt:lpstr>
      <vt:lpstr>Discussion</vt:lpstr>
      <vt:lpstr>Before &amp; After</vt:lpstr>
      <vt:lpstr>Before &amp; After</vt:lpstr>
      <vt:lpstr>Before &amp; After</vt:lpstr>
      <vt:lpstr>Recommendation</vt:lpstr>
    </vt:vector>
  </TitlesOfParts>
  <Company>City of Salinas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Myrick</dc:creator>
  <cp:lastModifiedBy>Alexis Mejia</cp:lastModifiedBy>
  <cp:revision>196</cp:revision>
  <cp:lastPrinted>2016-06-14T18:12:23Z</cp:lastPrinted>
  <dcterms:created xsi:type="dcterms:W3CDTF">2009-01-20T19:56:07Z</dcterms:created>
  <dcterms:modified xsi:type="dcterms:W3CDTF">2021-12-17T17:20:17Z</dcterms:modified>
</cp:coreProperties>
</file>