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ptx" ContentType="application/vnd.openxmlformats-officedocument.presentationml.presentation"/>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2"/>
  </p:notesMasterIdLst>
  <p:handoutMasterIdLst>
    <p:handoutMasterId r:id="rId13"/>
  </p:handoutMasterIdLst>
  <p:sldIdLst>
    <p:sldId id="386" r:id="rId5"/>
    <p:sldId id="394" r:id="rId6"/>
    <p:sldId id="395" r:id="rId7"/>
    <p:sldId id="390" r:id="rId8"/>
    <p:sldId id="380" r:id="rId9"/>
    <p:sldId id="396" r:id="rId10"/>
    <p:sldId id="397" r:id="rId11"/>
  </p:sldIdLst>
  <p:sldSz cx="12192000" cy="6858000"/>
  <p:notesSz cx="7010400" cy="92964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104"/>
    <a:srgbClr val="E9EBED"/>
    <a:srgbClr val="D0D5D8"/>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568" autoAdjust="0"/>
    <p:restoredTop sz="84296" autoAdjust="0"/>
  </p:normalViewPr>
  <p:slideViewPr>
    <p:cSldViewPr>
      <p:cViewPr varScale="1">
        <p:scale>
          <a:sx n="76" d="100"/>
          <a:sy n="76" d="100"/>
        </p:scale>
        <p:origin x="1152" y="84"/>
      </p:cViewPr>
      <p:guideLst>
        <p:guide orient="horz" pos="2160"/>
        <p:guide pos="3840"/>
      </p:guideLst>
    </p:cSldViewPr>
  </p:slideViewPr>
  <p:outlineViewPr>
    <p:cViewPr>
      <p:scale>
        <a:sx n="33" d="100"/>
        <a:sy n="33" d="100"/>
      </p:scale>
      <p:origin x="0" y="0"/>
    </p:cViewPr>
  </p:outlineViewPr>
  <p:notesTextViewPr>
    <p:cViewPr>
      <p:scale>
        <a:sx n="200" d="100"/>
        <a:sy n="200" d="100"/>
      </p:scale>
      <p:origin x="0" y="0"/>
    </p:cViewPr>
  </p:notesTextViewPr>
  <p:notesViewPr>
    <p:cSldViewPr>
      <p:cViewPr varScale="1">
        <p:scale>
          <a:sx n="97" d="100"/>
          <a:sy n="97" d="100"/>
        </p:scale>
        <p:origin x="357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image" Target="../media/image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1026"/>
          <p:cNvSpPr>
            <a:spLocks noGrp="1" noChangeArrowheads="1"/>
          </p:cNvSpPr>
          <p:nvPr>
            <p:ph type="hdr" sz="quarter"/>
          </p:nvPr>
        </p:nvSpPr>
        <p:spPr bwMode="auto">
          <a:xfrm>
            <a:off x="2"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Times New Roman" charset="0"/>
              </a:defRPr>
            </a:lvl1pPr>
          </a:lstStyle>
          <a:p>
            <a:pPr>
              <a:defRPr/>
            </a:pPr>
            <a:endParaRPr lang="en-US" dirty="0"/>
          </a:p>
        </p:txBody>
      </p:sp>
      <p:sp>
        <p:nvSpPr>
          <p:cNvPr id="8195" name="Rectangle 1027"/>
          <p:cNvSpPr>
            <a:spLocks noGrp="1" noChangeArrowheads="1"/>
          </p:cNvSpPr>
          <p:nvPr>
            <p:ph type="dt" sz="quarter" idx="1"/>
          </p:nvPr>
        </p:nvSpPr>
        <p:spPr bwMode="auto">
          <a:xfrm>
            <a:off x="3972560" y="0"/>
            <a:ext cx="3037840"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Times New Roman" charset="0"/>
              </a:defRPr>
            </a:lvl1pPr>
          </a:lstStyle>
          <a:p>
            <a:pPr>
              <a:defRPr/>
            </a:pPr>
            <a:endParaRPr lang="en-US" dirty="0"/>
          </a:p>
        </p:txBody>
      </p:sp>
      <p:sp>
        <p:nvSpPr>
          <p:cNvPr id="8196" name="Rectangle 1028"/>
          <p:cNvSpPr>
            <a:spLocks noGrp="1" noChangeArrowheads="1"/>
          </p:cNvSpPr>
          <p:nvPr>
            <p:ph type="ftr" sz="quarter" idx="2"/>
          </p:nvPr>
        </p:nvSpPr>
        <p:spPr bwMode="auto">
          <a:xfrm>
            <a:off x="2" y="8831268"/>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Times New Roman" charset="0"/>
              </a:defRPr>
            </a:lvl1pPr>
          </a:lstStyle>
          <a:p>
            <a:pPr>
              <a:defRPr/>
            </a:pPr>
            <a:endParaRPr lang="en-US" dirty="0"/>
          </a:p>
        </p:txBody>
      </p:sp>
      <p:sp>
        <p:nvSpPr>
          <p:cNvPr id="8197" name="Rectangle 1029"/>
          <p:cNvSpPr>
            <a:spLocks noGrp="1" noChangeArrowheads="1"/>
          </p:cNvSpPr>
          <p:nvPr>
            <p:ph type="sldNum" sz="quarter" idx="3"/>
          </p:nvPr>
        </p:nvSpPr>
        <p:spPr bwMode="auto">
          <a:xfrm>
            <a:off x="3972560" y="8831268"/>
            <a:ext cx="3037840" cy="46513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atin typeface="Times New Roman" charset="0"/>
              </a:defRPr>
            </a:lvl1pPr>
          </a:lstStyle>
          <a:p>
            <a:pPr>
              <a:defRPr/>
            </a:pPr>
            <a:fld id="{035E5A63-65EE-49F7-A49B-C68CAC1D4B5A}" type="slidenum">
              <a:rPr lang="en-US"/>
              <a:pPr>
                <a:defRPr/>
              </a:pPr>
              <a:t>‹#›</a:t>
            </a:fld>
            <a:endParaRPr lang="en-US" dirty="0"/>
          </a:p>
        </p:txBody>
      </p:sp>
    </p:spTree>
    <p:extLst>
      <p:ext uri="{BB962C8B-B14F-4D97-AF65-F5344CB8AC3E}">
        <p14:creationId xmlns:p14="http://schemas.microsoft.com/office/powerpoint/2010/main" val="12869811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37840" cy="4651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940" y="0"/>
            <a:ext cx="3037840" cy="465138"/>
          </a:xfrm>
          <a:prstGeom prst="rect">
            <a:avLst/>
          </a:prstGeom>
        </p:spPr>
        <p:txBody>
          <a:bodyPr vert="horz" lIns="91440" tIns="45720" rIns="91440" bIns="45720" rtlCol="0"/>
          <a:lstStyle>
            <a:lvl1pPr algn="r">
              <a:defRPr sz="1200"/>
            </a:lvl1pPr>
          </a:lstStyle>
          <a:p>
            <a:fld id="{10117488-0A62-4053-AC8D-0222E51E26AE}" type="datetimeFigureOut">
              <a:rPr lang="en-US" smtClean="0"/>
              <a:t>11/7/2022</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041" y="4416430"/>
            <a:ext cx="5608320" cy="41830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675"/>
            <a:ext cx="3037840" cy="465138"/>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40" y="8829675"/>
            <a:ext cx="3037840" cy="465138"/>
          </a:xfrm>
          <a:prstGeom prst="rect">
            <a:avLst/>
          </a:prstGeom>
        </p:spPr>
        <p:txBody>
          <a:bodyPr vert="horz" lIns="91440" tIns="45720" rIns="91440" bIns="45720" rtlCol="0" anchor="b"/>
          <a:lstStyle>
            <a:lvl1pPr algn="r">
              <a:defRPr sz="1200"/>
            </a:lvl1pPr>
          </a:lstStyle>
          <a:p>
            <a:fld id="{45C8BD46-8D7E-4F5C-A1A1-E5A6F7D5E8DE}" type="slidenum">
              <a:rPr lang="en-US" smtClean="0"/>
              <a:t>‹#›</a:t>
            </a:fld>
            <a:endParaRPr lang="en-US" dirty="0"/>
          </a:p>
        </p:txBody>
      </p:sp>
    </p:spTree>
    <p:extLst>
      <p:ext uri="{BB962C8B-B14F-4D97-AF65-F5344CB8AC3E}">
        <p14:creationId xmlns:p14="http://schemas.microsoft.com/office/powerpoint/2010/main" val="13349667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5C8BD46-8D7E-4F5C-A1A1-E5A6F7D5E8DE}" type="slidenum">
              <a:rPr lang="en-US" smtClean="0"/>
              <a:t>1</a:t>
            </a:fld>
            <a:endParaRPr lang="en-US" dirty="0"/>
          </a:p>
        </p:txBody>
      </p:sp>
    </p:spTree>
    <p:extLst>
      <p:ext uri="{BB962C8B-B14F-4D97-AF65-F5344CB8AC3E}">
        <p14:creationId xmlns:p14="http://schemas.microsoft.com/office/powerpoint/2010/main" val="30979157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45C8BD46-8D7E-4F5C-A1A1-E5A6F7D5E8DE}" type="slidenum">
              <a:rPr kumimoji="0" lang="en-US" sz="1200" b="0" i="0" u="none" strike="noStrike" kern="1200" cap="none" spc="0" normalizeH="0" baseline="0" noProof="0" smtClean="0">
                <a:ln>
                  <a:noFill/>
                </a:ln>
                <a:solidFill>
                  <a:prstClr val="black"/>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19909703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40D67106-DE45-4886-8FCA-2DE0A738A6D5}" type="slidenum">
              <a:rPr lang="en-US"/>
              <a:pPr>
                <a:defRPr/>
              </a:pPr>
              <a:t>‹#›</a:t>
            </a:fld>
            <a:endParaRPr lang="en-US" dirty="0"/>
          </a:p>
        </p:txBody>
      </p:sp>
    </p:spTree>
    <p:extLst>
      <p:ext uri="{BB962C8B-B14F-4D97-AF65-F5344CB8AC3E}">
        <p14:creationId xmlns:p14="http://schemas.microsoft.com/office/powerpoint/2010/main" val="29324859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6EB87179-7E56-4862-BF82-24ED2379349A}" type="slidenum">
              <a:rPr lang="en-US"/>
              <a:pPr>
                <a:defRPr/>
              </a:pPr>
              <a:t>‹#›</a:t>
            </a:fld>
            <a:endParaRPr lang="en-US" dirty="0"/>
          </a:p>
        </p:txBody>
      </p:sp>
    </p:spTree>
    <p:extLst>
      <p:ext uri="{BB962C8B-B14F-4D97-AF65-F5344CB8AC3E}">
        <p14:creationId xmlns:p14="http://schemas.microsoft.com/office/powerpoint/2010/main" val="24204703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9"/>
          <p:cNvSpPr>
            <a:spLocks noGrp="1"/>
          </p:cNvSpPr>
          <p:nvPr>
            <p:ph type="dt" sz="half" idx="10"/>
          </p:nvPr>
        </p:nvSpPr>
        <p:spPr/>
        <p:txBody>
          <a:bodyPr/>
          <a:lstStyle>
            <a:lvl1pPr>
              <a:defRPr/>
            </a:lvl1pPr>
          </a:lstStyle>
          <a:p>
            <a:pPr>
              <a:defRPr/>
            </a:pPr>
            <a:endParaRPr lang="en-US" dirty="0"/>
          </a:p>
        </p:txBody>
      </p:sp>
      <p:sp>
        <p:nvSpPr>
          <p:cNvPr id="8" name="Footer Placeholder 21"/>
          <p:cNvSpPr>
            <a:spLocks noGrp="1"/>
          </p:cNvSpPr>
          <p:nvPr>
            <p:ph type="ftr" sz="quarter" idx="11"/>
          </p:nvPr>
        </p:nvSpPr>
        <p:spPr/>
        <p:txBody>
          <a:bodyPr/>
          <a:lstStyle>
            <a:lvl1pPr>
              <a:defRPr/>
            </a:lvl1pPr>
          </a:lstStyle>
          <a:p>
            <a:pPr>
              <a:defRPr/>
            </a:pPr>
            <a:endParaRPr lang="en-US" dirty="0"/>
          </a:p>
        </p:txBody>
      </p:sp>
      <p:sp>
        <p:nvSpPr>
          <p:cNvPr id="9" name="Slide Number Placeholder 17"/>
          <p:cNvSpPr>
            <a:spLocks noGrp="1"/>
          </p:cNvSpPr>
          <p:nvPr>
            <p:ph type="sldNum" sz="quarter" idx="12"/>
          </p:nvPr>
        </p:nvSpPr>
        <p:spPr/>
        <p:txBody>
          <a:bodyPr/>
          <a:lstStyle>
            <a:lvl1pPr>
              <a:defRPr/>
            </a:lvl1pPr>
          </a:lstStyle>
          <a:p>
            <a:pPr>
              <a:defRPr/>
            </a:pPr>
            <a:fld id="{80F8D9F8-3B45-449A-9A31-C19D554950C3}" type="slidenum">
              <a:rPr lang="en-US"/>
              <a:pPr>
                <a:defRPr/>
              </a:pPr>
              <a:t>‹#›</a:t>
            </a:fld>
            <a:endParaRPr lang="en-US" dirty="0"/>
          </a:p>
        </p:txBody>
      </p:sp>
    </p:spTree>
    <p:extLst>
      <p:ext uri="{BB962C8B-B14F-4D97-AF65-F5344CB8AC3E}">
        <p14:creationId xmlns:p14="http://schemas.microsoft.com/office/powerpoint/2010/main" val="3404352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a:t>Click to edit Master title style</a:t>
            </a:r>
          </a:p>
        </p:txBody>
      </p:sp>
      <p:sp>
        <p:nvSpPr>
          <p:cNvPr id="3" name="Date Placeholder 9"/>
          <p:cNvSpPr>
            <a:spLocks noGrp="1"/>
          </p:cNvSpPr>
          <p:nvPr>
            <p:ph type="dt" sz="half" idx="10"/>
          </p:nvPr>
        </p:nvSpPr>
        <p:spPr/>
        <p:txBody>
          <a:bodyPr/>
          <a:lstStyle>
            <a:lvl1pPr>
              <a:defRPr/>
            </a:lvl1pPr>
          </a:lstStyle>
          <a:p>
            <a:pPr>
              <a:defRPr/>
            </a:pPr>
            <a:endParaRPr lang="en-US" dirty="0"/>
          </a:p>
        </p:txBody>
      </p:sp>
      <p:sp>
        <p:nvSpPr>
          <p:cNvPr id="4" name="Footer Placeholder 21"/>
          <p:cNvSpPr>
            <a:spLocks noGrp="1"/>
          </p:cNvSpPr>
          <p:nvPr>
            <p:ph type="ftr" sz="quarter" idx="11"/>
          </p:nvPr>
        </p:nvSpPr>
        <p:spPr/>
        <p:txBody>
          <a:bodyPr/>
          <a:lstStyle>
            <a:lvl1pPr>
              <a:defRPr/>
            </a:lvl1pPr>
          </a:lstStyle>
          <a:p>
            <a:pPr>
              <a:defRPr/>
            </a:pPr>
            <a:endParaRPr lang="en-US" dirty="0"/>
          </a:p>
        </p:txBody>
      </p:sp>
      <p:sp>
        <p:nvSpPr>
          <p:cNvPr id="5" name="Slide Number Placeholder 17"/>
          <p:cNvSpPr>
            <a:spLocks noGrp="1"/>
          </p:cNvSpPr>
          <p:nvPr>
            <p:ph type="sldNum" sz="quarter" idx="12"/>
          </p:nvPr>
        </p:nvSpPr>
        <p:spPr/>
        <p:txBody>
          <a:bodyPr/>
          <a:lstStyle>
            <a:lvl1pPr>
              <a:defRPr/>
            </a:lvl1pPr>
          </a:lstStyle>
          <a:p>
            <a:pPr>
              <a:defRPr/>
            </a:pPr>
            <a:fld id="{61823872-08F4-4125-93F8-3E73B60F4D23}" type="slidenum">
              <a:rPr lang="en-US"/>
              <a:pPr>
                <a:defRPr/>
              </a:pPr>
              <a:t>‹#›</a:t>
            </a:fld>
            <a:endParaRPr lang="en-US" dirty="0"/>
          </a:p>
        </p:txBody>
      </p:sp>
    </p:spTree>
    <p:extLst>
      <p:ext uri="{BB962C8B-B14F-4D97-AF65-F5344CB8AC3E}">
        <p14:creationId xmlns:p14="http://schemas.microsoft.com/office/powerpoint/2010/main" val="3536744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endParaRPr lang="en-US" dirty="0"/>
          </a:p>
        </p:txBody>
      </p:sp>
      <p:sp>
        <p:nvSpPr>
          <p:cNvPr id="3" name="Footer Placeholder 21"/>
          <p:cNvSpPr>
            <a:spLocks noGrp="1"/>
          </p:cNvSpPr>
          <p:nvPr>
            <p:ph type="ftr" sz="quarter" idx="11"/>
          </p:nvPr>
        </p:nvSpPr>
        <p:spPr/>
        <p:txBody>
          <a:bodyPr/>
          <a:lstStyle>
            <a:lvl1pPr>
              <a:defRPr/>
            </a:lvl1pPr>
          </a:lstStyle>
          <a:p>
            <a:pPr>
              <a:defRPr/>
            </a:pPr>
            <a:endParaRPr lang="en-US" dirty="0"/>
          </a:p>
        </p:txBody>
      </p:sp>
      <p:sp>
        <p:nvSpPr>
          <p:cNvPr id="4" name="Slide Number Placeholder 17"/>
          <p:cNvSpPr>
            <a:spLocks noGrp="1"/>
          </p:cNvSpPr>
          <p:nvPr>
            <p:ph type="sldNum" sz="quarter" idx="12"/>
          </p:nvPr>
        </p:nvSpPr>
        <p:spPr/>
        <p:txBody>
          <a:bodyPr/>
          <a:lstStyle>
            <a:lvl1pPr>
              <a:defRPr/>
            </a:lvl1pPr>
          </a:lstStyle>
          <a:p>
            <a:pPr>
              <a:defRPr/>
            </a:pPr>
            <a:fld id="{17ED6CA7-D2B7-4715-8C33-0B818D927764}" type="slidenum">
              <a:rPr lang="en-US"/>
              <a:pPr>
                <a:defRPr/>
              </a:pPr>
              <a:t>‹#›</a:t>
            </a:fld>
            <a:endParaRPr lang="en-US" dirty="0"/>
          </a:p>
        </p:txBody>
      </p:sp>
    </p:spTree>
    <p:extLst>
      <p:ext uri="{BB962C8B-B14F-4D97-AF65-F5344CB8AC3E}">
        <p14:creationId xmlns:p14="http://schemas.microsoft.com/office/powerpoint/2010/main" val="31313166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9"/>
          <p:cNvSpPr>
            <a:spLocks noGrp="1"/>
          </p:cNvSpPr>
          <p:nvPr>
            <p:ph type="dt" sz="half" idx="10"/>
          </p:nvPr>
        </p:nvSpPr>
        <p:spPr/>
        <p:txBody>
          <a:bodyPr/>
          <a:lstStyle>
            <a:lvl1pPr>
              <a:defRPr/>
            </a:lvl1pPr>
          </a:lstStyle>
          <a:p>
            <a:pPr>
              <a:defRPr/>
            </a:pPr>
            <a:endParaRPr lang="en-US" dirty="0"/>
          </a:p>
        </p:txBody>
      </p:sp>
      <p:sp>
        <p:nvSpPr>
          <p:cNvPr id="6" name="Footer Placeholder 21"/>
          <p:cNvSpPr>
            <a:spLocks noGrp="1"/>
          </p:cNvSpPr>
          <p:nvPr>
            <p:ph type="ftr" sz="quarter" idx="11"/>
          </p:nvPr>
        </p:nvSpPr>
        <p:spPr/>
        <p:txBody>
          <a:bodyPr/>
          <a:lstStyle>
            <a:lvl1pPr>
              <a:defRPr/>
            </a:lvl1pPr>
          </a:lstStyle>
          <a:p>
            <a:pPr>
              <a:defRPr/>
            </a:pPr>
            <a:endParaRPr lang="en-US" dirty="0"/>
          </a:p>
        </p:txBody>
      </p:sp>
      <p:sp>
        <p:nvSpPr>
          <p:cNvPr id="7" name="Slide Number Placeholder 17"/>
          <p:cNvSpPr>
            <a:spLocks noGrp="1"/>
          </p:cNvSpPr>
          <p:nvPr>
            <p:ph type="sldNum" sz="quarter" idx="12"/>
          </p:nvPr>
        </p:nvSpPr>
        <p:spPr/>
        <p:txBody>
          <a:bodyPr/>
          <a:lstStyle>
            <a:lvl1pPr>
              <a:defRPr/>
            </a:lvl1pPr>
          </a:lstStyle>
          <a:p>
            <a:pPr>
              <a:defRPr/>
            </a:pPr>
            <a:fld id="{24F2D7BC-F5B9-4C08-B802-D551DE5D86F6}" type="slidenum">
              <a:rPr lang="en-US"/>
              <a:pPr>
                <a:defRPr/>
              </a:pPr>
              <a:t>‹#›</a:t>
            </a:fld>
            <a:endParaRPr lang="en-US" dirty="0"/>
          </a:p>
        </p:txBody>
      </p:sp>
    </p:spTree>
    <p:extLst>
      <p:ext uri="{BB962C8B-B14F-4D97-AF65-F5344CB8AC3E}">
        <p14:creationId xmlns:p14="http://schemas.microsoft.com/office/powerpoint/2010/main" val="33078913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97FB1A08-7663-4C51-A4C9-36F8DFAA2E0E}" type="slidenum">
              <a:rPr lang="en-US"/>
              <a:pPr>
                <a:defRPr/>
              </a:pPr>
              <a:t>‹#›</a:t>
            </a:fld>
            <a:endParaRPr lang="en-US" dirty="0"/>
          </a:p>
        </p:txBody>
      </p:sp>
    </p:spTree>
    <p:extLst>
      <p:ext uri="{BB962C8B-B14F-4D97-AF65-F5344CB8AC3E}">
        <p14:creationId xmlns:p14="http://schemas.microsoft.com/office/powerpoint/2010/main" val="21846643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endParaRPr lang="en-US" dirty="0"/>
          </a:p>
        </p:txBody>
      </p:sp>
      <p:sp>
        <p:nvSpPr>
          <p:cNvPr id="5" name="Footer Placeholder 21"/>
          <p:cNvSpPr>
            <a:spLocks noGrp="1"/>
          </p:cNvSpPr>
          <p:nvPr>
            <p:ph type="ftr" sz="quarter" idx="11"/>
          </p:nvPr>
        </p:nvSpPr>
        <p:spPr/>
        <p:txBody>
          <a:bodyPr/>
          <a:lstStyle>
            <a:lvl1pPr>
              <a:defRPr/>
            </a:lvl1pPr>
          </a:lstStyle>
          <a:p>
            <a:pPr>
              <a:defRPr/>
            </a:pPr>
            <a:endParaRPr lang="en-US" dirty="0"/>
          </a:p>
        </p:txBody>
      </p:sp>
      <p:sp>
        <p:nvSpPr>
          <p:cNvPr id="6" name="Slide Number Placeholder 17"/>
          <p:cNvSpPr>
            <a:spLocks noGrp="1"/>
          </p:cNvSpPr>
          <p:nvPr>
            <p:ph type="sldNum" sz="quarter" idx="12"/>
          </p:nvPr>
        </p:nvSpPr>
        <p:spPr/>
        <p:txBody>
          <a:bodyPr/>
          <a:lstStyle>
            <a:lvl1pPr>
              <a:defRPr/>
            </a:lvl1pPr>
          </a:lstStyle>
          <a:p>
            <a:pPr>
              <a:defRPr/>
            </a:pPr>
            <a:fld id="{0DA16BC7-D41D-4830-B8B6-5F50F84D9D75}" type="slidenum">
              <a:rPr lang="en-US"/>
              <a:pPr>
                <a:defRPr/>
              </a:pPr>
              <a:t>‹#›</a:t>
            </a:fld>
            <a:endParaRPr lang="en-US" dirty="0"/>
          </a:p>
        </p:txBody>
      </p:sp>
    </p:spTree>
    <p:extLst>
      <p:ext uri="{BB962C8B-B14F-4D97-AF65-F5344CB8AC3E}">
        <p14:creationId xmlns:p14="http://schemas.microsoft.com/office/powerpoint/2010/main" val="3119900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12700" y="-7938"/>
            <a:ext cx="1221740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8" name="Freeform 7"/>
          <p:cNvSpPr>
            <a:spLocks/>
          </p:cNvSpPr>
          <p:nvPr/>
        </p:nvSpPr>
        <p:spPr bwMode="auto">
          <a:xfrm>
            <a:off x="5842000" y="-7938"/>
            <a:ext cx="63500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latin typeface="+mn-lt"/>
            </a:endParaRPr>
          </a:p>
        </p:txBody>
      </p:sp>
      <p:sp>
        <p:nvSpPr>
          <p:cNvPr id="7172" name="Title Placeholder 8"/>
          <p:cNvSpPr>
            <a:spLocks noGrp="1"/>
          </p:cNvSpPr>
          <p:nvPr>
            <p:ph type="title"/>
          </p:nvPr>
        </p:nvSpPr>
        <p:spPr bwMode="auto">
          <a:xfrm>
            <a:off x="609600" y="704850"/>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a:t>Click to edit Master title style</a:t>
            </a:r>
          </a:p>
        </p:txBody>
      </p:sp>
      <p:sp>
        <p:nvSpPr>
          <p:cNvPr id="7173" name="Text Placeholder 29"/>
          <p:cNvSpPr>
            <a:spLocks noGrp="1"/>
          </p:cNvSpPr>
          <p:nvPr>
            <p:ph type="body" idx="1"/>
          </p:nvPr>
        </p:nvSpPr>
        <p:spPr bwMode="auto">
          <a:xfrm>
            <a:off x="609600" y="1935164"/>
            <a:ext cx="109728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Times New Roman" charset="0"/>
              </a:defRPr>
            </a:lvl1pPr>
          </a:lstStyle>
          <a:p>
            <a:pPr>
              <a:defRPr/>
            </a:pP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smtClean="0">
                <a:solidFill>
                  <a:schemeClr val="tx2">
                    <a:shade val="90000"/>
                  </a:schemeClr>
                </a:solidFill>
                <a:latin typeface="Times New Roman" charset="0"/>
              </a:defRPr>
            </a:lvl1pPr>
          </a:lstStyle>
          <a:p>
            <a:pPr>
              <a:defRPr/>
            </a:pPr>
            <a:fld id="{2E94DB64-C810-4A1D-A055-981DEB6005D0}" type="slidenum">
              <a:rPr lang="en-US"/>
              <a:pPr>
                <a:defRPr/>
              </a:pPr>
              <a:t>‹#›</a:t>
            </a:fld>
            <a:endParaRPr lang="en-US" dirty="0"/>
          </a:p>
        </p:txBody>
      </p:sp>
      <p:grpSp>
        <p:nvGrpSpPr>
          <p:cNvPr id="7177" name="Group 1"/>
          <p:cNvGrpSpPr>
            <a:grpSpLocks/>
          </p:cNvGrpSpPr>
          <p:nvPr/>
        </p:nvGrpSpPr>
        <p:grpSpPr bwMode="auto">
          <a:xfrm>
            <a:off x="-25399" y="203200"/>
            <a:ext cx="12240684"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latin typeface="Times New Roman" charset="0"/>
              </a:endParaRPr>
            </a:p>
          </p:txBody>
        </p:sp>
      </p:grpSp>
    </p:spTree>
  </p:cSld>
  <p:clrMap bg1="lt1" tx1="dk1" bg2="lt2" tx2="dk2" accent1="accent1" accent2="accent2" accent3="accent3" accent4="accent4" accent5="accent5" accent6="accent6" hlink="hlink" folHlink="folHlink"/>
  <p:sldLayoutIdLst>
    <p:sldLayoutId id="2147483668" r:id="rId1"/>
    <p:sldLayoutId id="2147483667" r:id="rId2"/>
    <p:sldLayoutId id="2147483666" r:id="rId3"/>
    <p:sldLayoutId id="2147483665" r:id="rId4"/>
    <p:sldLayoutId id="2147483664" r:id="rId5"/>
    <p:sldLayoutId id="2147483663" r:id="rId6"/>
    <p:sldLayoutId id="2147483662" r:id="rId7"/>
    <p:sldLayoutId id="2147483661" r:id="rId8"/>
  </p:sldLayoutIdLst>
  <p:txStyles>
    <p:titleStyle>
      <a:lvl1pPr algn="l" rtl="0" fontAlgn="base">
        <a:spcBef>
          <a:spcPct val="0"/>
        </a:spcBef>
        <a:spcAft>
          <a:spcPct val="0"/>
        </a:spcAft>
        <a:defRPr sz="5000" kern="1200">
          <a:solidFill>
            <a:schemeClr val="tx2"/>
          </a:solidFill>
          <a:latin typeface="+mj-lt"/>
          <a:ea typeface="+mj-ea"/>
          <a:cs typeface="+mj-cs"/>
        </a:defRPr>
      </a:lvl1pPr>
      <a:lvl2pPr algn="l" rtl="0" fontAlgn="base">
        <a:spcBef>
          <a:spcPct val="0"/>
        </a:spcBef>
        <a:spcAft>
          <a:spcPct val="0"/>
        </a:spcAft>
        <a:defRPr sz="5000">
          <a:solidFill>
            <a:schemeClr val="tx2"/>
          </a:solidFill>
          <a:latin typeface="Calibri" pitchFamily="34" charset="0"/>
        </a:defRPr>
      </a:lvl2pPr>
      <a:lvl3pPr algn="l" rtl="0" fontAlgn="base">
        <a:spcBef>
          <a:spcPct val="0"/>
        </a:spcBef>
        <a:spcAft>
          <a:spcPct val="0"/>
        </a:spcAft>
        <a:defRPr sz="5000">
          <a:solidFill>
            <a:schemeClr val="tx2"/>
          </a:solidFill>
          <a:latin typeface="Calibri" pitchFamily="34" charset="0"/>
        </a:defRPr>
      </a:lvl3pPr>
      <a:lvl4pPr algn="l" rtl="0" fontAlgn="base">
        <a:spcBef>
          <a:spcPct val="0"/>
        </a:spcBef>
        <a:spcAft>
          <a:spcPct val="0"/>
        </a:spcAft>
        <a:defRPr sz="5000">
          <a:solidFill>
            <a:schemeClr val="tx2"/>
          </a:solidFill>
          <a:latin typeface="Calibri" pitchFamily="34" charset="0"/>
        </a:defRPr>
      </a:lvl4pPr>
      <a:lvl5pPr algn="l" rtl="0" fontAlgn="base">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fontAlgn="base">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fontAlgn="base">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fontAlgn="base">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fontAlgn="base">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fontAlgn="base">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package" Target="../embeddings/Microsoft_Word_Document1.docx"/><Relationship Id="rId3" Type="http://schemas.openxmlformats.org/officeDocument/2006/relationships/notesSlide" Target="../notesSlides/notesSlide2.xml"/><Relationship Id="rId7" Type="http://schemas.openxmlformats.org/officeDocument/2006/relationships/image" Target="../media/image4.emf"/><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package" Target="../embeddings/Microsoft_Word_Document.docx"/><Relationship Id="rId5" Type="http://schemas.openxmlformats.org/officeDocument/2006/relationships/image" Target="../media/image3.emf"/><Relationship Id="rId4" Type="http://schemas.openxmlformats.org/officeDocument/2006/relationships/package" Target="../embeddings/Microsoft_PowerPoint_Presentation.pptx"/><Relationship Id="rId9" Type="http://schemas.openxmlformats.org/officeDocument/2006/relationships/image" Target="../media/image5.e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563880" y="2286000"/>
            <a:ext cx="11064240" cy="1508106"/>
          </a:xfrm>
        </p:spPr>
        <p:txBody>
          <a:bodyPr/>
          <a:lstStyle/>
          <a:p>
            <a:pPr algn="ctr"/>
            <a:r>
              <a:rPr lang="en-US" sz="4400" b="1" dirty="0">
                <a:effectLst>
                  <a:outerShdw blurRad="38100" dist="38100" dir="2700000" algn="tl">
                    <a:srgbClr val="000000">
                      <a:alpha val="43137"/>
                    </a:srgbClr>
                  </a:outerShdw>
                </a:effectLst>
              </a:rPr>
              <a:t>INCLUSIONARY HOUSING</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rPr>
              <a:t>DOWNTOWN EXEMPTION </a:t>
            </a:r>
            <a:br>
              <a:rPr lang="en-US" sz="4400" b="1" dirty="0">
                <a:effectLst>
                  <a:outerShdw blurRad="38100" dist="38100" dir="2700000" algn="tl">
                    <a:srgbClr val="000000">
                      <a:alpha val="43137"/>
                    </a:srgbClr>
                  </a:outerShdw>
                </a:effectLst>
              </a:rPr>
            </a:br>
            <a:r>
              <a:rPr lang="en-US" sz="4400" b="1" dirty="0">
                <a:effectLst>
                  <a:outerShdw blurRad="38100" dist="38100" dir="2700000" algn="tl">
                    <a:srgbClr val="000000">
                      <a:alpha val="43137"/>
                    </a:srgbClr>
                  </a:outerShdw>
                </a:effectLst>
                <a:ea typeface="Calibri" panose="020F0502020204030204" pitchFamily="34" charset="0"/>
              </a:rPr>
              <a:t>[SALINAS MUNICIPAL CODE SECTION 17-8(d)]</a:t>
            </a:r>
            <a:br>
              <a:rPr lang="en-US" sz="4400" b="1" dirty="0">
                <a:effectLst>
                  <a:outerShdw blurRad="38100" dist="38100" dir="2700000" algn="tl">
                    <a:srgbClr val="000000">
                      <a:alpha val="43137"/>
                    </a:srgbClr>
                  </a:outerShdw>
                </a:effectLst>
              </a:rPr>
            </a:br>
            <a:endParaRPr lang="en-US" sz="4400" dirty="0">
              <a:effectLst>
                <a:outerShdw blurRad="38100" dist="38100" dir="2700000" algn="tl">
                  <a:srgbClr val="000000">
                    <a:alpha val="43137"/>
                  </a:srgbClr>
                </a:outerShdw>
              </a:effectLst>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4050" y="5094403"/>
            <a:ext cx="1600200" cy="1064605"/>
          </a:xfrm>
          <a:prstGeom prst="rect">
            <a:avLst/>
          </a:prstGeom>
        </p:spPr>
      </p:pic>
      <p:sp>
        <p:nvSpPr>
          <p:cNvPr id="6" name="TextBox 5">
            <a:extLst>
              <a:ext uri="{FF2B5EF4-FFF2-40B4-BE49-F238E27FC236}">
                <a16:creationId xmlns:a16="http://schemas.microsoft.com/office/drawing/2014/main" id="{9DF896D6-FF6D-4936-9044-68252E1EA5EC}"/>
              </a:ext>
            </a:extLst>
          </p:cNvPr>
          <p:cNvSpPr txBox="1"/>
          <p:nvPr/>
        </p:nvSpPr>
        <p:spPr>
          <a:xfrm>
            <a:off x="2249334" y="4572000"/>
            <a:ext cx="8077200" cy="1384995"/>
          </a:xfrm>
          <a:prstGeom prst="rect">
            <a:avLst/>
          </a:prstGeom>
          <a:noFill/>
        </p:spPr>
        <p:txBody>
          <a:bodyPr wrap="square" rtlCol="0">
            <a:spAutoFit/>
          </a:bodyPr>
          <a:lstStyle/>
          <a:p>
            <a:pPr algn="ctr"/>
            <a:r>
              <a:rPr lang="en-US" sz="2800" dirty="0">
                <a:effectLst>
                  <a:outerShdw blurRad="38100" dist="38100" dir="2700000" algn="tl">
                    <a:srgbClr val="000000">
                      <a:alpha val="43137"/>
                    </a:srgbClr>
                  </a:outerShdw>
                </a:effectLst>
              </a:rPr>
              <a:t>Megan Hunter, Community Development Director</a:t>
            </a:r>
          </a:p>
          <a:p>
            <a:pPr algn="ctr"/>
            <a:r>
              <a:rPr lang="en-US" sz="2800" dirty="0">
                <a:effectLst>
                  <a:outerShdw blurRad="38100" dist="38100" dir="2700000" algn="tl">
                    <a:srgbClr val="000000">
                      <a:alpha val="43137"/>
                    </a:srgbClr>
                  </a:outerShdw>
                </a:effectLst>
              </a:rPr>
              <a:t>City Council</a:t>
            </a:r>
          </a:p>
          <a:p>
            <a:pPr algn="ctr"/>
            <a:r>
              <a:rPr lang="en-US" sz="2800" dirty="0">
                <a:effectLst>
                  <a:outerShdw blurRad="38100" dist="38100" dir="2700000" algn="tl">
                    <a:srgbClr val="000000">
                      <a:alpha val="43137"/>
                    </a:srgbClr>
                  </a:outerShdw>
                </a:effectLst>
              </a:rPr>
              <a:t>November 15, 2022</a:t>
            </a:r>
          </a:p>
        </p:txBody>
      </p:sp>
    </p:spTree>
    <p:extLst>
      <p:ext uri="{BB962C8B-B14F-4D97-AF65-F5344CB8AC3E}">
        <p14:creationId xmlns:p14="http://schemas.microsoft.com/office/powerpoint/2010/main" val="1374903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A6FE-9788-449A-9A19-8C4CFAF8382A}"/>
              </a:ext>
            </a:extLst>
          </p:cNvPr>
          <p:cNvSpPr>
            <a:spLocks noGrp="1"/>
          </p:cNvSpPr>
          <p:nvPr>
            <p:ph type="title"/>
          </p:nvPr>
        </p:nvSpPr>
        <p:spPr>
          <a:xfrm>
            <a:off x="455023" y="457200"/>
            <a:ext cx="10972800" cy="914400"/>
          </a:xfrm>
        </p:spPr>
        <p:txBody>
          <a:bodyPr/>
          <a:lstStyle/>
          <a:p>
            <a:pPr algn="ctr"/>
            <a:r>
              <a:rPr lang="en-US" sz="4000" dirty="0">
                <a:effectLst>
                  <a:outerShdw blurRad="38100" dist="38100" dir="2700000" algn="tl">
                    <a:srgbClr val="000000">
                      <a:alpha val="43137"/>
                    </a:srgbClr>
                  </a:outerShdw>
                </a:effectLst>
              </a:rPr>
              <a:t>Background</a:t>
            </a:r>
          </a:p>
        </p:txBody>
      </p:sp>
      <p:sp>
        <p:nvSpPr>
          <p:cNvPr id="3" name="Content Placeholder 2">
            <a:extLst>
              <a:ext uri="{FF2B5EF4-FFF2-40B4-BE49-F238E27FC236}">
                <a16:creationId xmlns:a16="http://schemas.microsoft.com/office/drawing/2014/main" id="{8D7E959F-6CAB-419C-BF3A-94461E7D9645}"/>
              </a:ext>
            </a:extLst>
          </p:cNvPr>
          <p:cNvSpPr>
            <a:spLocks noGrp="1"/>
          </p:cNvSpPr>
          <p:nvPr>
            <p:ph idx="1"/>
          </p:nvPr>
        </p:nvSpPr>
        <p:spPr>
          <a:xfrm>
            <a:off x="457200" y="1447800"/>
            <a:ext cx="11279777" cy="4541836"/>
          </a:xfrm>
        </p:spPr>
        <p:txBody>
          <a:bodyPr/>
          <a:lstStyle/>
          <a:p>
            <a:pPr algn="l"/>
            <a:endParaRPr lang="en-US" sz="1800" b="0" i="0" u="none" strike="noStrike" baseline="0" dirty="0">
              <a:solidFill>
                <a:srgbClr val="000000"/>
              </a:solidFill>
              <a:latin typeface="Times New Roman" panose="02020603050405020304" pitchFamily="18" charset="0"/>
            </a:endParaRPr>
          </a:p>
          <a:p>
            <a:pPr marL="709613" marR="228600" lvl="1" indent="-342900" algn="just">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2003 - Start 1992 Inclusionary Housing Ordinance (IHO) Update</a:t>
            </a:r>
          </a:p>
          <a:p>
            <a:pPr marL="709613" marR="228600" lvl="1" indent="-342900" algn="just">
              <a:spcBef>
                <a:spcPts val="0"/>
              </a:spcBef>
              <a:spcAft>
                <a:spcPts val="0"/>
              </a:spcAft>
              <a:buFont typeface="Symbol" panose="05050102010706020507" pitchFamily="18" charset="2"/>
              <a:buChar char=""/>
            </a:pPr>
            <a:r>
              <a:rPr lang="en-US" sz="2800" dirty="0">
                <a:ea typeface="Calibri" panose="020F0502020204030204" pitchFamily="34" charset="0"/>
                <a:cs typeface="Times New Roman" panose="02020603050405020304" pitchFamily="18" charset="0"/>
              </a:rPr>
              <a:t>2005 – IHO Update is adopted</a:t>
            </a:r>
          </a:p>
          <a:p>
            <a:pPr marL="709613" marR="228600" lvl="1" indent="-342900" algn="just">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2008 - Great Recession negatively impacts housing production</a:t>
            </a:r>
          </a:p>
          <a:p>
            <a:pPr marL="709613" marR="228600" lvl="1" indent="-342900" algn="just">
              <a:spcBef>
                <a:spcPts val="0"/>
              </a:spcBef>
              <a:spcAft>
                <a:spcPts val="0"/>
              </a:spcAft>
              <a:buFont typeface="Symbol" panose="05050102010706020507" pitchFamily="18" charset="2"/>
              <a:buChar char=""/>
            </a:pPr>
            <a:r>
              <a:rPr lang="en-US" sz="2800" dirty="0">
                <a:ea typeface="Calibri" panose="020F0502020204030204" pitchFamily="34" charset="0"/>
                <a:cs typeface="Times New Roman" panose="02020603050405020304" pitchFamily="18" charset="0"/>
              </a:rPr>
              <a:t>2014 – 2</a:t>
            </a:r>
            <a:r>
              <a:rPr lang="en-US" sz="2800" baseline="30000" dirty="0">
                <a:ea typeface="Calibri" panose="020F0502020204030204" pitchFamily="34" charset="0"/>
                <a:cs typeface="Times New Roman" panose="02020603050405020304" pitchFamily="18" charset="0"/>
              </a:rPr>
              <a:t>nd</a:t>
            </a:r>
            <a:r>
              <a:rPr lang="en-US" sz="2800" dirty="0">
                <a:ea typeface="Calibri" panose="020F0502020204030204" pitchFamily="34" charset="0"/>
                <a:cs typeface="Times New Roman" panose="02020603050405020304" pitchFamily="18" charset="0"/>
              </a:rPr>
              <a:t> Update to IHO is initiated.</a:t>
            </a:r>
          </a:p>
          <a:p>
            <a:pPr marL="709613" marR="228600" lvl="1" indent="-342900" algn="just">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2017 – 2</a:t>
            </a:r>
            <a:r>
              <a:rPr lang="en-US" sz="2800" baseline="30000" dirty="0">
                <a:effectLst/>
                <a:ea typeface="Calibri" panose="020F0502020204030204" pitchFamily="34" charset="0"/>
                <a:cs typeface="Times New Roman" panose="02020603050405020304" pitchFamily="18" charset="0"/>
              </a:rPr>
              <a:t>nd</a:t>
            </a:r>
            <a:r>
              <a:rPr lang="en-US" sz="2800" dirty="0">
                <a:effectLst/>
                <a:ea typeface="Calibri" panose="020F0502020204030204" pitchFamily="34" charset="0"/>
                <a:cs typeface="Times New Roman" panose="02020603050405020304" pitchFamily="18" charset="0"/>
              </a:rPr>
              <a:t> IHO Update is ad</a:t>
            </a:r>
            <a:r>
              <a:rPr lang="en-US" sz="2800" dirty="0">
                <a:ea typeface="Calibri" panose="020F0502020204030204" pitchFamily="34" charset="0"/>
                <a:cs typeface="Times New Roman" panose="02020603050405020304" pitchFamily="18" charset="0"/>
              </a:rPr>
              <a:t>opted to create a more flexible ordinance </a:t>
            </a:r>
            <a:r>
              <a:rPr lang="en-US" sz="2800" dirty="0">
                <a:effectLst/>
                <a:ea typeface="Calibri" panose="020F0502020204030204" pitchFamily="34" charset="0"/>
                <a:cs typeface="Times New Roman" panose="02020603050405020304" pitchFamily="18" charset="0"/>
              </a:rPr>
              <a:t> </a:t>
            </a:r>
          </a:p>
          <a:p>
            <a:pPr marL="709613" marR="228600" lvl="1" indent="-342900" algn="just">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Downtown Vibrancy Plan is being updated at same time as IHO</a:t>
            </a:r>
            <a:r>
              <a:rPr lang="en-US" sz="2800" dirty="0">
                <a:ea typeface="Calibri" panose="020F0502020204030204" pitchFamily="34" charset="0"/>
                <a:cs typeface="Times New Roman" panose="02020603050405020304" pitchFamily="18" charset="0"/>
              </a:rPr>
              <a:t>.</a:t>
            </a:r>
          </a:p>
          <a:p>
            <a:pPr marL="709613" marR="228600" lvl="1" indent="-342900" algn="just">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2017 HTMA identified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significant market risks to Downtown housing development and untested market.</a:t>
            </a:r>
            <a:endParaRPr lang="en-US" sz="2800" dirty="0">
              <a:effectLst/>
              <a:ea typeface="Calibri" panose="020F0502020204030204" pitchFamily="34" charset="0"/>
              <a:cs typeface="Times New Roman" panose="02020603050405020304" pitchFamily="18" charset="0"/>
            </a:endParaRPr>
          </a:p>
          <a:p>
            <a:pPr marL="709613" marR="228600" lvl="1" indent="-342900" algn="just">
              <a:spcBef>
                <a:spcPts val="0"/>
              </a:spcBef>
              <a:spcAft>
                <a:spcPts val="0"/>
              </a:spcAft>
              <a:buFont typeface="Symbol" panose="05050102010706020507" pitchFamily="18" charset="2"/>
              <a:buChar char=""/>
            </a:pPr>
            <a:endParaRPr lang="en-US" sz="2000" dirty="0">
              <a:ea typeface="Calibri" panose="020F0502020204030204" pitchFamily="34" charset="0"/>
              <a:cs typeface="Times New Roman" panose="02020603050405020304" pitchFamily="18" charset="0"/>
            </a:endParaRPr>
          </a:p>
          <a:p>
            <a:pPr marL="709613" marR="228600" lvl="1" indent="-342900" algn="just">
              <a:spcBef>
                <a:spcPts val="0"/>
              </a:spcBef>
              <a:spcAft>
                <a:spcPts val="0"/>
              </a:spcAft>
              <a:buFont typeface="Symbol" panose="05050102010706020507" pitchFamily="18" charset="2"/>
              <a:buChar char=""/>
            </a:pPr>
            <a:endParaRPr lang="en-US" sz="2000" dirty="0">
              <a:effectLst/>
              <a:ea typeface="Calibri" panose="020F0502020204030204" pitchFamily="34" charset="0"/>
              <a:cs typeface="Times New Roman" panose="02020603050405020304" pitchFamily="18" charset="0"/>
            </a:endParaRPr>
          </a:p>
          <a:p>
            <a:pPr marL="709613" marR="228600" lvl="1" indent="-342900" algn="just">
              <a:spcBef>
                <a:spcPts val="0"/>
              </a:spcBef>
              <a:spcAft>
                <a:spcPts val="0"/>
              </a:spcAft>
              <a:buFont typeface="Symbol" panose="05050102010706020507" pitchFamily="18" charset="2"/>
              <a:buChar char=""/>
            </a:pPr>
            <a:endParaRPr lang="en-US" sz="2000" dirty="0">
              <a:ea typeface="Calibri" panose="020F0502020204030204" pitchFamily="34" charset="0"/>
              <a:cs typeface="Times New Roman" panose="02020603050405020304" pitchFamily="18" charset="0"/>
            </a:endParaRPr>
          </a:p>
          <a:p>
            <a:pPr>
              <a:spcBef>
                <a:spcPts val="0"/>
              </a:spcBef>
              <a:spcAft>
                <a:spcPts val="0"/>
              </a:spcAft>
            </a:pPr>
            <a:endParaRPr lang="en-US" sz="1800" b="0" i="0" u="none" strike="noStrike" baseline="0" dirty="0">
              <a:solidFill>
                <a:srgbClr val="000000"/>
              </a:solidFill>
              <a:latin typeface="Times New Roman" panose="02020603050405020304" pitchFamily="18" charset="0"/>
            </a:endParaRPr>
          </a:p>
          <a:p>
            <a:pPr marL="0" indent="0">
              <a:spcBef>
                <a:spcPts val="0"/>
              </a:spcBef>
              <a:spcAft>
                <a:spcPts val="0"/>
              </a:spcAft>
              <a:buNone/>
            </a:pPr>
            <a:endParaRPr lang="en-US" dirty="0"/>
          </a:p>
          <a:p>
            <a:endParaRPr lang="en-US" dirty="0"/>
          </a:p>
        </p:txBody>
      </p:sp>
    </p:spTree>
    <p:extLst>
      <p:ext uri="{BB962C8B-B14F-4D97-AF65-F5344CB8AC3E}">
        <p14:creationId xmlns:p14="http://schemas.microsoft.com/office/powerpoint/2010/main" val="1771702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A6FE-9788-449A-9A19-8C4CFAF8382A}"/>
              </a:ext>
            </a:extLst>
          </p:cNvPr>
          <p:cNvSpPr>
            <a:spLocks noGrp="1"/>
          </p:cNvSpPr>
          <p:nvPr>
            <p:ph type="title"/>
          </p:nvPr>
        </p:nvSpPr>
        <p:spPr>
          <a:xfrm>
            <a:off x="457200" y="144464"/>
            <a:ext cx="10972800" cy="998536"/>
          </a:xfrm>
        </p:spPr>
        <p:txBody>
          <a:bodyPr/>
          <a:lstStyle/>
          <a:p>
            <a:pPr algn="ctr"/>
            <a:r>
              <a:rPr lang="en-US" sz="4000" dirty="0">
                <a:effectLst>
                  <a:outerShdw blurRad="38100" dist="38100" dir="2700000" algn="tl">
                    <a:srgbClr val="000000">
                      <a:alpha val="43137"/>
                    </a:srgbClr>
                  </a:outerShdw>
                </a:effectLst>
              </a:rPr>
              <a:t>Discussion</a:t>
            </a:r>
          </a:p>
        </p:txBody>
      </p:sp>
      <p:sp>
        <p:nvSpPr>
          <p:cNvPr id="3" name="Content Placeholder 2">
            <a:extLst>
              <a:ext uri="{FF2B5EF4-FFF2-40B4-BE49-F238E27FC236}">
                <a16:creationId xmlns:a16="http://schemas.microsoft.com/office/drawing/2014/main" id="{8D7E959F-6CAB-419C-BF3A-94461E7D9645}"/>
              </a:ext>
            </a:extLst>
          </p:cNvPr>
          <p:cNvSpPr>
            <a:spLocks noGrp="1"/>
          </p:cNvSpPr>
          <p:nvPr>
            <p:ph idx="1"/>
          </p:nvPr>
        </p:nvSpPr>
        <p:spPr>
          <a:xfrm>
            <a:off x="457200" y="762000"/>
            <a:ext cx="10972800" cy="4541836"/>
          </a:xfrm>
        </p:spPr>
        <p:txBody>
          <a:bodyPr/>
          <a:lstStyle/>
          <a:p>
            <a:pPr algn="l"/>
            <a:endParaRPr lang="en-US" sz="2800" b="0" i="0" u="none" strike="noStrike" baseline="0" dirty="0">
              <a:solidFill>
                <a:srgbClr val="000000"/>
              </a:solidFill>
              <a:latin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In 2017, Council supported Downtown Exemption due to number of low-income </a:t>
            </a:r>
            <a:r>
              <a:rPr lang="en-US" sz="2800" dirty="0">
                <a:ea typeface="Calibri" panose="020F0502020204030204" pitchFamily="34" charset="0"/>
                <a:cs typeface="Times New Roman" panose="02020603050405020304" pitchFamily="18" charset="0"/>
              </a:rPr>
              <a:t>units already in downtown and findings of 2017 HTMA Study</a:t>
            </a:r>
          </a:p>
          <a:p>
            <a:pPr marL="709613" marR="228600" lvl="1" indent="-342900" algn="just">
              <a:lnSpc>
                <a:spcPct val="115000"/>
              </a:lnSpc>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Council did not set expiration date because Housing Element recommended ordinance be </a:t>
            </a:r>
            <a:r>
              <a:rPr lang="en-US" sz="2800" dirty="0">
                <a:ea typeface="Calibri" panose="020F0502020204030204" pitchFamily="34" charset="0"/>
                <a:cs typeface="Times New Roman" panose="02020603050405020304" pitchFamily="18" charset="0"/>
              </a:rPr>
              <a:t>re-evaluated every 5 years</a:t>
            </a:r>
          </a:p>
          <a:p>
            <a:pPr marL="709613" marR="228600" lvl="1" indent="-342900" algn="just">
              <a:lnSpc>
                <a:spcPct val="115000"/>
              </a:lnSpc>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Update was planned to start in 2022, but was postponed because of limited staff capacity as result of pandemic response</a:t>
            </a:r>
          </a:p>
          <a:p>
            <a:pPr marL="709613" marR="228600" lvl="1" indent="-342900" algn="just">
              <a:lnSpc>
                <a:spcPct val="115000"/>
              </a:lnSpc>
              <a:spcBef>
                <a:spcPts val="0"/>
              </a:spcBef>
              <a:spcAft>
                <a:spcPts val="0"/>
              </a:spcAft>
              <a:buFont typeface="Symbol" panose="05050102010706020507" pitchFamily="18" charset="2"/>
              <a:buChar char=""/>
            </a:pPr>
            <a:r>
              <a:rPr lang="en-US" sz="2800" dirty="0">
                <a:ea typeface="Calibri" panose="020F0502020204030204" pitchFamily="34" charset="0"/>
                <a:cs typeface="Times New Roman" panose="02020603050405020304" pitchFamily="18" charset="0"/>
              </a:rPr>
              <a:t>Council requested a report on the Inclusionary Housing Ordinance and evaluation of Downtown Exemption</a:t>
            </a:r>
          </a:p>
          <a:p>
            <a:pPr marL="709613" marR="228600" lvl="1" indent="-342900" algn="just">
              <a:lnSpc>
                <a:spcPct val="115000"/>
              </a:lnSpc>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As a result, staff </a:t>
            </a:r>
            <a:r>
              <a:rPr lang="en-US" sz="2800" dirty="0">
                <a:ea typeface="Calibri" panose="020F0502020204030204" pitchFamily="34" charset="0"/>
                <a:cs typeface="Times New Roman" panose="02020603050405020304" pitchFamily="18" charset="0"/>
              </a:rPr>
              <a:t>completed a 2022 HTMA Update that was presented on September 13</a:t>
            </a:r>
            <a:r>
              <a:rPr lang="en-US" sz="2800" baseline="30000" dirty="0">
                <a:ea typeface="Calibri" panose="020F0502020204030204" pitchFamily="34" charset="0"/>
                <a:cs typeface="Times New Roman" panose="02020603050405020304" pitchFamily="18" charset="0"/>
              </a:rPr>
              <a:t>th</a:t>
            </a:r>
            <a:r>
              <a:rPr lang="en-US" sz="2800" dirty="0">
                <a:ea typeface="Calibri" panose="020F0502020204030204" pitchFamily="34" charset="0"/>
                <a:cs typeface="Times New Roman" panose="02020603050405020304" pitchFamily="18" charset="0"/>
              </a:rPr>
              <a:t> </a:t>
            </a:r>
            <a:endParaRPr lang="en-US" sz="2800" dirty="0">
              <a:effectLst/>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800" dirty="0">
              <a:ea typeface="Calibri" panose="020F0502020204030204" pitchFamily="34" charset="0"/>
              <a:cs typeface="Times New Roman" panose="02020603050405020304" pitchFamily="18" charset="0"/>
            </a:endParaRPr>
          </a:p>
          <a:p>
            <a:pPr marL="366713" marR="228600" lvl="1" indent="0" algn="just">
              <a:lnSpc>
                <a:spcPct val="115000"/>
              </a:lnSpc>
              <a:spcBef>
                <a:spcPts val="0"/>
              </a:spcBef>
              <a:spcAft>
                <a:spcPts val="0"/>
              </a:spcAft>
              <a:buNone/>
            </a:pPr>
            <a:endParaRPr lang="en-US" sz="2000" dirty="0">
              <a:effectLst/>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000" dirty="0">
              <a:ea typeface="Calibri" panose="020F0502020204030204" pitchFamily="34" charset="0"/>
              <a:cs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879831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A6FE-9788-449A-9A19-8C4CFAF8382A}"/>
              </a:ext>
            </a:extLst>
          </p:cNvPr>
          <p:cNvSpPr>
            <a:spLocks noGrp="1"/>
          </p:cNvSpPr>
          <p:nvPr>
            <p:ph type="title"/>
          </p:nvPr>
        </p:nvSpPr>
        <p:spPr>
          <a:xfrm>
            <a:off x="457200" y="144464"/>
            <a:ext cx="10972800" cy="998536"/>
          </a:xfrm>
        </p:spPr>
        <p:txBody>
          <a:bodyPr/>
          <a:lstStyle/>
          <a:p>
            <a:pPr algn="ctr"/>
            <a:r>
              <a:rPr lang="en-US" sz="4000" dirty="0">
                <a:effectLst>
                  <a:outerShdw blurRad="38100" dist="38100" dir="2700000" algn="tl">
                    <a:srgbClr val="000000">
                      <a:alpha val="43137"/>
                    </a:srgbClr>
                  </a:outerShdw>
                </a:effectLst>
              </a:rPr>
              <a:t>Discussion</a:t>
            </a:r>
          </a:p>
        </p:txBody>
      </p:sp>
      <p:sp>
        <p:nvSpPr>
          <p:cNvPr id="3" name="Content Placeholder 2">
            <a:extLst>
              <a:ext uri="{FF2B5EF4-FFF2-40B4-BE49-F238E27FC236}">
                <a16:creationId xmlns:a16="http://schemas.microsoft.com/office/drawing/2014/main" id="{8D7E959F-6CAB-419C-BF3A-94461E7D9645}"/>
              </a:ext>
            </a:extLst>
          </p:cNvPr>
          <p:cNvSpPr>
            <a:spLocks noGrp="1"/>
          </p:cNvSpPr>
          <p:nvPr>
            <p:ph idx="1"/>
          </p:nvPr>
        </p:nvSpPr>
        <p:spPr>
          <a:xfrm>
            <a:off x="533400" y="1163972"/>
            <a:ext cx="10972800" cy="4541836"/>
          </a:xfrm>
        </p:spPr>
        <p:txBody>
          <a:bodyPr/>
          <a:lstStyle/>
          <a:p>
            <a:pPr marL="709613" marR="228600" lvl="1" indent="-342900" algn="just">
              <a:lnSpc>
                <a:spcPct val="115000"/>
              </a:lnSpc>
              <a:spcBef>
                <a:spcPts val="0"/>
              </a:spcBef>
              <a:spcAft>
                <a:spcPts val="0"/>
              </a:spcAft>
              <a:buFont typeface="Symbol" panose="05050102010706020507" pitchFamily="18" charset="2"/>
              <a:buChar char=""/>
            </a:pPr>
            <a:r>
              <a:rPr lang="en-US" sz="2800" dirty="0">
                <a:effectLst/>
                <a:ea typeface="Calibri" panose="020F0502020204030204" pitchFamily="34" charset="0"/>
                <a:cs typeface="Times New Roman" panose="02020603050405020304" pitchFamily="18" charset="0"/>
              </a:rPr>
              <a:t>On October 18</a:t>
            </a:r>
            <a:r>
              <a:rPr lang="en-US" sz="2800" baseline="30000" dirty="0">
                <a:effectLst/>
                <a:ea typeface="Calibri" panose="020F0502020204030204" pitchFamily="34" charset="0"/>
                <a:cs typeface="Times New Roman" panose="02020603050405020304" pitchFamily="18" charset="0"/>
              </a:rPr>
              <a:t>th</a:t>
            </a:r>
            <a:r>
              <a:rPr lang="en-US" sz="2800" dirty="0">
                <a:effectLst/>
                <a:ea typeface="Calibri" panose="020F0502020204030204" pitchFamily="34" charset="0"/>
                <a:cs typeface="Times New Roman" panose="02020603050405020304" pitchFamily="18" charset="0"/>
              </a:rPr>
              <a:t>, Council directed staff to eliminate Downtown Exemption for new residential construction</a:t>
            </a:r>
          </a:p>
          <a:p>
            <a:pPr marL="709613" marR="228600" lvl="1" indent="-342900" algn="just">
              <a:lnSpc>
                <a:spcPct val="115000"/>
              </a:lnSpc>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City Council recommended the Downtown Exemption be preserved to ensure future Adaptive Reuse Projects are economically viable</a:t>
            </a:r>
            <a:endParaRPr lang="en-US" sz="2800" dirty="0">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r>
              <a:rPr lang="en-US" sz="2800" dirty="0">
                <a:ea typeface="Calibri" panose="020F0502020204030204" pitchFamily="34" charset="0"/>
                <a:cs typeface="Times New Roman" panose="02020603050405020304" pitchFamily="18" charset="0"/>
              </a:rPr>
              <a:t>The </a:t>
            </a:r>
            <a:r>
              <a:rPr lang="en-US" sz="2800" dirty="0">
                <a:effectLst/>
                <a:ea typeface="Calibri" panose="020F0502020204030204" pitchFamily="34" charset="0"/>
                <a:cs typeface="Times New Roman" panose="02020603050405020304" pitchFamily="18" charset="0"/>
              </a:rPr>
              <a:t>2018 Adaptive Reuse Ordinance </a:t>
            </a:r>
            <a:r>
              <a:rPr lang="en-US" sz="2800" dirty="0">
                <a:effectLst/>
                <a:ea typeface="Calibri" panose="020F0502020204030204" pitchFamily="34" charset="0"/>
              </a:rPr>
              <a:t>incentivizes the conversion of older, underutilized commercial buildings to residential use</a:t>
            </a:r>
            <a:endParaRPr lang="en-US" sz="2800" dirty="0">
              <a:ea typeface="Calibri" panose="020F0502020204030204" pitchFamily="34" charset="0"/>
            </a:endParaRPr>
          </a:p>
          <a:p>
            <a:pPr marL="709613" marR="228600" lvl="1" indent="-342900" algn="just">
              <a:lnSpc>
                <a:spcPct val="115000"/>
              </a:lnSpc>
              <a:spcBef>
                <a:spcPts val="0"/>
              </a:spcBef>
              <a:spcAft>
                <a:spcPts val="0"/>
              </a:spcAft>
              <a:buFont typeface="Symbol" panose="05050102010706020507" pitchFamily="18" charset="2"/>
              <a:buChar char=""/>
            </a:pPr>
            <a:r>
              <a:rPr lang="en-US" sz="2800" dirty="0">
                <a:latin typeface="Times New Roman" panose="02020603050405020304" pitchFamily="18" charset="0"/>
                <a:ea typeface="Calibri" panose="020F0502020204030204" pitchFamily="34" charset="0"/>
                <a:cs typeface="Times New Roman" panose="02020603050405020304" pitchFamily="18" charset="0"/>
              </a:rPr>
              <a:t>The 2022 </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HTMA Study identified existing barriers to residential development especially for Adaptive Reuse Projects</a:t>
            </a:r>
          </a:p>
          <a:p>
            <a:pPr marL="709613" marR="228600" lvl="1" indent="-342900" algn="just">
              <a:lnSpc>
                <a:spcPct val="115000"/>
              </a:lnSpc>
              <a:spcBef>
                <a:spcPts val="0"/>
              </a:spcBef>
              <a:spcAft>
                <a:spcPts val="0"/>
              </a:spcAft>
              <a:buFont typeface="Symbol" panose="05050102010706020507" pitchFamily="18" charset="2"/>
              <a:buChar char=""/>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Even with the Adaptive Reuse Ordinance and Downtown Exemption, only 69 units permitted due to risk &amp; associated costs</a:t>
            </a:r>
          </a:p>
          <a:p>
            <a:pPr marL="0" marR="0" indent="0" algn="just">
              <a:lnSpc>
                <a:spcPct val="115000"/>
              </a:lnSpc>
              <a:spcBef>
                <a:spcPts val="0"/>
              </a:spcBef>
              <a:spcAft>
                <a:spcPts val="0"/>
              </a:spcAft>
              <a:buNone/>
            </a:pP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800" dirty="0">
              <a:effectLst/>
              <a:latin typeface="Calibri" panose="020F0502020204030204" pitchFamily="34" charset="0"/>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800" dirty="0">
              <a:effectLst/>
              <a:ea typeface="Calibri" panose="020F0502020204030204" pitchFamily="34"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800" dirty="0">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000" dirty="0">
              <a:effectLst/>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000" dirty="0">
              <a:ea typeface="Calibri" panose="020F0502020204030204" pitchFamily="34" charset="0"/>
              <a:cs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27325073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ontent Placeholder 7">
            <a:hlinkClick r:id="" action="ppaction://ole?verb=0"/>
            <a:extLst>
              <a:ext uri="{FF2B5EF4-FFF2-40B4-BE49-F238E27FC236}">
                <a16:creationId xmlns:a16="http://schemas.microsoft.com/office/drawing/2014/main" id="{8B6C261C-8506-42A1-82D0-74D3D615C667}"/>
              </a:ext>
            </a:extLst>
          </p:cNvPr>
          <p:cNvGraphicFramePr>
            <a:graphicFrameLocks noGrp="1" noChangeAspect="1"/>
          </p:cNvGraphicFramePr>
          <p:nvPr>
            <p:ph idx="1"/>
          </p:nvPr>
        </p:nvGraphicFramePr>
        <p:xfrm>
          <a:off x="2195513" y="1935163"/>
          <a:ext cx="7800975" cy="4389437"/>
        </p:xfrm>
        <a:graphic>
          <a:graphicData uri="http://schemas.openxmlformats.org/presentationml/2006/ole">
            <mc:AlternateContent xmlns:mc="http://schemas.openxmlformats.org/markup-compatibility/2006">
              <mc:Choice xmlns:v="urn:schemas-microsoft-com:vml" Requires="v">
                <p:oleObj spid="_x0000_s1086" name="Presentation" r:id="rId4" imgW="3953499" imgH="2223533" progId="PowerPoint.Show.12">
                  <p:embed/>
                </p:oleObj>
              </mc:Choice>
              <mc:Fallback>
                <p:oleObj name="Presentation" r:id="rId4" imgW="3953499" imgH="2223533" progId="PowerPoint.Show.12">
                  <p:embed/>
                  <p:pic>
                    <p:nvPicPr>
                      <p:cNvPr id="8" name="Content Placeholder 7">
                        <a:hlinkClick r:id="" action="ppaction://ole?verb=0"/>
                        <a:extLst>
                          <a:ext uri="{FF2B5EF4-FFF2-40B4-BE49-F238E27FC236}">
                            <a16:creationId xmlns:a16="http://schemas.microsoft.com/office/drawing/2014/main" id="{8B6C261C-8506-42A1-82D0-74D3D615C667}"/>
                          </a:ext>
                        </a:extLst>
                      </p:cNvPr>
                      <p:cNvPicPr/>
                      <p:nvPr/>
                    </p:nvPicPr>
                    <p:blipFill>
                      <a:blip r:embed="rId5"/>
                      <a:stretch>
                        <a:fillRect/>
                      </a:stretch>
                    </p:blipFill>
                    <p:spPr>
                      <a:xfrm>
                        <a:off x="2195513" y="1935163"/>
                        <a:ext cx="7800975" cy="4389437"/>
                      </a:xfrm>
                      <a:prstGeom prst="rect">
                        <a:avLst/>
                      </a:prstGeom>
                    </p:spPr>
                  </p:pic>
                </p:oleObj>
              </mc:Fallback>
            </mc:AlternateContent>
          </a:graphicData>
        </a:graphic>
      </p:graphicFrame>
      <p:graphicFrame>
        <p:nvGraphicFramePr>
          <p:cNvPr id="3" name="Object 2">
            <a:extLst>
              <a:ext uri="{FF2B5EF4-FFF2-40B4-BE49-F238E27FC236}">
                <a16:creationId xmlns:a16="http://schemas.microsoft.com/office/drawing/2014/main" id="{4ED568FB-309E-4B8D-89C5-C80AD00B4FA6}"/>
              </a:ext>
            </a:extLst>
          </p:cNvPr>
          <p:cNvGraphicFramePr>
            <a:graphicFrameLocks noChangeAspect="1"/>
          </p:cNvGraphicFramePr>
          <p:nvPr/>
        </p:nvGraphicFramePr>
        <p:xfrm>
          <a:off x="2025650" y="719138"/>
          <a:ext cx="8142288" cy="5416550"/>
        </p:xfrm>
        <a:graphic>
          <a:graphicData uri="http://schemas.openxmlformats.org/presentationml/2006/ole">
            <mc:AlternateContent xmlns:mc="http://schemas.openxmlformats.org/markup-compatibility/2006">
              <mc:Choice xmlns:v="urn:schemas-microsoft-com:vml" Requires="v">
                <p:oleObj spid="_x0000_s1087" name="Document" r:id="rId6" imgW="8141849" imgH="5416667" progId="Word.Document.12">
                  <p:embed/>
                </p:oleObj>
              </mc:Choice>
              <mc:Fallback>
                <p:oleObj name="Document" r:id="rId6" imgW="8141849" imgH="5416667" progId="Word.Document.12">
                  <p:embed/>
                  <p:pic>
                    <p:nvPicPr>
                      <p:cNvPr id="3" name="Object 2">
                        <a:extLst>
                          <a:ext uri="{FF2B5EF4-FFF2-40B4-BE49-F238E27FC236}">
                            <a16:creationId xmlns:a16="http://schemas.microsoft.com/office/drawing/2014/main" id="{4ED568FB-309E-4B8D-89C5-C80AD00B4FA6}"/>
                          </a:ext>
                        </a:extLst>
                      </p:cNvPr>
                      <p:cNvPicPr/>
                      <p:nvPr/>
                    </p:nvPicPr>
                    <p:blipFill>
                      <a:blip r:embed="rId7"/>
                      <a:stretch>
                        <a:fillRect/>
                      </a:stretch>
                    </p:blipFill>
                    <p:spPr>
                      <a:xfrm>
                        <a:off x="2025650" y="719138"/>
                        <a:ext cx="8142288" cy="5416550"/>
                      </a:xfrm>
                      <a:prstGeom prst="rect">
                        <a:avLst/>
                      </a:prstGeom>
                    </p:spPr>
                  </p:pic>
                </p:oleObj>
              </mc:Fallback>
            </mc:AlternateContent>
          </a:graphicData>
        </a:graphic>
      </p:graphicFrame>
      <p:graphicFrame>
        <p:nvGraphicFramePr>
          <p:cNvPr id="4" name="Object 3">
            <a:extLst>
              <a:ext uri="{FF2B5EF4-FFF2-40B4-BE49-F238E27FC236}">
                <a16:creationId xmlns:a16="http://schemas.microsoft.com/office/drawing/2014/main" id="{D58373CC-E332-422C-860E-2475EF5CA394}"/>
              </a:ext>
            </a:extLst>
          </p:cNvPr>
          <p:cNvGraphicFramePr>
            <a:graphicFrameLocks noChangeAspect="1"/>
          </p:cNvGraphicFramePr>
          <p:nvPr/>
        </p:nvGraphicFramePr>
        <p:xfrm>
          <a:off x="1058371" y="-16367"/>
          <a:ext cx="10066829" cy="6874367"/>
        </p:xfrm>
        <a:graphic>
          <a:graphicData uri="http://schemas.openxmlformats.org/presentationml/2006/ole">
            <mc:AlternateContent xmlns:mc="http://schemas.openxmlformats.org/markup-compatibility/2006">
              <mc:Choice xmlns:v="urn:schemas-microsoft-com:vml" Requires="v">
                <p:oleObj spid="_x0000_s1088" name="Document" r:id="rId8" imgW="10056645" imgH="6867306" progId="Word.Document.12">
                  <p:embed/>
                </p:oleObj>
              </mc:Choice>
              <mc:Fallback>
                <p:oleObj name="Document" r:id="rId8" imgW="10056645" imgH="6867306" progId="Word.Document.12">
                  <p:embed/>
                  <p:pic>
                    <p:nvPicPr>
                      <p:cNvPr id="4" name="Object 3">
                        <a:extLst>
                          <a:ext uri="{FF2B5EF4-FFF2-40B4-BE49-F238E27FC236}">
                            <a16:creationId xmlns:a16="http://schemas.microsoft.com/office/drawing/2014/main" id="{D58373CC-E332-422C-860E-2475EF5CA394}"/>
                          </a:ext>
                        </a:extLst>
                      </p:cNvPr>
                      <p:cNvPicPr/>
                      <p:nvPr/>
                    </p:nvPicPr>
                    <p:blipFill>
                      <a:blip r:embed="rId9"/>
                      <a:stretch>
                        <a:fillRect/>
                      </a:stretch>
                    </p:blipFill>
                    <p:spPr>
                      <a:xfrm>
                        <a:off x="1058371" y="-16367"/>
                        <a:ext cx="10066829" cy="687436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D85B4DBC-8135-4F67-9182-5EF2E93D8C57}"/>
              </a:ext>
            </a:extLst>
          </p:cNvPr>
          <p:cNvSpPr>
            <a:spLocks noGrp="1"/>
          </p:cNvSpPr>
          <p:nvPr>
            <p:ph type="title"/>
          </p:nvPr>
        </p:nvSpPr>
        <p:spPr>
          <a:xfrm>
            <a:off x="7162800" y="177801"/>
            <a:ext cx="3748087" cy="704850"/>
          </a:xfrm>
        </p:spPr>
        <p:txBody>
          <a:bodyPr/>
          <a:lstStyle/>
          <a:p>
            <a:r>
              <a:rPr lang="en-US" sz="2600" dirty="0">
                <a:solidFill>
                  <a:srgbClr val="FFFFFF"/>
                </a:solidFill>
                <a:effectLst>
                  <a:outerShdw blurRad="38100" dist="38100" dir="2700000" algn="tl">
                    <a:srgbClr val="000000">
                      <a:alpha val="43137"/>
                    </a:srgbClr>
                  </a:outerShdw>
                </a:effectLst>
              </a:rPr>
              <a:t>Map of Downtown Area Affordable Housing Projects </a:t>
            </a:r>
          </a:p>
        </p:txBody>
      </p:sp>
      <p:sp>
        <p:nvSpPr>
          <p:cNvPr id="7" name="TextBox 6">
            <a:extLst>
              <a:ext uri="{FF2B5EF4-FFF2-40B4-BE49-F238E27FC236}">
                <a16:creationId xmlns:a16="http://schemas.microsoft.com/office/drawing/2014/main" id="{66E9D5EF-2E1D-4FC3-BBFD-D924576F550A}"/>
              </a:ext>
            </a:extLst>
          </p:cNvPr>
          <p:cNvSpPr txBox="1"/>
          <p:nvPr/>
        </p:nvSpPr>
        <p:spPr>
          <a:xfrm>
            <a:off x="3038912" y="3149931"/>
            <a:ext cx="6111380" cy="461665"/>
          </a:xfrm>
          <a:prstGeom prst="rect">
            <a:avLst/>
          </a:prstGeom>
          <a:noFill/>
        </p:spPr>
        <p:txBody>
          <a:bodyPr wrap="square">
            <a:spAutoFit/>
          </a:bodyPr>
          <a:lstStyle/>
          <a:p>
            <a:r>
              <a:rPr lang="en-US" sz="2400" dirty="0">
                <a:effectLst/>
                <a:ea typeface="Calibri" panose="020F0502020204030204" pitchFamily="34" charset="0"/>
                <a:cs typeface="Times New Roman" panose="02020603050405020304" pitchFamily="18" charset="0"/>
              </a:rPr>
              <a:t>but to preserve for Adaptive Reuse Projects</a:t>
            </a:r>
            <a:endParaRPr lang="en-US" dirty="0"/>
          </a:p>
        </p:txBody>
      </p:sp>
      <p:sp>
        <p:nvSpPr>
          <p:cNvPr id="9" name="TextBox 8">
            <a:extLst>
              <a:ext uri="{FF2B5EF4-FFF2-40B4-BE49-F238E27FC236}">
                <a16:creationId xmlns:a16="http://schemas.microsoft.com/office/drawing/2014/main" id="{A4605A26-0BD5-48AB-8C87-94038A9893E6}"/>
              </a:ext>
            </a:extLst>
          </p:cNvPr>
          <p:cNvSpPr txBox="1"/>
          <p:nvPr/>
        </p:nvSpPr>
        <p:spPr>
          <a:xfrm>
            <a:off x="3038912" y="3149931"/>
            <a:ext cx="6111380" cy="461665"/>
          </a:xfrm>
          <a:prstGeom prst="rect">
            <a:avLst/>
          </a:prstGeom>
          <a:noFill/>
        </p:spPr>
        <p:txBody>
          <a:bodyPr wrap="square">
            <a:spAutoFit/>
          </a:bodyPr>
          <a:lstStyle/>
          <a:p>
            <a:r>
              <a:rPr lang="en-US" sz="2400" dirty="0">
                <a:effectLst/>
                <a:ea typeface="Calibri" panose="020F0502020204030204" pitchFamily="34" charset="0"/>
                <a:cs typeface="Times New Roman" panose="02020603050405020304" pitchFamily="18" charset="0"/>
              </a:rPr>
              <a:t>but to preserve for Adaptive Reuse Projects</a:t>
            </a:r>
            <a:endParaRPr lang="en-US" dirty="0"/>
          </a:p>
        </p:txBody>
      </p:sp>
      <p:sp>
        <p:nvSpPr>
          <p:cNvPr id="11" name="TextBox 10">
            <a:extLst>
              <a:ext uri="{FF2B5EF4-FFF2-40B4-BE49-F238E27FC236}">
                <a16:creationId xmlns:a16="http://schemas.microsoft.com/office/drawing/2014/main" id="{147DDB57-3BD4-4246-820F-DEB55E43831E}"/>
              </a:ext>
            </a:extLst>
          </p:cNvPr>
          <p:cNvSpPr txBox="1"/>
          <p:nvPr/>
        </p:nvSpPr>
        <p:spPr>
          <a:xfrm>
            <a:off x="3038912" y="3149931"/>
            <a:ext cx="6111380" cy="461665"/>
          </a:xfrm>
          <a:prstGeom prst="rect">
            <a:avLst/>
          </a:prstGeom>
          <a:noFill/>
        </p:spPr>
        <p:txBody>
          <a:bodyPr wrap="square">
            <a:spAutoFit/>
          </a:bodyPr>
          <a:lstStyle/>
          <a:p>
            <a:r>
              <a:rPr lang="en-US" sz="2400" dirty="0">
                <a:effectLst/>
                <a:ea typeface="Calibri" panose="020F0502020204030204" pitchFamily="34" charset="0"/>
                <a:cs typeface="Times New Roman" panose="02020603050405020304" pitchFamily="18" charset="0"/>
              </a:rPr>
              <a:t>but to preserve for Adaptive Reuse Projects</a:t>
            </a:r>
            <a:endParaRPr lang="en-US" dirty="0"/>
          </a:p>
        </p:txBody>
      </p:sp>
    </p:spTree>
    <p:extLst>
      <p:ext uri="{BB962C8B-B14F-4D97-AF65-F5344CB8AC3E}">
        <p14:creationId xmlns:p14="http://schemas.microsoft.com/office/powerpoint/2010/main" val="35459608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A6FE-9788-449A-9A19-8C4CFAF8382A}"/>
              </a:ext>
            </a:extLst>
          </p:cNvPr>
          <p:cNvSpPr>
            <a:spLocks noGrp="1"/>
          </p:cNvSpPr>
          <p:nvPr>
            <p:ph type="title"/>
          </p:nvPr>
        </p:nvSpPr>
        <p:spPr>
          <a:xfrm>
            <a:off x="457200" y="144464"/>
            <a:ext cx="10972800" cy="998536"/>
          </a:xfrm>
        </p:spPr>
        <p:txBody>
          <a:bodyPr/>
          <a:lstStyle/>
          <a:p>
            <a:pPr algn="ctr"/>
            <a:r>
              <a:rPr lang="en-US" sz="4000" dirty="0">
                <a:effectLst>
                  <a:outerShdw blurRad="38100" dist="38100" dir="2700000" algn="tl">
                    <a:srgbClr val="000000">
                      <a:alpha val="43137"/>
                    </a:srgbClr>
                  </a:outerShdw>
                </a:effectLst>
              </a:rPr>
              <a:t>CEQA</a:t>
            </a:r>
          </a:p>
        </p:txBody>
      </p:sp>
      <p:sp>
        <p:nvSpPr>
          <p:cNvPr id="3" name="Content Placeholder 2">
            <a:extLst>
              <a:ext uri="{FF2B5EF4-FFF2-40B4-BE49-F238E27FC236}">
                <a16:creationId xmlns:a16="http://schemas.microsoft.com/office/drawing/2014/main" id="{8D7E959F-6CAB-419C-BF3A-94461E7D9645}"/>
              </a:ext>
            </a:extLst>
          </p:cNvPr>
          <p:cNvSpPr>
            <a:spLocks noGrp="1"/>
          </p:cNvSpPr>
          <p:nvPr>
            <p:ph idx="1"/>
          </p:nvPr>
        </p:nvSpPr>
        <p:spPr>
          <a:xfrm>
            <a:off x="533400" y="1163972"/>
            <a:ext cx="10972800" cy="4541836"/>
          </a:xfrm>
        </p:spPr>
        <p:txBody>
          <a:bodyPr/>
          <a:lstStyle/>
          <a:p>
            <a:pPr marL="0" marR="0" indent="0" algn="just">
              <a:lnSpc>
                <a:spcPct val="115000"/>
              </a:lnSpc>
              <a:spcBef>
                <a:spcPts val="0"/>
              </a:spcBef>
              <a:spcAft>
                <a:spcPts val="0"/>
              </a:spcAft>
              <a:buNone/>
            </a:pPr>
            <a:r>
              <a:rPr lang="en-US" sz="2800" dirty="0">
                <a:effectLst/>
                <a:ea typeface="Calibri" panose="020F0502020204030204" pitchFamily="34" charset="0"/>
                <a:cs typeface="Times New Roman" panose="02020603050405020304" pitchFamily="18" charset="0"/>
              </a:rPr>
              <a:t> </a:t>
            </a:r>
          </a:p>
          <a:p>
            <a:pPr marL="366713" marR="228600" lvl="1" indent="0" algn="just">
              <a:lnSpc>
                <a:spcPct val="115000"/>
              </a:lnSpc>
              <a:spcBef>
                <a:spcPts val="0"/>
              </a:spcBef>
              <a:spcAft>
                <a:spcPts val="0"/>
              </a:spcAft>
              <a:buNone/>
            </a:pPr>
            <a:r>
              <a:rPr lang="en-US" sz="2800" dirty="0">
                <a:effectLst/>
                <a:ea typeface="Calibri" panose="020F0502020204030204" pitchFamily="34" charset="0"/>
                <a:cs typeface="Times New Roman" panose="02020603050405020304" pitchFamily="18" charset="0"/>
              </a:rPr>
              <a:t>“Not a Project” </a:t>
            </a:r>
            <a:r>
              <a:rPr lang="en-US" sz="2800" dirty="0">
                <a:solidFill>
                  <a:srgbClr val="000000"/>
                </a:solidFill>
                <a:effectLst/>
                <a:ea typeface="Calibri" panose="020F0502020204030204" pitchFamily="34" charset="0"/>
                <a:cs typeface="Times New Roman" panose="02020603050405020304" pitchFamily="18" charset="0"/>
              </a:rPr>
              <a:t>as defined by the California Environmental Quality Act (CEQA) Section 15378. In addition, CEQA Guidelines Section 15061 includes the general rule that CEQA applies only to activities which have the potential for causing a significant effect on the environment.  Any subsequent discretionary projects resulting from this action will be assessed for CEQA applicability.</a:t>
            </a:r>
            <a:endParaRPr lang="en-US" sz="2800" dirty="0">
              <a:effectLst/>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800" dirty="0">
              <a:effectLst/>
              <a:ea typeface="Calibri" panose="020F0502020204030204" pitchFamily="34"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800" dirty="0">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000" dirty="0">
              <a:effectLst/>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000" dirty="0">
              <a:ea typeface="Calibri" panose="020F0502020204030204" pitchFamily="34" charset="0"/>
              <a:cs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216584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22A6FE-9788-449A-9A19-8C4CFAF8382A}"/>
              </a:ext>
            </a:extLst>
          </p:cNvPr>
          <p:cNvSpPr>
            <a:spLocks noGrp="1"/>
          </p:cNvSpPr>
          <p:nvPr>
            <p:ph type="title"/>
          </p:nvPr>
        </p:nvSpPr>
        <p:spPr>
          <a:xfrm>
            <a:off x="457200" y="144464"/>
            <a:ext cx="10972800" cy="998536"/>
          </a:xfrm>
        </p:spPr>
        <p:txBody>
          <a:bodyPr/>
          <a:lstStyle/>
          <a:p>
            <a:pPr algn="ctr"/>
            <a:r>
              <a:rPr lang="en-US" sz="4000" dirty="0">
                <a:effectLst>
                  <a:outerShdw blurRad="38100" dist="38100" dir="2700000" algn="tl">
                    <a:srgbClr val="000000">
                      <a:alpha val="43137"/>
                    </a:srgbClr>
                  </a:outerShdw>
                </a:effectLst>
              </a:rPr>
              <a:t>Recommendation</a:t>
            </a:r>
          </a:p>
        </p:txBody>
      </p:sp>
      <p:sp>
        <p:nvSpPr>
          <p:cNvPr id="3" name="Content Placeholder 2">
            <a:extLst>
              <a:ext uri="{FF2B5EF4-FFF2-40B4-BE49-F238E27FC236}">
                <a16:creationId xmlns:a16="http://schemas.microsoft.com/office/drawing/2014/main" id="{8D7E959F-6CAB-419C-BF3A-94461E7D9645}"/>
              </a:ext>
            </a:extLst>
          </p:cNvPr>
          <p:cNvSpPr>
            <a:spLocks noGrp="1"/>
          </p:cNvSpPr>
          <p:nvPr>
            <p:ph idx="1"/>
          </p:nvPr>
        </p:nvSpPr>
        <p:spPr>
          <a:xfrm>
            <a:off x="533400" y="1163972"/>
            <a:ext cx="10972800" cy="4541836"/>
          </a:xfrm>
        </p:spPr>
        <p:txBody>
          <a:bodyPr/>
          <a:lstStyle/>
          <a:p>
            <a:pPr marL="366713" marR="228600" lvl="1" indent="0" algn="just">
              <a:lnSpc>
                <a:spcPct val="115000"/>
              </a:lnSpc>
              <a:spcBef>
                <a:spcPts val="0"/>
              </a:spcBef>
              <a:spcAft>
                <a:spcPts val="0"/>
              </a:spcAft>
              <a:buNone/>
            </a:pPr>
            <a:r>
              <a:rPr lang="en-US" sz="2800" dirty="0">
                <a:effectLst/>
                <a:ea typeface="Calibri" panose="020F0502020204030204" pitchFamily="34" charset="0"/>
                <a:cs typeface="Times New Roman" panose="02020603050405020304" pitchFamily="18" charset="0"/>
              </a:rPr>
              <a:t>A motion to adopt an Ordinance amending Article 3 (Housing) of Chapter 17 (Housing), Section 17-8(d) of the Salinas Municipal Code as follows:</a:t>
            </a:r>
            <a:endParaRPr lang="en-US" sz="2800" dirty="0">
              <a:effectLst/>
              <a:ea typeface="Calibri" panose="020F0502020204030204" pitchFamily="34" charset="0"/>
            </a:endParaRPr>
          </a:p>
          <a:p>
            <a:pPr marL="0" marR="0" indent="0" algn="just">
              <a:lnSpc>
                <a:spcPct val="115000"/>
              </a:lnSpc>
              <a:spcBef>
                <a:spcPts val="0"/>
              </a:spcBef>
              <a:spcAft>
                <a:spcPts val="0"/>
              </a:spcAft>
              <a:buNone/>
              <a:tabLst>
                <a:tab pos="228600" algn="l"/>
              </a:tabLst>
            </a:pPr>
            <a:r>
              <a:rPr lang="en-US" sz="2800" dirty="0">
                <a:effectLst/>
                <a:ea typeface="Calibri" panose="020F0502020204030204" pitchFamily="34" charset="0"/>
                <a:cs typeface="Times New Roman" panose="02020603050405020304" pitchFamily="18" charset="0"/>
              </a:rPr>
              <a:t> </a:t>
            </a:r>
          </a:p>
          <a:p>
            <a:pPr marL="0" marR="0" indent="0" algn="just">
              <a:lnSpc>
                <a:spcPct val="115000"/>
              </a:lnSpc>
              <a:spcBef>
                <a:spcPts val="0"/>
              </a:spcBef>
              <a:spcAft>
                <a:spcPts val="0"/>
              </a:spcAft>
              <a:buNone/>
            </a:pPr>
            <a:r>
              <a:rPr lang="en-US" sz="2800" i="1" dirty="0">
                <a:effectLst/>
                <a:ea typeface="Calibri" panose="020F0502020204030204" pitchFamily="34" charset="0"/>
                <a:cs typeface="Times New Roman" panose="02020603050405020304" pitchFamily="18" charset="0"/>
              </a:rPr>
              <a:t>This article shall not apply to any of the following:</a:t>
            </a:r>
          </a:p>
          <a:p>
            <a:pPr marL="0" marR="0" indent="0" algn="just">
              <a:lnSpc>
                <a:spcPct val="115000"/>
              </a:lnSpc>
              <a:spcBef>
                <a:spcPts val="0"/>
              </a:spcBef>
              <a:spcAft>
                <a:spcPts val="0"/>
              </a:spcAft>
              <a:buNone/>
            </a:pPr>
            <a:r>
              <a:rPr lang="en-US" sz="2800" dirty="0">
                <a:effectLst/>
                <a:ea typeface="Calibri" panose="020F0502020204030204" pitchFamily="34" charset="0"/>
                <a:cs typeface="Times New Roman" panose="02020603050405020304" pitchFamily="18" charset="0"/>
              </a:rPr>
              <a:t>…</a:t>
            </a:r>
          </a:p>
          <a:p>
            <a:pPr marL="366713" lvl="1" indent="0">
              <a:spcBef>
                <a:spcPts val="0"/>
              </a:spcBef>
              <a:spcAft>
                <a:spcPts val="0"/>
              </a:spcAft>
              <a:buNone/>
            </a:pPr>
            <a:r>
              <a:rPr lang="en-US" sz="2600" dirty="0">
                <a:ea typeface="Calibri" panose="020F0502020204030204" pitchFamily="34" charset="0"/>
                <a:cs typeface="Times New Roman" panose="02020603050405020304" pitchFamily="18" charset="0"/>
              </a:rPr>
              <a:t>d)	</a:t>
            </a:r>
            <a:r>
              <a:rPr lang="en-US" sz="2600" strike="sngStrike" dirty="0">
                <a:effectLst/>
                <a:ea typeface="Calibri" panose="020F0502020204030204" pitchFamily="34" charset="0"/>
                <a:cs typeface="Times New Roman" panose="02020603050405020304" pitchFamily="18" charset="0"/>
              </a:rPr>
              <a:t>Residential developments </a:t>
            </a:r>
            <a:r>
              <a:rPr lang="en-US" sz="2600" u="sng" dirty="0">
                <a:effectLst/>
                <a:ea typeface="Calibri" panose="020F0502020204030204" pitchFamily="34" charset="0"/>
                <a:cs typeface="Times New Roman" panose="02020603050405020304" pitchFamily="18" charset="0"/>
              </a:rPr>
              <a:t>Adaptive reuse projects as defined by Section 37-50.015 in the Zoning Code that are </a:t>
            </a:r>
            <a:r>
              <a:rPr lang="en-US" sz="2600" dirty="0">
                <a:effectLst/>
                <a:ea typeface="Calibri" panose="020F0502020204030204" pitchFamily="34" charset="0"/>
                <a:cs typeface="Times New Roman" panose="02020603050405020304" pitchFamily="18" charset="0"/>
              </a:rPr>
              <a:t>located in the downtown area (</a:t>
            </a:r>
            <a:r>
              <a:rPr lang="en-US" sz="2600" u="sng" dirty="0">
                <a:effectLst/>
                <a:ea typeface="Calibri" panose="020F0502020204030204" pitchFamily="34" charset="0"/>
                <a:cs typeface="Times New Roman" panose="02020603050405020304" pitchFamily="18" charset="0"/>
              </a:rPr>
              <a:t>Central City Overlay District).</a:t>
            </a:r>
            <a:r>
              <a:rPr lang="en-US" sz="2600" strike="sngStrike" dirty="0">
                <a:effectLst/>
                <a:ea typeface="Calibri" panose="020F0502020204030204" pitchFamily="34" charset="0"/>
                <a:cs typeface="Times New Roman" panose="02020603050405020304" pitchFamily="18" charset="0"/>
              </a:rPr>
              <a:t> unless the city council by resolution determines that, based on market conditions, the provisions of this article will be applied in the downtown area. </a:t>
            </a:r>
            <a:endParaRPr lang="en-US" sz="2600" dirty="0">
              <a:effectLst/>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800" dirty="0">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000" dirty="0">
              <a:effectLst/>
              <a:ea typeface="Calibri" panose="020F0502020204030204" pitchFamily="34" charset="0"/>
              <a:cs typeface="Times New Roman" panose="02020603050405020304" pitchFamily="18" charset="0"/>
            </a:endParaRPr>
          </a:p>
          <a:p>
            <a:pPr marL="709613" marR="228600" lvl="1" indent="-342900" algn="just">
              <a:lnSpc>
                <a:spcPct val="115000"/>
              </a:lnSpc>
              <a:spcBef>
                <a:spcPts val="0"/>
              </a:spcBef>
              <a:spcAft>
                <a:spcPts val="0"/>
              </a:spcAft>
              <a:buFont typeface="Symbol" panose="05050102010706020507" pitchFamily="18" charset="2"/>
              <a:buChar char=""/>
            </a:pPr>
            <a:endParaRPr lang="en-US" sz="2000" dirty="0">
              <a:ea typeface="Calibri" panose="020F0502020204030204" pitchFamily="34" charset="0"/>
              <a:cs typeface="Times New Roman" panose="02020603050405020304" pitchFamily="18" charset="0"/>
            </a:endParaRPr>
          </a:p>
          <a:p>
            <a:endParaRPr lang="en-US" sz="1800" b="0" i="0" u="none" strike="noStrike" baseline="0" dirty="0">
              <a:solidFill>
                <a:srgbClr val="000000"/>
              </a:solidFill>
              <a:latin typeface="Times New Roman" panose="02020603050405020304" pitchFamily="18" charset="0"/>
            </a:endParaRPr>
          </a:p>
          <a:p>
            <a:pPr marL="0" indent="0">
              <a:buNone/>
            </a:pPr>
            <a:endParaRPr lang="en-US" dirty="0"/>
          </a:p>
          <a:p>
            <a:endParaRPr lang="en-US" dirty="0"/>
          </a:p>
        </p:txBody>
      </p:sp>
    </p:spTree>
    <p:extLst>
      <p:ext uri="{BB962C8B-B14F-4D97-AF65-F5344CB8AC3E}">
        <p14:creationId xmlns:p14="http://schemas.microsoft.com/office/powerpoint/2010/main" val="26449959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
      <a:dk1>
        <a:srgbClr val="507281"/>
      </a:dk1>
      <a:lt1>
        <a:srgbClr val="7F895A"/>
      </a:lt1>
      <a:dk2>
        <a:srgbClr val="72555D"/>
      </a:dk2>
      <a:lt2>
        <a:srgbClr val="C1882C"/>
      </a:lt2>
      <a:accent1>
        <a:srgbClr val="507281"/>
      </a:accent1>
      <a:accent2>
        <a:srgbClr val="7F895A"/>
      </a:accent2>
      <a:accent3>
        <a:srgbClr val="72555D"/>
      </a:accent3>
      <a:accent4>
        <a:srgbClr val="C1882C"/>
      </a:accent4>
      <a:accent5>
        <a:srgbClr val="DBBC82"/>
      </a:accent5>
      <a:accent6>
        <a:srgbClr val="507281"/>
      </a:accent6>
      <a:hlink>
        <a:srgbClr val="0070C0"/>
      </a:hlink>
      <a:folHlink>
        <a:srgbClr val="0070C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D4A25FFA53A2A4FA88B5DE50145A7A6" ma:contentTypeVersion="13" ma:contentTypeDescription="Create a new document." ma:contentTypeScope="" ma:versionID="019df42dc910b77fc556d0353dbcd20a">
  <xsd:schema xmlns:xsd="http://www.w3.org/2001/XMLSchema" xmlns:xs="http://www.w3.org/2001/XMLSchema" xmlns:p="http://schemas.microsoft.com/office/2006/metadata/properties" xmlns:ns1="http://schemas.microsoft.com/sharepoint/v3" xmlns:ns3="9e776830-2d65-46ce-a9d5-6a287ea8d4f9" xmlns:ns4="e0c21e61-8c69-479a-8ee2-3f21c2e417a4" targetNamespace="http://schemas.microsoft.com/office/2006/metadata/properties" ma:root="true" ma:fieldsID="220af51ca29a4d5d5e9b07c7fe95cb3b" ns1:_="" ns3:_="" ns4:_="">
    <xsd:import namespace="http://schemas.microsoft.com/sharepoint/v3"/>
    <xsd:import namespace="9e776830-2d65-46ce-a9d5-6a287ea8d4f9"/>
    <xsd:import namespace="e0c21e61-8c69-479a-8ee2-3f21c2e417a4"/>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1:_ip_UnifiedCompliancePolicyProperties" minOccurs="0"/>
                <xsd:element ref="ns1:_ip_UnifiedCompliancePolicyUIAction"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e776830-2d65-46ce-a9d5-6a287ea8d4f9"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c21e61-8c69-479a-8ee2-3f21c2e417a4"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descriptio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2246CB5C-0722-4DA7-B751-F3AF7B6793C9}">
  <ds:schemaRefs>
    <ds:schemaRef ds:uri="http://schemas.microsoft.com/sharepoint/v3/contenttype/forms"/>
  </ds:schemaRefs>
</ds:datastoreItem>
</file>

<file path=customXml/itemProps2.xml><?xml version="1.0" encoding="utf-8"?>
<ds:datastoreItem xmlns:ds="http://schemas.openxmlformats.org/officeDocument/2006/customXml" ds:itemID="{5D42A2F6-BBE2-4B40-8F2E-7FEEB0C11E1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e776830-2d65-46ce-a9d5-6a287ea8d4f9"/>
    <ds:schemaRef ds:uri="e0c21e61-8c69-479a-8ee2-3f21c2e417a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E5A93D7-271C-479C-9423-D035402704E9}">
  <ds:schemaRefs>
    <ds:schemaRef ds:uri="http://schemas.openxmlformats.org/package/2006/metadata/core-properties"/>
    <ds:schemaRef ds:uri="e0c21e61-8c69-479a-8ee2-3f21c2e417a4"/>
    <ds:schemaRef ds:uri="http://purl.org/dc/elements/1.1/"/>
    <ds:schemaRef ds:uri="http://schemas.microsoft.com/office/infopath/2007/PartnerControls"/>
    <ds:schemaRef ds:uri="http://schemas.microsoft.com/office/2006/documentManagement/types"/>
    <ds:schemaRef ds:uri="9e776830-2d65-46ce-a9d5-6a287ea8d4f9"/>
    <ds:schemaRef ds:uri="http://purl.org/dc/dcmitype/"/>
    <ds:schemaRef ds:uri="http://schemas.microsoft.com/sharepoint/v3"/>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7735</TotalTime>
  <Words>476</Words>
  <Application>Microsoft Office PowerPoint</Application>
  <PresentationFormat>Widescreen</PresentationFormat>
  <Paragraphs>64</Paragraphs>
  <Slides>7</Slides>
  <Notes>2</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2</vt:i4>
      </vt:variant>
      <vt:variant>
        <vt:lpstr>Slide Titles</vt:lpstr>
      </vt:variant>
      <vt:variant>
        <vt:i4>7</vt:i4>
      </vt:variant>
    </vt:vector>
  </HeadingPairs>
  <TitlesOfParts>
    <vt:vector size="15" baseType="lpstr">
      <vt:lpstr>Calibri</vt:lpstr>
      <vt:lpstr>Constantia</vt:lpstr>
      <vt:lpstr>Symbol</vt:lpstr>
      <vt:lpstr>Times New Roman</vt:lpstr>
      <vt:lpstr>Wingdings 2</vt:lpstr>
      <vt:lpstr>Flow</vt:lpstr>
      <vt:lpstr>Presentation</vt:lpstr>
      <vt:lpstr>Document</vt:lpstr>
      <vt:lpstr>INCLUSIONARY HOUSING DOWNTOWN EXEMPTION  [SALINAS MUNICIPAL CODE SECTION 17-8(d)] </vt:lpstr>
      <vt:lpstr>Background</vt:lpstr>
      <vt:lpstr>Discussion</vt:lpstr>
      <vt:lpstr>Discussion</vt:lpstr>
      <vt:lpstr>Map of Downtown Area Affordable Housing Projects </vt:lpstr>
      <vt:lpstr>CEQA</vt:lpstr>
      <vt:lpstr>Recommendation</vt:lpstr>
    </vt:vector>
  </TitlesOfParts>
  <Company>City of Salinas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Andy Myrick</dc:creator>
  <cp:lastModifiedBy>Megan Hunter</cp:lastModifiedBy>
  <cp:revision>618</cp:revision>
  <cp:lastPrinted>2021-01-12T23:07:51Z</cp:lastPrinted>
  <dcterms:created xsi:type="dcterms:W3CDTF">2009-01-20T19:56:07Z</dcterms:created>
  <dcterms:modified xsi:type="dcterms:W3CDTF">2022-11-07T08:24:05Z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0x0101005D4A25FFA53A2A4FA88B5DE50145A7A6</vt:lpwstr>
  </property>
</Properties>
</file>