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306" r:id="rId5"/>
    <p:sldId id="291" r:id="rId6"/>
    <p:sldId id="293" r:id="rId7"/>
    <p:sldId id="307" r:id="rId8"/>
    <p:sldId id="310" r:id="rId9"/>
    <p:sldId id="303" r:id="rId10"/>
    <p:sldId id="311" r:id="rId11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01D990-793E-D1AE-9ABE-A1FC5DBC53D3}" name="Cristina Gonzalez" initials="CG" userId="S::cristinag@ci.salinas.ca.us::98b87334-adb9-40d4-8e24-b3d3d2ffad2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78B61"/>
    <a:srgbClr val="FF3300"/>
    <a:srgbClr val="CC0000"/>
    <a:srgbClr val="7EAE87"/>
    <a:srgbClr val="FF0000"/>
    <a:srgbClr val="FFFF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A6ABCA-9A94-7341-3D40-28C54C19EAA9}" v="120" dt="2024-04-26T18:31:59.318"/>
    <p1510:client id="{D668F5FB-654B-4053-9336-051B0FB7EB1B}" v="10" dt="2024-04-26T18:33:19.288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33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Brambila" userId="a2f12d69-2030-4915-a576-93bd4337d06f" providerId="ADAL" clId="{D668F5FB-654B-4053-9336-051B0FB7EB1B}"/>
    <pc:docChg chg="delSld modSld">
      <pc:chgData name="Francisco Brambila" userId="a2f12d69-2030-4915-a576-93bd4337d06f" providerId="ADAL" clId="{D668F5FB-654B-4053-9336-051B0FB7EB1B}" dt="2024-04-26T18:33:19.287" v="316"/>
      <pc:docMkLst>
        <pc:docMk/>
      </pc:docMkLst>
      <pc:sldChg chg="modSp mod">
        <pc:chgData name="Francisco Brambila" userId="a2f12d69-2030-4915-a576-93bd4337d06f" providerId="ADAL" clId="{D668F5FB-654B-4053-9336-051B0FB7EB1B}" dt="2024-04-26T17:36:09.678" v="230" actId="15"/>
        <pc:sldMkLst>
          <pc:docMk/>
          <pc:sldMk cId="2620073260" sldId="291"/>
        </pc:sldMkLst>
        <pc:spChg chg="mod">
          <ac:chgData name="Francisco Brambila" userId="a2f12d69-2030-4915-a576-93bd4337d06f" providerId="ADAL" clId="{D668F5FB-654B-4053-9336-051B0FB7EB1B}" dt="2024-04-26T17:30:31.676" v="11" actId="20577"/>
          <ac:spMkLst>
            <pc:docMk/>
            <pc:sldMk cId="2620073260" sldId="291"/>
            <ac:spMk id="5" creationId="{00000000-0000-0000-0000-000000000000}"/>
          </ac:spMkLst>
        </pc:spChg>
        <pc:spChg chg="mod">
          <ac:chgData name="Francisco Brambila" userId="a2f12d69-2030-4915-a576-93bd4337d06f" providerId="ADAL" clId="{D668F5FB-654B-4053-9336-051B0FB7EB1B}" dt="2024-04-26T17:36:09.678" v="230" actId="15"/>
          <ac:spMkLst>
            <pc:docMk/>
            <pc:sldMk cId="2620073260" sldId="291"/>
            <ac:spMk id="6" creationId="{00000000-0000-0000-0000-000000000000}"/>
          </ac:spMkLst>
        </pc:spChg>
      </pc:sldChg>
      <pc:sldChg chg="addSp delSp modSp">
        <pc:chgData name="Francisco Brambila" userId="a2f12d69-2030-4915-a576-93bd4337d06f" providerId="ADAL" clId="{D668F5FB-654B-4053-9336-051B0FB7EB1B}" dt="2024-04-26T18:33:04.011" v="311"/>
        <pc:sldMkLst>
          <pc:docMk/>
          <pc:sldMk cId="4293536595" sldId="293"/>
        </pc:sldMkLst>
        <pc:spChg chg="add mod">
          <ac:chgData name="Francisco Brambila" userId="a2f12d69-2030-4915-a576-93bd4337d06f" providerId="ADAL" clId="{D668F5FB-654B-4053-9336-051B0FB7EB1B}" dt="2024-04-26T17:31:03.030" v="12" actId="478"/>
          <ac:spMkLst>
            <pc:docMk/>
            <pc:sldMk cId="4293536595" sldId="293"/>
            <ac:spMk id="3" creationId="{69794153-FED9-A494-950B-2788B6FE4E7C}"/>
          </ac:spMkLst>
        </pc:spChg>
        <pc:spChg chg="del">
          <ac:chgData name="Francisco Brambila" userId="a2f12d69-2030-4915-a576-93bd4337d06f" providerId="ADAL" clId="{D668F5FB-654B-4053-9336-051B0FB7EB1B}" dt="2024-04-26T17:31:03.030" v="12" actId="478"/>
          <ac:spMkLst>
            <pc:docMk/>
            <pc:sldMk cId="4293536595" sldId="293"/>
            <ac:spMk id="5" creationId="{00000000-0000-0000-0000-000000000000}"/>
          </ac:spMkLst>
        </pc:spChg>
        <pc:graphicFrameChg chg="mod">
          <ac:chgData name="Francisco Brambila" userId="a2f12d69-2030-4915-a576-93bd4337d06f" providerId="ADAL" clId="{D668F5FB-654B-4053-9336-051B0FB7EB1B}" dt="2024-04-26T18:33:04.011" v="311"/>
          <ac:graphicFrameMkLst>
            <pc:docMk/>
            <pc:sldMk cId="4293536595" sldId="293"/>
            <ac:graphicFrameMk id="2" creationId="{28C66E06-E253-4960-A53A-9106C96E3B9A}"/>
          </ac:graphicFrameMkLst>
        </pc:graphicFrameChg>
      </pc:sldChg>
      <pc:sldChg chg="modSp mod">
        <pc:chgData name="Francisco Brambila" userId="a2f12d69-2030-4915-a576-93bd4337d06f" providerId="ADAL" clId="{D668F5FB-654B-4053-9336-051B0FB7EB1B}" dt="2024-04-26T17:37:37.378" v="239" actId="6549"/>
        <pc:sldMkLst>
          <pc:docMk/>
          <pc:sldMk cId="591228357" sldId="303"/>
        </pc:sldMkLst>
        <pc:spChg chg="mod">
          <ac:chgData name="Francisco Brambila" userId="a2f12d69-2030-4915-a576-93bd4337d06f" providerId="ADAL" clId="{D668F5FB-654B-4053-9336-051B0FB7EB1B}" dt="2024-04-26T17:37:37.378" v="239" actId="6549"/>
          <ac:spMkLst>
            <pc:docMk/>
            <pc:sldMk cId="591228357" sldId="303"/>
            <ac:spMk id="7" creationId="{06D87BFD-E991-41A9-BBD3-FC7FB2CCB0CD}"/>
          </ac:spMkLst>
        </pc:spChg>
      </pc:sldChg>
      <pc:sldChg chg="del">
        <pc:chgData name="Francisco Brambila" userId="a2f12d69-2030-4915-a576-93bd4337d06f" providerId="ADAL" clId="{D668F5FB-654B-4053-9336-051B0FB7EB1B}" dt="2024-04-26T17:36:48.869" v="231" actId="2696"/>
        <pc:sldMkLst>
          <pc:docMk/>
          <pc:sldMk cId="3598123332" sldId="305"/>
        </pc:sldMkLst>
      </pc:sldChg>
      <pc:sldChg chg="modSp mod">
        <pc:chgData name="Francisco Brambila" userId="a2f12d69-2030-4915-a576-93bd4337d06f" providerId="ADAL" clId="{D668F5FB-654B-4053-9336-051B0FB7EB1B}" dt="2024-04-26T17:38:53.414" v="309" actId="1035"/>
        <pc:sldMkLst>
          <pc:docMk/>
          <pc:sldMk cId="3377583411" sldId="306"/>
        </pc:sldMkLst>
        <pc:spChg chg="mod">
          <ac:chgData name="Francisco Brambila" userId="a2f12d69-2030-4915-a576-93bd4337d06f" providerId="ADAL" clId="{D668F5FB-654B-4053-9336-051B0FB7EB1B}" dt="2024-04-26T17:38:53.414" v="309" actId="1035"/>
          <ac:spMkLst>
            <pc:docMk/>
            <pc:sldMk cId="3377583411" sldId="306"/>
            <ac:spMk id="6" creationId="{C6F3BCAB-6F9B-4DF9-8841-E90E5E752FD4}"/>
          </ac:spMkLst>
        </pc:spChg>
      </pc:sldChg>
      <pc:sldChg chg="modSp">
        <pc:chgData name="Francisco Brambila" userId="a2f12d69-2030-4915-a576-93bd4337d06f" providerId="ADAL" clId="{D668F5FB-654B-4053-9336-051B0FB7EB1B}" dt="2024-04-26T18:33:10.471" v="313"/>
        <pc:sldMkLst>
          <pc:docMk/>
          <pc:sldMk cId="1036873085" sldId="307"/>
        </pc:sldMkLst>
        <pc:graphicFrameChg chg="mod">
          <ac:chgData name="Francisco Brambila" userId="a2f12d69-2030-4915-a576-93bd4337d06f" providerId="ADAL" clId="{D668F5FB-654B-4053-9336-051B0FB7EB1B}" dt="2024-04-26T18:33:10.471" v="313"/>
          <ac:graphicFrameMkLst>
            <pc:docMk/>
            <pc:sldMk cId="1036873085" sldId="307"/>
            <ac:graphicFrameMk id="2" creationId="{28C66E06-E253-4960-A53A-9106C96E3B9A}"/>
          </ac:graphicFrameMkLst>
        </pc:graphicFrameChg>
      </pc:sldChg>
      <pc:sldChg chg="del">
        <pc:chgData name="Francisco Brambila" userId="a2f12d69-2030-4915-a576-93bd4337d06f" providerId="ADAL" clId="{D668F5FB-654B-4053-9336-051B0FB7EB1B}" dt="2024-04-26T17:36:48.869" v="231" actId="2696"/>
        <pc:sldMkLst>
          <pc:docMk/>
          <pc:sldMk cId="3446225356" sldId="308"/>
        </pc:sldMkLst>
      </pc:sldChg>
      <pc:sldChg chg="modSp">
        <pc:chgData name="Francisco Brambila" userId="a2f12d69-2030-4915-a576-93bd4337d06f" providerId="ADAL" clId="{D668F5FB-654B-4053-9336-051B0FB7EB1B}" dt="2024-04-26T18:33:19.287" v="316"/>
        <pc:sldMkLst>
          <pc:docMk/>
          <pc:sldMk cId="1457353081" sldId="310"/>
        </pc:sldMkLst>
        <pc:graphicFrameChg chg="mod">
          <ac:chgData name="Francisco Brambila" userId="a2f12d69-2030-4915-a576-93bd4337d06f" providerId="ADAL" clId="{D668F5FB-654B-4053-9336-051B0FB7EB1B}" dt="2024-04-26T18:33:19.287" v="316"/>
          <ac:graphicFrameMkLst>
            <pc:docMk/>
            <pc:sldMk cId="1457353081" sldId="310"/>
            <ac:graphicFrameMk id="2" creationId="{28C66E06-E253-4960-A53A-9106C96E3B9A}"/>
          </ac:graphicFrameMkLst>
        </pc:graphicFrameChg>
      </pc:sldChg>
    </pc:docChg>
  </pc:docChgLst>
  <pc:docChgLst>
    <pc:chgData name="Francisco Brambila" userId="S::frankb@ci.salinas.ca.us::a2f12d69-2030-4915-a576-93bd4337d06f" providerId="AD" clId="Web-{B1A6ABCA-9A94-7341-3D40-28C54C19EAA9}"/>
    <pc:docChg chg="addSld modSld">
      <pc:chgData name="Francisco Brambila" userId="S::frankb@ci.salinas.ca.us::a2f12d69-2030-4915-a576-93bd4337d06f" providerId="AD" clId="Web-{B1A6ABCA-9A94-7341-3D40-28C54C19EAA9}" dt="2024-04-26T18:31:59.318" v="119" actId="14100"/>
      <pc:docMkLst>
        <pc:docMk/>
      </pc:docMkLst>
      <pc:sldChg chg="modSp">
        <pc:chgData name="Francisco Brambila" userId="S::frankb@ci.salinas.ca.us::a2f12d69-2030-4915-a576-93bd4337d06f" providerId="AD" clId="Web-{B1A6ABCA-9A94-7341-3D40-28C54C19EAA9}" dt="2024-04-26T18:31:59.318" v="119" actId="14100"/>
        <pc:sldMkLst>
          <pc:docMk/>
          <pc:sldMk cId="591228357" sldId="303"/>
        </pc:sldMkLst>
        <pc:spChg chg="mod">
          <ac:chgData name="Francisco Brambila" userId="S::frankb@ci.salinas.ca.us::a2f12d69-2030-4915-a576-93bd4337d06f" providerId="AD" clId="Web-{B1A6ABCA-9A94-7341-3D40-28C54C19EAA9}" dt="2024-04-26T18:31:59.318" v="119" actId="14100"/>
          <ac:spMkLst>
            <pc:docMk/>
            <pc:sldMk cId="591228357" sldId="303"/>
            <ac:spMk id="7" creationId="{06D87BFD-E991-41A9-BBD3-FC7FB2CCB0CD}"/>
          </ac:spMkLst>
        </pc:spChg>
      </pc:sldChg>
      <pc:sldChg chg="add">
        <pc:chgData name="Francisco Brambila" userId="S::frankb@ci.salinas.ca.us::a2f12d69-2030-4915-a576-93bd4337d06f" providerId="AD" clId="Web-{B1A6ABCA-9A94-7341-3D40-28C54C19EAA9}" dt="2024-04-26T18:28:48.579" v="0"/>
        <pc:sldMkLst>
          <pc:docMk/>
          <pc:sldMk cId="3888771020" sldId="3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6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5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28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0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1BBF2-8A75-4854-879F-27A08FA5C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33600"/>
            <a:ext cx="10972800" cy="1143000"/>
          </a:xfrm>
        </p:spPr>
        <p:txBody>
          <a:bodyPr/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Submit 2023 PLHA Application and Amend </a:t>
            </a:r>
            <a:b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City’s PHLA 5-Year Plan</a:t>
            </a:r>
            <a:endParaRPr lang="en-US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6CA481-2F46-40BF-B670-E20A7F038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F3BCAB-6F9B-4DF9-8841-E90E5E752FD4}"/>
              </a:ext>
            </a:extLst>
          </p:cNvPr>
          <p:cNvSpPr txBox="1"/>
          <p:nvPr/>
        </p:nvSpPr>
        <p:spPr>
          <a:xfrm>
            <a:off x="2971800" y="4648200"/>
            <a:ext cx="8077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Francisco Brambila, Acting Planning Manager</a:t>
            </a:r>
          </a:p>
          <a:p>
            <a:pPr algn="ctr"/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Cristina Gonzalez, Community Development Analyst</a:t>
            </a:r>
          </a:p>
          <a:p>
            <a:pPr algn="ctr"/>
            <a:r>
              <a:rPr lang="en-US" sz="26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Community Development Department</a:t>
            </a:r>
          </a:p>
          <a:p>
            <a:pPr algn="ctr"/>
            <a:r>
              <a:rPr lang="en-US" sz="26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April 30, 2024</a:t>
            </a:r>
          </a:p>
        </p:txBody>
      </p:sp>
    </p:spTree>
    <p:extLst>
      <p:ext uri="{BB962C8B-B14F-4D97-AF65-F5344CB8AC3E}">
        <p14:creationId xmlns:p14="http://schemas.microsoft.com/office/powerpoint/2010/main" val="3377583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209800"/>
            <a:ext cx="10972800" cy="4114801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2800"/>
              <a:t>HCD approved PLHA 5-Year Plan in May 2021</a:t>
            </a:r>
          </a:p>
          <a:p>
            <a:pPr>
              <a:buClr>
                <a:schemeClr val="bg2"/>
              </a:buClr>
            </a:pPr>
            <a:r>
              <a:rPr lang="en-US" sz="2800"/>
              <a:t>Potential award for the 5-year period: $6,041,082</a:t>
            </a:r>
          </a:p>
          <a:p>
            <a:pPr>
              <a:buClr>
                <a:schemeClr val="bg2"/>
              </a:buClr>
            </a:pPr>
            <a:r>
              <a:rPr lang="en-US" sz="2800"/>
              <a:t>Three years of funds have been awarded</a:t>
            </a:r>
          </a:p>
          <a:p>
            <a:pPr lvl="1">
              <a:buClr>
                <a:schemeClr val="bg2"/>
              </a:buClr>
            </a:pPr>
            <a:r>
              <a:rPr lang="en-US" sz="2600"/>
              <a:t>Year 1 - $1,006,846</a:t>
            </a:r>
          </a:p>
          <a:p>
            <a:pPr lvl="1">
              <a:buClr>
                <a:schemeClr val="bg2"/>
              </a:buClr>
            </a:pPr>
            <a:r>
              <a:rPr lang="en-US" sz="2600"/>
              <a:t>Year 2 - $1,564,592</a:t>
            </a:r>
          </a:p>
          <a:p>
            <a:pPr lvl="1">
              <a:buClr>
                <a:schemeClr val="bg2"/>
              </a:buClr>
            </a:pPr>
            <a:r>
              <a:rPr lang="en-US" sz="2600"/>
              <a:t>Year 3 - $1,722,182</a:t>
            </a:r>
          </a:p>
          <a:p>
            <a:pPr>
              <a:buClr>
                <a:schemeClr val="bg2"/>
              </a:buClr>
            </a:pPr>
            <a:r>
              <a:rPr lang="en-US" sz="2800"/>
              <a:t>December 29, 2023, HCD Released the Year 4, 2023 PLHA NOFA</a:t>
            </a:r>
            <a:endParaRPr lang="en-US"/>
          </a:p>
          <a:p>
            <a:pPr lvl="1">
              <a:buClr>
                <a:schemeClr val="bg2"/>
              </a:buClr>
            </a:pPr>
            <a:r>
              <a:rPr lang="en-US" sz="2600"/>
              <a:t>City's allocation is $863,162</a:t>
            </a:r>
          </a:p>
          <a:p>
            <a:pPr marL="0" indent="0" algn="just">
              <a:buClr>
                <a:schemeClr val="bg2"/>
              </a:buClr>
              <a:buNone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62007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8C66E06-E253-4960-A53A-9106C96E3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968534"/>
              </p:ext>
            </p:extLst>
          </p:nvPr>
        </p:nvGraphicFramePr>
        <p:xfrm>
          <a:off x="903963" y="2057400"/>
          <a:ext cx="10384073" cy="3851466"/>
        </p:xfrm>
        <a:graphic>
          <a:graphicData uri="http://schemas.openxmlformats.org/drawingml/2006/table">
            <a:tbl>
              <a:tblPr firstRow="1" lastRow="1">
                <a:tableStyleId>{3C2FFA5D-87B4-456A-9821-1D502468CF0F}</a:tableStyleId>
              </a:tblPr>
              <a:tblGrid>
                <a:gridCol w="6400800">
                  <a:extLst>
                    <a:ext uri="{9D8B030D-6E8A-4147-A177-3AD203B41FA5}">
                      <a16:colId xmlns:a16="http://schemas.microsoft.com/office/drawing/2014/main" val="705952959"/>
                    </a:ext>
                  </a:extLst>
                </a:gridCol>
                <a:gridCol w="826717">
                  <a:extLst>
                    <a:ext uri="{9D8B030D-6E8A-4147-A177-3AD203B41FA5}">
                      <a16:colId xmlns:a16="http://schemas.microsoft.com/office/drawing/2014/main" val="3869971734"/>
                    </a:ext>
                  </a:extLst>
                </a:gridCol>
                <a:gridCol w="751561">
                  <a:extLst>
                    <a:ext uri="{9D8B030D-6E8A-4147-A177-3AD203B41FA5}">
                      <a16:colId xmlns:a16="http://schemas.microsoft.com/office/drawing/2014/main" val="1256329817"/>
                    </a:ext>
                  </a:extLst>
                </a:gridCol>
                <a:gridCol w="751561">
                  <a:extLst>
                    <a:ext uri="{9D8B030D-6E8A-4147-A177-3AD203B41FA5}">
                      <a16:colId xmlns:a16="http://schemas.microsoft.com/office/drawing/2014/main" val="1149306779"/>
                    </a:ext>
                  </a:extLst>
                </a:gridCol>
                <a:gridCol w="882741">
                  <a:extLst>
                    <a:ext uri="{9D8B030D-6E8A-4147-A177-3AD203B41FA5}">
                      <a16:colId xmlns:a16="http://schemas.microsoft.com/office/drawing/2014/main" val="3773761877"/>
                    </a:ext>
                  </a:extLst>
                </a:gridCol>
                <a:gridCol w="770693">
                  <a:extLst>
                    <a:ext uri="{9D8B030D-6E8A-4147-A177-3AD203B41FA5}">
                      <a16:colId xmlns:a16="http://schemas.microsoft.com/office/drawing/2014/main" val="1172483197"/>
                    </a:ext>
                  </a:extLst>
                </a:gridCol>
              </a:tblGrid>
              <a:tr h="548640">
                <a:tc gridSpan="6">
                  <a:txBody>
                    <a:bodyPr/>
                    <a:lstStyle/>
                    <a:p>
                      <a:pPr algn="ctr" rtl="0" fontAlgn="base"/>
                      <a:r>
                        <a:rPr lang="en-US" sz="2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City of Salinas Current PLHA 5-Year Plan Allocation (2019-2023) </a:t>
                      </a:r>
                    </a:p>
                  </a:txBody>
                  <a:tcPr marL="64622" marR="64622" marT="32311" marB="3231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96826"/>
                  </a:ext>
                </a:extLst>
              </a:tr>
              <a:tr h="183095">
                <a:tc rowSpan="2"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Activity Description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 Budget Per Year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06905"/>
                  </a:ext>
                </a:extLst>
              </a:tr>
              <a:tr h="1416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11246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Program Administration 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4783131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Affordable Housing Development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75%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70%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40%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40%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52454317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ADU Production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20452196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Matching Funds for Local Housing Trust Funds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30%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30%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171979737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Homeless </a:t>
                      </a:r>
                      <a:r>
                        <a:rPr lang="en-US" sz="1800" b="0">
                          <a:effectLst/>
                        </a:rPr>
                        <a:t>Services</a:t>
                      </a:r>
                      <a:r>
                        <a:rPr lang="en-US" sz="1800">
                          <a:effectLst/>
                        </a:rPr>
                        <a:t> Assistance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20%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85%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25%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3578036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800">
                          <a:effectLst/>
                        </a:rPr>
                        <a:t>Total 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23317943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794153-FED9-A494-950B-2788B6FE4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3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8C66E06-E253-4960-A53A-9106C96E3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561161"/>
              </p:ext>
            </p:extLst>
          </p:nvPr>
        </p:nvGraphicFramePr>
        <p:xfrm>
          <a:off x="903963" y="1905000"/>
          <a:ext cx="10384073" cy="3851466"/>
        </p:xfrm>
        <a:graphic>
          <a:graphicData uri="http://schemas.openxmlformats.org/drawingml/2006/table">
            <a:tbl>
              <a:tblPr firstRow="1" lastRow="1">
                <a:tableStyleId>{3C2FFA5D-87B4-456A-9821-1D502468CF0F}</a:tableStyleId>
              </a:tblPr>
              <a:tblGrid>
                <a:gridCol w="6400800">
                  <a:extLst>
                    <a:ext uri="{9D8B030D-6E8A-4147-A177-3AD203B41FA5}">
                      <a16:colId xmlns:a16="http://schemas.microsoft.com/office/drawing/2014/main" val="705952959"/>
                    </a:ext>
                  </a:extLst>
                </a:gridCol>
                <a:gridCol w="826717">
                  <a:extLst>
                    <a:ext uri="{9D8B030D-6E8A-4147-A177-3AD203B41FA5}">
                      <a16:colId xmlns:a16="http://schemas.microsoft.com/office/drawing/2014/main" val="3869971734"/>
                    </a:ext>
                  </a:extLst>
                </a:gridCol>
                <a:gridCol w="751561">
                  <a:extLst>
                    <a:ext uri="{9D8B030D-6E8A-4147-A177-3AD203B41FA5}">
                      <a16:colId xmlns:a16="http://schemas.microsoft.com/office/drawing/2014/main" val="1256329817"/>
                    </a:ext>
                  </a:extLst>
                </a:gridCol>
                <a:gridCol w="751561">
                  <a:extLst>
                    <a:ext uri="{9D8B030D-6E8A-4147-A177-3AD203B41FA5}">
                      <a16:colId xmlns:a16="http://schemas.microsoft.com/office/drawing/2014/main" val="1149306779"/>
                    </a:ext>
                  </a:extLst>
                </a:gridCol>
                <a:gridCol w="882741">
                  <a:extLst>
                    <a:ext uri="{9D8B030D-6E8A-4147-A177-3AD203B41FA5}">
                      <a16:colId xmlns:a16="http://schemas.microsoft.com/office/drawing/2014/main" val="3773761877"/>
                    </a:ext>
                  </a:extLst>
                </a:gridCol>
                <a:gridCol w="770693">
                  <a:extLst>
                    <a:ext uri="{9D8B030D-6E8A-4147-A177-3AD203B41FA5}">
                      <a16:colId xmlns:a16="http://schemas.microsoft.com/office/drawing/2014/main" val="1172483197"/>
                    </a:ext>
                  </a:extLst>
                </a:gridCol>
              </a:tblGrid>
              <a:tr h="548640">
                <a:tc gridSpan="6">
                  <a:txBody>
                    <a:bodyPr/>
                    <a:lstStyle/>
                    <a:p>
                      <a:pPr algn="ctr" rtl="0" fontAlgn="base"/>
                      <a:r>
                        <a:rPr lang="en-US" sz="2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City of Salinas Amended PLHA 5-Year Plan Allocation (2019-2023 ) </a:t>
                      </a:r>
                    </a:p>
                  </a:txBody>
                  <a:tcPr marL="64622" marR="64622" marT="32311" marB="3231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96826"/>
                  </a:ext>
                </a:extLst>
              </a:tr>
              <a:tr h="183095">
                <a:tc rowSpan="2"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Activity Description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Percent Budget Per Year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06905"/>
                  </a:ext>
                </a:extLst>
              </a:tr>
              <a:tr h="1416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5 </a:t>
                      </a:r>
                      <a:endParaRPr lang="en-US" sz="1800" b="0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11246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Program Administration 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4783131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Affordable Housing Development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75%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 </a:t>
                      </a:r>
                    </a:p>
                  </a:txBody>
                  <a:tcPr marL="64622" marR="64622" marT="32311" marB="3231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 </a:t>
                      </a:r>
                    </a:p>
                  </a:txBody>
                  <a:tcPr marL="64622" marR="64622" marT="32311" marB="3231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40%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55% 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622" marR="64622" marT="32311" marB="32311" anchor="ctr">
                    <a:solidFill>
                      <a:srgbClr val="578B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54317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ADU Production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20452196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Matching Funds for Local Housing Trust Funds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 </a:t>
                      </a:r>
                    </a:p>
                  </a:txBody>
                  <a:tcPr marL="64622" marR="64622" marT="32311" marB="3231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 </a:t>
                      </a:r>
                    </a:p>
                  </a:txBody>
                  <a:tcPr marL="64622" marR="64622" marT="32311" marB="3231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en-US" sz="1800" b="1" kern="12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 </a:t>
                      </a:r>
                    </a:p>
                  </a:txBody>
                  <a:tcPr marL="64622" marR="64622" marT="32311" marB="32311" anchor="ctr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en-US" sz="1800" b="1" kern="12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 </a:t>
                      </a:r>
                    </a:p>
                  </a:txBody>
                  <a:tcPr marL="64622" marR="64622" marT="32311" marB="32311" anchor="ctr"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79737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l" rtl="0" eaLnBrk="1" fontAlgn="base" latinLnBrk="0" hangingPunct="1"/>
                      <a:r>
                        <a:rPr kumimoji="0"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Homeless Services Assistance</a:t>
                      </a: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20%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 </a:t>
                      </a:r>
                    </a:p>
                  </a:txBody>
                  <a:tcPr marL="64622" marR="64622" marT="32311" marB="3231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 </a:t>
                      </a:r>
                    </a:p>
                  </a:txBody>
                  <a:tcPr marL="64622" marR="64622" marT="32311" marB="3231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45% 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622" marR="64622" marT="32311" marB="32311" anchor="ctr">
                    <a:solidFill>
                      <a:srgbClr val="578B6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30% 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622" marR="64622" marT="32311" marB="32311" anchor="ctr">
                    <a:solidFill>
                      <a:srgbClr val="578B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036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800">
                          <a:effectLst/>
                        </a:rPr>
                        <a:t>Total</a:t>
                      </a: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800" b="0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2331794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873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8C66E06-E253-4960-A53A-9106C96E3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897248"/>
              </p:ext>
            </p:extLst>
          </p:nvPr>
        </p:nvGraphicFramePr>
        <p:xfrm>
          <a:off x="1181100" y="1977538"/>
          <a:ext cx="9829800" cy="3173582"/>
        </p:xfrm>
        <a:graphic>
          <a:graphicData uri="http://schemas.openxmlformats.org/drawingml/2006/table">
            <a:tbl>
              <a:tblPr firstRow="1" lastRow="1">
                <a:tableStyleId>{3C2FFA5D-87B4-456A-9821-1D502468CF0F}</a:tableStyleId>
              </a:tblPr>
              <a:tblGrid>
                <a:gridCol w="6667500">
                  <a:extLst>
                    <a:ext uri="{9D8B030D-6E8A-4147-A177-3AD203B41FA5}">
                      <a16:colId xmlns:a16="http://schemas.microsoft.com/office/drawing/2014/main" val="70595295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773761877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1172483197"/>
                    </a:ext>
                  </a:extLst>
                </a:gridCol>
              </a:tblGrid>
              <a:tr h="548640">
                <a:tc gridSpan="3">
                  <a:txBody>
                    <a:bodyPr/>
                    <a:lstStyle/>
                    <a:p>
                      <a:pPr algn="ctr" rtl="0" fontAlgn="base"/>
                      <a:r>
                        <a:rPr kumimoji="0" lang="en-US" sz="2000" b="1" kern="12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City of Salinas PLHA - Fourth Year Allocation Application</a:t>
                      </a:r>
                    </a:p>
                  </a:txBody>
                  <a:tcPr marL="64622" marR="64622" marT="32311" marB="3231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968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ctr" rtl="0" eaLnBrk="1" fontAlgn="base" latinLnBrk="0" hangingPunct="1"/>
                      <a:r>
                        <a:rPr kumimoji="0" lang="en-US" sz="1800" b="1" kern="12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Activity Description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 4 </a:t>
                      </a:r>
                      <a:endParaRPr lang="en-US" sz="1800" b="1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Amount </a:t>
                      </a:r>
                      <a:endParaRPr lang="en-US" sz="1800" b="1" i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11246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Program Administration 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5%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$43,158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4783131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Affordable Housing Development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40%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chemeClr val="accent1"/>
                          </a:solidFill>
                          <a:effectLst/>
                        </a:rPr>
                        <a:t>$345,265</a:t>
                      </a:r>
                      <a:endParaRPr lang="en-US" sz="1800" b="1" i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64622" marR="64622" marT="32311" marB="3231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54317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ADU Production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$86,316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20452196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800">
                          <a:effectLst/>
                        </a:rPr>
                        <a:t>Homeless Services Assistance</a:t>
                      </a:r>
                      <a:endParaRPr lang="en-US" sz="1800" b="0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45% 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622" marR="64622" marT="32311" marB="32311" anchor="ctr">
                    <a:solidFill>
                      <a:srgbClr val="578B6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</a:rPr>
                        <a:t>$388,423</a:t>
                      </a:r>
                      <a:endParaRPr lang="en-US" sz="1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622" marR="64622" marT="32311" marB="32311" anchor="ctr">
                    <a:solidFill>
                      <a:srgbClr val="578B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036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800">
                          <a:effectLst/>
                        </a:rPr>
                        <a:t>Total</a:t>
                      </a: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800" b="0" i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100% 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>
                          <a:effectLst/>
                        </a:rPr>
                        <a:t>$863,162</a:t>
                      </a:r>
                      <a:endParaRPr lang="en-US" sz="1800" b="1" i="0">
                        <a:effectLst/>
                      </a:endParaRPr>
                    </a:p>
                  </a:txBody>
                  <a:tcPr marL="64622" marR="64622" marT="32311" marB="32311" anchor="ctr"/>
                </a:tc>
                <a:extLst>
                  <a:ext uri="{0D108BD9-81ED-4DB2-BD59-A6C34878D82A}">
                    <a16:rowId xmlns:a16="http://schemas.microsoft.com/office/drawing/2014/main" val="2331794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353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D8619886-05E6-45FB-BD17-7357CF072E17}"/>
              </a:ext>
            </a:extLst>
          </p:cNvPr>
          <p:cNvSpPr txBox="1">
            <a:spLocks/>
          </p:cNvSpPr>
          <p:nvPr/>
        </p:nvSpPr>
        <p:spPr bwMode="auto">
          <a:xfrm>
            <a:off x="685800" y="838200"/>
            <a:ext cx="1097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en-US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6D87BFD-E991-41A9-BBD3-FC7FB2CCB0CD}"/>
              </a:ext>
            </a:extLst>
          </p:cNvPr>
          <p:cNvSpPr txBox="1">
            <a:spLocks/>
          </p:cNvSpPr>
          <p:nvPr/>
        </p:nvSpPr>
        <p:spPr bwMode="auto">
          <a:xfrm>
            <a:off x="533400" y="1981200"/>
            <a:ext cx="10668000" cy="428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HLUC support the approval of a City Council resolution:</a:t>
            </a:r>
          </a:p>
          <a:p>
            <a:pPr marL="972820" indent="-457200">
              <a:buClr>
                <a:schemeClr val="bg2"/>
              </a:buClr>
              <a:buFont typeface="+mj-lt"/>
              <a:buAutoNum type="arabicPeriod"/>
            </a:pPr>
            <a:r>
              <a:rPr lang="en-US" sz="3200" dirty="0"/>
              <a:t>approving the submission of City’s annual application for 2023 PLHA funds to State HCD; and</a:t>
            </a:r>
          </a:p>
          <a:p>
            <a:pPr marL="972820" indent="-457200">
              <a:buClr>
                <a:schemeClr val="bg2"/>
              </a:buClr>
              <a:buFont typeface="+mj-lt"/>
              <a:buAutoNum type="arabicPeriod"/>
            </a:pPr>
            <a:r>
              <a:rPr lang="en-US" sz="3200" dirty="0"/>
              <a:t>approving the submission of an amended PLHA 5-Year Plan; and</a:t>
            </a:r>
          </a:p>
          <a:p>
            <a:pPr marL="972820" indent="-457200">
              <a:buClr>
                <a:schemeClr val="bg2"/>
              </a:buClr>
              <a:buFont typeface="+mj-lt"/>
              <a:buAutoNum type="arabicPeriod"/>
            </a:pPr>
            <a:r>
              <a:rPr lang="en-US" sz="3200" dirty="0"/>
              <a:t>authorizing </a:t>
            </a:r>
            <a:r>
              <a:rPr lang="en-US" sz="3200"/>
              <a:t>the Interim City </a:t>
            </a:r>
            <a:r>
              <a:rPr lang="en-US" sz="3200" dirty="0"/>
              <a:t>Manager or designee to execute all applicable agreements</a:t>
            </a:r>
          </a:p>
        </p:txBody>
      </p:sp>
    </p:spTree>
    <p:extLst>
      <p:ext uri="{BB962C8B-B14F-4D97-AF65-F5344CB8AC3E}">
        <p14:creationId xmlns:p14="http://schemas.microsoft.com/office/powerpoint/2010/main" val="59122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2667000"/>
            <a:ext cx="10972800" cy="1143000"/>
          </a:xfrm>
        </p:spPr>
        <p:txBody>
          <a:bodyPr/>
          <a:lstStyle/>
          <a:p>
            <a:pPr algn="ctr"/>
            <a:r>
              <a:rPr lang="en-US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3888771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33B5B9D7C7D4BA9520D1AEB0B4DEC" ma:contentTypeVersion="14" ma:contentTypeDescription="Create a new document." ma:contentTypeScope="" ma:versionID="b66e2db5bf16c9dad570ba0e3170dee0">
  <xsd:schema xmlns:xsd="http://www.w3.org/2001/XMLSchema" xmlns:xs="http://www.w3.org/2001/XMLSchema" xmlns:p="http://schemas.microsoft.com/office/2006/metadata/properties" xmlns:ns2="9aa61e22-5b57-4d69-b277-eafadfed0688" xmlns:ns3="5a24edd3-ff48-4531-b07a-2fc239b8bb5d" targetNamespace="http://schemas.microsoft.com/office/2006/metadata/properties" ma:root="true" ma:fieldsID="8ebc8e309664044808711b691bd44871" ns2:_="" ns3:_="">
    <xsd:import namespace="9aa61e22-5b57-4d69-b277-eafadfed0688"/>
    <xsd:import namespace="5a24edd3-ff48-4531-b07a-2fc239b8bb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61e22-5b57-4d69-b277-eafadfed06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d86806d-c676-444b-824a-ae42cd04a2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4edd3-ff48-4531-b07a-2fc239b8bb5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4dbe47e-3b58-44c0-bccf-4baa79755b0e}" ma:internalName="TaxCatchAll" ma:showField="CatchAllData" ma:web="5a24edd3-ff48-4531-b07a-2fc239b8bb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aa61e22-5b57-4d69-b277-eafadfed0688">
      <Terms xmlns="http://schemas.microsoft.com/office/infopath/2007/PartnerControls"/>
    </lcf76f155ced4ddcb4097134ff3c332f>
    <TaxCatchAll xmlns="5a24edd3-ff48-4531-b07a-2fc239b8bb5d" xsi:nil="true"/>
  </documentManagement>
</p:properties>
</file>

<file path=customXml/itemProps1.xml><?xml version="1.0" encoding="utf-8"?>
<ds:datastoreItem xmlns:ds="http://schemas.openxmlformats.org/officeDocument/2006/customXml" ds:itemID="{4D7F9E70-4CB9-4ECE-9EF7-13EE91F05AC5}">
  <ds:schemaRefs>
    <ds:schemaRef ds:uri="5a24edd3-ff48-4531-b07a-2fc239b8bb5d"/>
    <ds:schemaRef ds:uri="9aa61e22-5b57-4d69-b277-eafadfed068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700AC3D-A9B7-4F9E-8026-88D09B1CED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0DFD6C-34D8-4BAF-AEFB-939DED9BADA8}">
  <ds:schemaRefs>
    <ds:schemaRef ds:uri="5a24edd3-ff48-4531-b07a-2fc239b8bb5d"/>
    <ds:schemaRef ds:uri="9aa61e22-5b57-4d69-b277-eafadfed068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392</Words>
  <Application>Microsoft Office PowerPoint</Application>
  <PresentationFormat>Widescreen</PresentationFormat>
  <Paragraphs>131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Constantia</vt:lpstr>
      <vt:lpstr>Times New Roman</vt:lpstr>
      <vt:lpstr>Wingdings 2</vt:lpstr>
      <vt:lpstr>Flow</vt:lpstr>
      <vt:lpstr>Submit 2023 PLHA Application and Amend  the City’s PHLA 5-Year Plan</vt:lpstr>
      <vt:lpstr>Discussion</vt:lpstr>
      <vt:lpstr>PowerPoint Presentation</vt:lpstr>
      <vt:lpstr>PowerPoint Presentation</vt:lpstr>
      <vt:lpstr>PowerPoint Presentation</vt:lpstr>
      <vt:lpstr>PowerPoint Presentation</vt:lpstr>
      <vt:lpstr>Questions &amp; Comments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Christopher Callihan</cp:lastModifiedBy>
  <cp:revision>3</cp:revision>
  <cp:lastPrinted>2022-10-07T17:50:26Z</cp:lastPrinted>
  <dcterms:created xsi:type="dcterms:W3CDTF">2009-01-20T19:56:07Z</dcterms:created>
  <dcterms:modified xsi:type="dcterms:W3CDTF">2024-04-26T21:53:29Z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0x010100A5733B5B9D7C7D4BA9520D1AEB0B4DEC</vt:lpwstr>
  </property>
  <property fmtid="{D5CDD505-2E9C-101B-9397-08002B2CF9AE}" pid="3" name="MediaServiceImageTags">
    <vt:lpwstr/>
  </property>
</Properties>
</file>