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74" r:id="rId3"/>
    <p:sldId id="263" r:id="rId4"/>
    <p:sldId id="266" r:id="rId5"/>
    <p:sldId id="265" r:id="rId6"/>
    <p:sldId id="269" r:id="rId7"/>
    <p:sldId id="271" r:id="rId8"/>
    <p:sldId id="272" r:id="rId9"/>
    <p:sldId id="276" r:id="rId10"/>
    <p:sldId id="260" r:id="rId11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01B9E-893B-4D62-9B18-7BFCD5459C45}" v="1" dt="2026-06-06T15:58:20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48" autoAdjust="0"/>
  </p:normalViewPr>
  <p:slideViewPr>
    <p:cSldViewPr snapToGrid="0">
      <p:cViewPr varScale="1">
        <p:scale>
          <a:sx n="101" d="100"/>
          <a:sy n="101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9F9138-AE13-4902-A8FD-683E0FBE633E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6940541-9CF0-4392-A773-1674A9E1259D}">
      <dgm:prSet/>
      <dgm:spPr/>
      <dgm:t>
        <a:bodyPr/>
        <a:lstStyle/>
        <a:p>
          <a:r>
            <a:rPr lang="en-US" dirty="0"/>
            <a:t>ECONOMIC DEVELOPMENT</a:t>
          </a:r>
        </a:p>
      </dgm:t>
    </dgm:pt>
    <dgm:pt modelId="{B1581CB8-4186-4F5C-B746-B5DB5EDDABD1}" type="parTrans" cxnId="{263606A4-BE32-45BA-BE9F-77C852030FB8}">
      <dgm:prSet/>
      <dgm:spPr/>
      <dgm:t>
        <a:bodyPr/>
        <a:lstStyle/>
        <a:p>
          <a:endParaRPr lang="en-US"/>
        </a:p>
      </dgm:t>
    </dgm:pt>
    <dgm:pt modelId="{73D67439-256C-4652-A7A7-0D112158E824}" type="sibTrans" cxnId="{263606A4-BE32-45BA-BE9F-77C852030FB8}">
      <dgm:prSet/>
      <dgm:spPr/>
      <dgm:t>
        <a:bodyPr/>
        <a:lstStyle/>
        <a:p>
          <a:endParaRPr lang="en-US"/>
        </a:p>
      </dgm:t>
    </dgm:pt>
    <dgm:pt modelId="{A49D0759-B120-4E9A-B80C-0F452F3DB75C}">
      <dgm:prSet/>
      <dgm:spPr/>
      <dgm:t>
        <a:bodyPr/>
        <a:lstStyle/>
        <a:p>
          <a:r>
            <a:rPr lang="en-US" dirty="0"/>
            <a:t>HOUSING</a:t>
          </a:r>
        </a:p>
      </dgm:t>
    </dgm:pt>
    <dgm:pt modelId="{2255F53E-44ED-4D77-B692-53C62F81C5C2}" type="parTrans" cxnId="{4A493BD0-CCBE-49A0-B02A-444E0684D88C}">
      <dgm:prSet/>
      <dgm:spPr/>
      <dgm:t>
        <a:bodyPr/>
        <a:lstStyle/>
        <a:p>
          <a:endParaRPr lang="en-US"/>
        </a:p>
      </dgm:t>
    </dgm:pt>
    <dgm:pt modelId="{1C0424D0-30D2-4DFD-A14F-4EB1CC55A799}" type="sibTrans" cxnId="{4A493BD0-CCBE-49A0-B02A-444E0684D88C}">
      <dgm:prSet/>
      <dgm:spPr/>
      <dgm:t>
        <a:bodyPr/>
        <a:lstStyle/>
        <a:p>
          <a:endParaRPr lang="en-US"/>
        </a:p>
      </dgm:t>
    </dgm:pt>
    <dgm:pt modelId="{C154D5E1-54FF-4F97-92F9-5D3833024726}">
      <dgm:prSet/>
      <dgm:spPr/>
      <dgm:t>
        <a:bodyPr/>
        <a:lstStyle/>
        <a:p>
          <a:r>
            <a:rPr lang="en-US" dirty="0"/>
            <a:t>INFRASTRUCTURE</a:t>
          </a:r>
        </a:p>
      </dgm:t>
    </dgm:pt>
    <dgm:pt modelId="{0053ADAE-42C6-4957-8F6C-9B6F7042160C}" type="parTrans" cxnId="{81F8CAE4-1EB7-4801-9D89-7A020FCA661E}">
      <dgm:prSet/>
      <dgm:spPr/>
      <dgm:t>
        <a:bodyPr/>
        <a:lstStyle/>
        <a:p>
          <a:endParaRPr lang="en-US"/>
        </a:p>
      </dgm:t>
    </dgm:pt>
    <dgm:pt modelId="{DBA23674-22D2-4558-B388-F8CCCA8E5BBF}" type="sibTrans" cxnId="{81F8CAE4-1EB7-4801-9D89-7A020FCA661E}">
      <dgm:prSet/>
      <dgm:spPr/>
      <dgm:t>
        <a:bodyPr/>
        <a:lstStyle/>
        <a:p>
          <a:endParaRPr lang="en-US"/>
        </a:p>
      </dgm:t>
    </dgm:pt>
    <dgm:pt modelId="{6298E792-AC77-4FEB-986E-5FFDA18A827E}">
      <dgm:prSet/>
      <dgm:spPr/>
      <dgm:t>
        <a:bodyPr/>
        <a:lstStyle/>
        <a:p>
          <a:r>
            <a:rPr lang="en-US" dirty="0"/>
            <a:t>CITY SERVICES</a:t>
          </a:r>
        </a:p>
      </dgm:t>
    </dgm:pt>
    <dgm:pt modelId="{84EC410D-F9BF-467E-B0F6-4901138EE2CA}" type="parTrans" cxnId="{60DFDF1F-6DB5-4E4D-8021-EA8CAC255E5A}">
      <dgm:prSet/>
      <dgm:spPr/>
      <dgm:t>
        <a:bodyPr/>
        <a:lstStyle/>
        <a:p>
          <a:endParaRPr lang="en-US"/>
        </a:p>
      </dgm:t>
    </dgm:pt>
    <dgm:pt modelId="{01158484-2DEC-44EC-956C-53A063B4B332}" type="sibTrans" cxnId="{60DFDF1F-6DB5-4E4D-8021-EA8CAC255E5A}">
      <dgm:prSet/>
      <dgm:spPr/>
      <dgm:t>
        <a:bodyPr/>
        <a:lstStyle/>
        <a:p>
          <a:endParaRPr lang="en-US"/>
        </a:p>
      </dgm:t>
    </dgm:pt>
    <dgm:pt modelId="{73A21B93-1C22-4803-88E2-16C3E3F5D76F}">
      <dgm:prSet/>
      <dgm:spPr/>
      <dgm:t>
        <a:bodyPr/>
        <a:lstStyle/>
        <a:p>
          <a:r>
            <a:rPr lang="en-US" dirty="0"/>
            <a:t>PUBLIC SAFETY</a:t>
          </a:r>
        </a:p>
      </dgm:t>
    </dgm:pt>
    <dgm:pt modelId="{E16356C5-67AA-4DD2-B7EE-533E4CA7A7B5}" type="parTrans" cxnId="{7D134ED5-4716-4286-B528-F38E24E622AE}">
      <dgm:prSet/>
      <dgm:spPr/>
      <dgm:t>
        <a:bodyPr/>
        <a:lstStyle/>
        <a:p>
          <a:endParaRPr lang="en-US"/>
        </a:p>
      </dgm:t>
    </dgm:pt>
    <dgm:pt modelId="{BF9F3A64-9544-4388-B4FC-A08B2DFF96E2}" type="sibTrans" cxnId="{7D134ED5-4716-4286-B528-F38E24E622AE}">
      <dgm:prSet/>
      <dgm:spPr/>
      <dgm:t>
        <a:bodyPr/>
        <a:lstStyle/>
        <a:p>
          <a:endParaRPr lang="en-US"/>
        </a:p>
      </dgm:t>
    </dgm:pt>
    <dgm:pt modelId="{93B519BF-B92B-40C8-8119-666001AB0024}">
      <dgm:prSet/>
      <dgm:spPr/>
      <dgm:t>
        <a:bodyPr/>
        <a:lstStyle/>
        <a:p>
          <a:r>
            <a:rPr lang="en-US" dirty="0"/>
            <a:t>YOUTH AND SENIORS</a:t>
          </a:r>
        </a:p>
      </dgm:t>
    </dgm:pt>
    <dgm:pt modelId="{2A5D7CBC-33B4-4AEB-A0B0-7E4CCA9C8B0A}" type="parTrans" cxnId="{6CA936C6-078B-422D-BAE7-5B503131AE19}">
      <dgm:prSet/>
      <dgm:spPr/>
      <dgm:t>
        <a:bodyPr/>
        <a:lstStyle/>
        <a:p>
          <a:endParaRPr lang="en-US"/>
        </a:p>
      </dgm:t>
    </dgm:pt>
    <dgm:pt modelId="{918C1985-DD3F-40FD-AA91-E90C66A960AF}" type="sibTrans" cxnId="{6CA936C6-078B-422D-BAE7-5B503131AE19}">
      <dgm:prSet/>
      <dgm:spPr/>
      <dgm:t>
        <a:bodyPr/>
        <a:lstStyle/>
        <a:p>
          <a:endParaRPr lang="en-US"/>
        </a:p>
      </dgm:t>
    </dgm:pt>
    <dgm:pt modelId="{E48A58A7-3266-4F04-9266-E0D6AE1F7A36}">
      <dgm:prSet phldrT="[Text]" phldr="0"/>
      <dgm:spPr/>
      <dgm:t>
        <a:bodyPr/>
        <a:lstStyle/>
        <a:p>
          <a:r>
            <a:rPr lang="en-US" dirty="0"/>
            <a:t>ENVIRONMENTAL SUSTAINABILITY &amp; CLIMATE RESILIENCY</a:t>
          </a:r>
        </a:p>
      </dgm:t>
    </dgm:pt>
    <dgm:pt modelId="{809358AA-5B87-4E6D-8DAA-BD5AC842DB43}" type="parTrans" cxnId="{45C60552-6232-4243-B27F-B1629D501A96}">
      <dgm:prSet/>
      <dgm:spPr/>
      <dgm:t>
        <a:bodyPr/>
        <a:lstStyle/>
        <a:p>
          <a:endParaRPr lang="en-US"/>
        </a:p>
      </dgm:t>
    </dgm:pt>
    <dgm:pt modelId="{FE4BB2FC-7C59-4A32-95C4-5C27828CCA52}" type="sibTrans" cxnId="{45C60552-6232-4243-B27F-B1629D501A96}">
      <dgm:prSet/>
      <dgm:spPr/>
      <dgm:t>
        <a:bodyPr/>
        <a:lstStyle/>
        <a:p>
          <a:endParaRPr lang="en-US"/>
        </a:p>
      </dgm:t>
    </dgm:pt>
    <dgm:pt modelId="{3B471D5E-33BF-4D00-8DC7-F1C9783831AD}" type="pres">
      <dgm:prSet presAssocID="{729F9138-AE13-4902-A8FD-683E0FBE633E}" presName="diagram" presStyleCnt="0">
        <dgm:presLayoutVars>
          <dgm:dir/>
          <dgm:resizeHandles val="exact"/>
        </dgm:presLayoutVars>
      </dgm:prSet>
      <dgm:spPr/>
    </dgm:pt>
    <dgm:pt modelId="{2407E55C-D2B5-4EEC-8AC4-3937E35462C3}" type="pres">
      <dgm:prSet presAssocID="{B6940541-9CF0-4392-A773-1674A9E1259D}" presName="node" presStyleLbl="node1" presStyleIdx="0" presStyleCnt="7">
        <dgm:presLayoutVars>
          <dgm:bulletEnabled val="1"/>
        </dgm:presLayoutVars>
      </dgm:prSet>
      <dgm:spPr/>
    </dgm:pt>
    <dgm:pt modelId="{DA2D2065-4CFD-4C27-9D6F-1A504EE87658}" type="pres">
      <dgm:prSet presAssocID="{73D67439-256C-4652-A7A7-0D112158E824}" presName="sibTrans" presStyleCnt="0"/>
      <dgm:spPr/>
    </dgm:pt>
    <dgm:pt modelId="{DAA8997F-86B1-4437-947D-CF9AD363669E}" type="pres">
      <dgm:prSet presAssocID="{A49D0759-B120-4E9A-B80C-0F452F3DB75C}" presName="node" presStyleLbl="node1" presStyleIdx="1" presStyleCnt="7">
        <dgm:presLayoutVars>
          <dgm:bulletEnabled val="1"/>
        </dgm:presLayoutVars>
      </dgm:prSet>
      <dgm:spPr/>
    </dgm:pt>
    <dgm:pt modelId="{BCAD7EFB-2761-4C61-A60E-31856A3ED9E5}" type="pres">
      <dgm:prSet presAssocID="{1C0424D0-30D2-4DFD-A14F-4EB1CC55A799}" presName="sibTrans" presStyleCnt="0"/>
      <dgm:spPr/>
    </dgm:pt>
    <dgm:pt modelId="{237F7DA1-A13C-49C7-B68E-2DE224F4684E}" type="pres">
      <dgm:prSet presAssocID="{C154D5E1-54FF-4F97-92F9-5D3833024726}" presName="node" presStyleLbl="node1" presStyleIdx="2" presStyleCnt="7">
        <dgm:presLayoutVars>
          <dgm:bulletEnabled val="1"/>
        </dgm:presLayoutVars>
      </dgm:prSet>
      <dgm:spPr/>
    </dgm:pt>
    <dgm:pt modelId="{C5BA0A6C-2E6C-4AEF-8244-A3F2777342A5}" type="pres">
      <dgm:prSet presAssocID="{DBA23674-22D2-4558-B388-F8CCCA8E5BBF}" presName="sibTrans" presStyleCnt="0"/>
      <dgm:spPr/>
    </dgm:pt>
    <dgm:pt modelId="{761F0CB2-F75B-498A-A29B-4885F87719A1}" type="pres">
      <dgm:prSet presAssocID="{6298E792-AC77-4FEB-986E-5FFDA18A827E}" presName="node" presStyleLbl="node1" presStyleIdx="3" presStyleCnt="7">
        <dgm:presLayoutVars>
          <dgm:bulletEnabled val="1"/>
        </dgm:presLayoutVars>
      </dgm:prSet>
      <dgm:spPr/>
    </dgm:pt>
    <dgm:pt modelId="{11ECFE50-00C6-483D-A4C3-386EA3E86044}" type="pres">
      <dgm:prSet presAssocID="{01158484-2DEC-44EC-956C-53A063B4B332}" presName="sibTrans" presStyleCnt="0"/>
      <dgm:spPr/>
    </dgm:pt>
    <dgm:pt modelId="{EAB80AB9-6199-44DF-BD0E-9E088DBDF3CE}" type="pres">
      <dgm:prSet presAssocID="{73A21B93-1C22-4803-88E2-16C3E3F5D76F}" presName="node" presStyleLbl="node1" presStyleIdx="4" presStyleCnt="7">
        <dgm:presLayoutVars>
          <dgm:bulletEnabled val="1"/>
        </dgm:presLayoutVars>
      </dgm:prSet>
      <dgm:spPr/>
    </dgm:pt>
    <dgm:pt modelId="{BFAEE1AB-64DD-4032-84B0-5362EB82D1A9}" type="pres">
      <dgm:prSet presAssocID="{BF9F3A64-9544-4388-B4FC-A08B2DFF96E2}" presName="sibTrans" presStyleCnt="0"/>
      <dgm:spPr/>
    </dgm:pt>
    <dgm:pt modelId="{5EA648A8-0899-4860-9306-42C333679725}" type="pres">
      <dgm:prSet presAssocID="{93B519BF-B92B-40C8-8119-666001AB0024}" presName="node" presStyleLbl="node1" presStyleIdx="5" presStyleCnt="7" custLinFactNeighborY="749">
        <dgm:presLayoutVars>
          <dgm:bulletEnabled val="1"/>
        </dgm:presLayoutVars>
      </dgm:prSet>
      <dgm:spPr/>
    </dgm:pt>
    <dgm:pt modelId="{807DE77A-044F-423A-A3C1-E7250DCDAFCA}" type="pres">
      <dgm:prSet presAssocID="{918C1985-DD3F-40FD-AA91-E90C66A960AF}" presName="sibTrans" presStyleCnt="0"/>
      <dgm:spPr/>
    </dgm:pt>
    <dgm:pt modelId="{CF8B4E5F-6F80-4FB3-A2EA-B199923D99A3}" type="pres">
      <dgm:prSet presAssocID="{E48A58A7-3266-4F04-9266-E0D6AE1F7A36}" presName="node" presStyleLbl="node1" presStyleIdx="6" presStyleCnt="7">
        <dgm:presLayoutVars>
          <dgm:bulletEnabled val="1"/>
        </dgm:presLayoutVars>
      </dgm:prSet>
      <dgm:spPr/>
    </dgm:pt>
  </dgm:ptLst>
  <dgm:cxnLst>
    <dgm:cxn modelId="{17ED920A-B668-42FE-807C-C9ACD2EAF7E9}" type="presOf" srcId="{729F9138-AE13-4902-A8FD-683E0FBE633E}" destId="{3B471D5E-33BF-4D00-8DC7-F1C9783831AD}" srcOrd="0" destOrd="0" presId="urn:microsoft.com/office/officeart/2005/8/layout/default"/>
    <dgm:cxn modelId="{60DFDF1F-6DB5-4E4D-8021-EA8CAC255E5A}" srcId="{729F9138-AE13-4902-A8FD-683E0FBE633E}" destId="{6298E792-AC77-4FEB-986E-5FFDA18A827E}" srcOrd="3" destOrd="0" parTransId="{84EC410D-F9BF-467E-B0F6-4901138EE2CA}" sibTransId="{01158484-2DEC-44EC-956C-53A063B4B332}"/>
    <dgm:cxn modelId="{766A0822-2AB1-49A9-A338-3E5BF7A0BFF8}" type="presOf" srcId="{E48A58A7-3266-4F04-9266-E0D6AE1F7A36}" destId="{CF8B4E5F-6F80-4FB3-A2EA-B199923D99A3}" srcOrd="0" destOrd="0" presId="urn:microsoft.com/office/officeart/2005/8/layout/default"/>
    <dgm:cxn modelId="{1600932E-1774-4009-9CE7-5194BB271492}" type="presOf" srcId="{C154D5E1-54FF-4F97-92F9-5D3833024726}" destId="{237F7DA1-A13C-49C7-B68E-2DE224F4684E}" srcOrd="0" destOrd="0" presId="urn:microsoft.com/office/officeart/2005/8/layout/default"/>
    <dgm:cxn modelId="{6216FF2F-0A36-4576-869E-FBD2AF5A7064}" type="presOf" srcId="{93B519BF-B92B-40C8-8119-666001AB0024}" destId="{5EA648A8-0899-4860-9306-42C333679725}" srcOrd="0" destOrd="0" presId="urn:microsoft.com/office/officeart/2005/8/layout/default"/>
    <dgm:cxn modelId="{45C60552-6232-4243-B27F-B1629D501A96}" srcId="{729F9138-AE13-4902-A8FD-683E0FBE633E}" destId="{E48A58A7-3266-4F04-9266-E0D6AE1F7A36}" srcOrd="6" destOrd="0" parTransId="{809358AA-5B87-4E6D-8DAA-BD5AC842DB43}" sibTransId="{FE4BB2FC-7C59-4A32-95C4-5C27828CCA52}"/>
    <dgm:cxn modelId="{2931A757-6F39-4962-8A9D-83A8BA99E699}" type="presOf" srcId="{A49D0759-B120-4E9A-B80C-0F452F3DB75C}" destId="{DAA8997F-86B1-4437-947D-CF9AD363669E}" srcOrd="0" destOrd="0" presId="urn:microsoft.com/office/officeart/2005/8/layout/default"/>
    <dgm:cxn modelId="{A848FA82-2A4B-4B7B-A353-0A0F59EBE0A3}" type="presOf" srcId="{B6940541-9CF0-4392-A773-1674A9E1259D}" destId="{2407E55C-D2B5-4EEC-8AC4-3937E35462C3}" srcOrd="0" destOrd="0" presId="urn:microsoft.com/office/officeart/2005/8/layout/default"/>
    <dgm:cxn modelId="{263606A4-BE32-45BA-BE9F-77C852030FB8}" srcId="{729F9138-AE13-4902-A8FD-683E0FBE633E}" destId="{B6940541-9CF0-4392-A773-1674A9E1259D}" srcOrd="0" destOrd="0" parTransId="{B1581CB8-4186-4F5C-B746-B5DB5EDDABD1}" sibTransId="{73D67439-256C-4652-A7A7-0D112158E824}"/>
    <dgm:cxn modelId="{CC4573B7-ED41-4EB9-9A75-0EC42A08A800}" type="presOf" srcId="{73A21B93-1C22-4803-88E2-16C3E3F5D76F}" destId="{EAB80AB9-6199-44DF-BD0E-9E088DBDF3CE}" srcOrd="0" destOrd="0" presId="urn:microsoft.com/office/officeart/2005/8/layout/default"/>
    <dgm:cxn modelId="{A1E73EBA-376D-4F69-92C2-0C2AC37A1FFA}" type="presOf" srcId="{6298E792-AC77-4FEB-986E-5FFDA18A827E}" destId="{761F0CB2-F75B-498A-A29B-4885F87719A1}" srcOrd="0" destOrd="0" presId="urn:microsoft.com/office/officeart/2005/8/layout/default"/>
    <dgm:cxn modelId="{6CA936C6-078B-422D-BAE7-5B503131AE19}" srcId="{729F9138-AE13-4902-A8FD-683E0FBE633E}" destId="{93B519BF-B92B-40C8-8119-666001AB0024}" srcOrd="5" destOrd="0" parTransId="{2A5D7CBC-33B4-4AEB-A0B0-7E4CCA9C8B0A}" sibTransId="{918C1985-DD3F-40FD-AA91-E90C66A960AF}"/>
    <dgm:cxn modelId="{4A493BD0-CCBE-49A0-B02A-444E0684D88C}" srcId="{729F9138-AE13-4902-A8FD-683E0FBE633E}" destId="{A49D0759-B120-4E9A-B80C-0F452F3DB75C}" srcOrd="1" destOrd="0" parTransId="{2255F53E-44ED-4D77-B692-53C62F81C5C2}" sibTransId="{1C0424D0-30D2-4DFD-A14F-4EB1CC55A799}"/>
    <dgm:cxn modelId="{7D134ED5-4716-4286-B528-F38E24E622AE}" srcId="{729F9138-AE13-4902-A8FD-683E0FBE633E}" destId="{73A21B93-1C22-4803-88E2-16C3E3F5D76F}" srcOrd="4" destOrd="0" parTransId="{E16356C5-67AA-4DD2-B7EE-533E4CA7A7B5}" sibTransId="{BF9F3A64-9544-4388-B4FC-A08B2DFF96E2}"/>
    <dgm:cxn modelId="{81F8CAE4-1EB7-4801-9D89-7A020FCA661E}" srcId="{729F9138-AE13-4902-A8FD-683E0FBE633E}" destId="{C154D5E1-54FF-4F97-92F9-5D3833024726}" srcOrd="2" destOrd="0" parTransId="{0053ADAE-42C6-4957-8F6C-9B6F7042160C}" sibTransId="{DBA23674-22D2-4558-B388-F8CCCA8E5BBF}"/>
    <dgm:cxn modelId="{19A4587F-1410-4D61-A8D1-4C7DE48F3BF9}" type="presParOf" srcId="{3B471D5E-33BF-4D00-8DC7-F1C9783831AD}" destId="{2407E55C-D2B5-4EEC-8AC4-3937E35462C3}" srcOrd="0" destOrd="0" presId="urn:microsoft.com/office/officeart/2005/8/layout/default"/>
    <dgm:cxn modelId="{6F5AEB2A-CF88-4920-9A41-FD0746A48AA5}" type="presParOf" srcId="{3B471D5E-33BF-4D00-8DC7-F1C9783831AD}" destId="{DA2D2065-4CFD-4C27-9D6F-1A504EE87658}" srcOrd="1" destOrd="0" presId="urn:microsoft.com/office/officeart/2005/8/layout/default"/>
    <dgm:cxn modelId="{7C8027FF-63F8-4861-8CC3-65BF6639771A}" type="presParOf" srcId="{3B471D5E-33BF-4D00-8DC7-F1C9783831AD}" destId="{DAA8997F-86B1-4437-947D-CF9AD363669E}" srcOrd="2" destOrd="0" presId="urn:microsoft.com/office/officeart/2005/8/layout/default"/>
    <dgm:cxn modelId="{624F2FB5-2A62-4EA6-9CCB-80DD2A48CB7B}" type="presParOf" srcId="{3B471D5E-33BF-4D00-8DC7-F1C9783831AD}" destId="{BCAD7EFB-2761-4C61-A60E-31856A3ED9E5}" srcOrd="3" destOrd="0" presId="urn:microsoft.com/office/officeart/2005/8/layout/default"/>
    <dgm:cxn modelId="{EAE3B098-D618-4457-AB4F-29DE4CF3AA69}" type="presParOf" srcId="{3B471D5E-33BF-4D00-8DC7-F1C9783831AD}" destId="{237F7DA1-A13C-49C7-B68E-2DE224F4684E}" srcOrd="4" destOrd="0" presId="urn:microsoft.com/office/officeart/2005/8/layout/default"/>
    <dgm:cxn modelId="{15D6E641-F4C3-4F12-924F-A1E212377B90}" type="presParOf" srcId="{3B471D5E-33BF-4D00-8DC7-F1C9783831AD}" destId="{C5BA0A6C-2E6C-4AEF-8244-A3F2777342A5}" srcOrd="5" destOrd="0" presId="urn:microsoft.com/office/officeart/2005/8/layout/default"/>
    <dgm:cxn modelId="{80C8274A-DF8F-4E8E-8219-F1EAB7EC59F4}" type="presParOf" srcId="{3B471D5E-33BF-4D00-8DC7-F1C9783831AD}" destId="{761F0CB2-F75B-498A-A29B-4885F87719A1}" srcOrd="6" destOrd="0" presId="urn:microsoft.com/office/officeart/2005/8/layout/default"/>
    <dgm:cxn modelId="{FF24B228-454E-4AC6-940E-10C69C6F9A9D}" type="presParOf" srcId="{3B471D5E-33BF-4D00-8DC7-F1C9783831AD}" destId="{11ECFE50-00C6-483D-A4C3-386EA3E86044}" srcOrd="7" destOrd="0" presId="urn:microsoft.com/office/officeart/2005/8/layout/default"/>
    <dgm:cxn modelId="{27F2EF04-2D2E-470B-BE1E-94BFD4413AC5}" type="presParOf" srcId="{3B471D5E-33BF-4D00-8DC7-F1C9783831AD}" destId="{EAB80AB9-6199-44DF-BD0E-9E088DBDF3CE}" srcOrd="8" destOrd="0" presId="urn:microsoft.com/office/officeart/2005/8/layout/default"/>
    <dgm:cxn modelId="{B806DB53-7F8F-46B4-938A-4EA4CB0709E9}" type="presParOf" srcId="{3B471D5E-33BF-4D00-8DC7-F1C9783831AD}" destId="{BFAEE1AB-64DD-4032-84B0-5362EB82D1A9}" srcOrd="9" destOrd="0" presId="urn:microsoft.com/office/officeart/2005/8/layout/default"/>
    <dgm:cxn modelId="{B7A51378-D06A-413D-B170-C14EB805040A}" type="presParOf" srcId="{3B471D5E-33BF-4D00-8DC7-F1C9783831AD}" destId="{5EA648A8-0899-4860-9306-42C333679725}" srcOrd="10" destOrd="0" presId="urn:microsoft.com/office/officeart/2005/8/layout/default"/>
    <dgm:cxn modelId="{275C0C79-A9A8-4502-AFAE-E43B1F0D5864}" type="presParOf" srcId="{3B471D5E-33BF-4D00-8DC7-F1C9783831AD}" destId="{807DE77A-044F-423A-A3C1-E7250DCDAFCA}" srcOrd="11" destOrd="0" presId="urn:microsoft.com/office/officeart/2005/8/layout/default"/>
    <dgm:cxn modelId="{006EBCCC-73E7-4260-94C7-82CCEC719C74}" type="presParOf" srcId="{3B471D5E-33BF-4D00-8DC7-F1C9783831AD}" destId="{CF8B4E5F-6F80-4FB3-A2EA-B199923D99A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7E55C-D2B5-4EEC-8AC4-3937E35462C3}">
      <dsp:nvSpPr>
        <dsp:cNvPr id="0" name=""/>
        <dsp:cNvSpPr/>
      </dsp:nvSpPr>
      <dsp:spPr>
        <a:xfrm>
          <a:off x="2994" y="455141"/>
          <a:ext cx="2375985" cy="142559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ECONOMIC DEVELOPMENT</a:t>
          </a:r>
        </a:p>
      </dsp:txBody>
      <dsp:txXfrm>
        <a:off x="2994" y="455141"/>
        <a:ext cx="2375985" cy="1425591"/>
      </dsp:txXfrm>
    </dsp:sp>
    <dsp:sp modelId="{DAA8997F-86B1-4437-947D-CF9AD363669E}">
      <dsp:nvSpPr>
        <dsp:cNvPr id="0" name=""/>
        <dsp:cNvSpPr/>
      </dsp:nvSpPr>
      <dsp:spPr>
        <a:xfrm>
          <a:off x="2616578" y="455141"/>
          <a:ext cx="2375985" cy="1425591"/>
        </a:xfrm>
        <a:prstGeom prst="rect">
          <a:avLst/>
        </a:prstGeom>
        <a:solidFill>
          <a:schemeClr val="accent5">
            <a:hueOff val="4127"/>
            <a:satOff val="-47"/>
            <a:lumOff val="-395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HOUSING</a:t>
          </a:r>
        </a:p>
      </dsp:txBody>
      <dsp:txXfrm>
        <a:off x="2616578" y="455141"/>
        <a:ext cx="2375985" cy="1425591"/>
      </dsp:txXfrm>
    </dsp:sp>
    <dsp:sp modelId="{237F7DA1-A13C-49C7-B68E-2DE224F4684E}">
      <dsp:nvSpPr>
        <dsp:cNvPr id="0" name=""/>
        <dsp:cNvSpPr/>
      </dsp:nvSpPr>
      <dsp:spPr>
        <a:xfrm>
          <a:off x="5230162" y="455141"/>
          <a:ext cx="2375985" cy="1425591"/>
        </a:xfrm>
        <a:prstGeom prst="rect">
          <a:avLst/>
        </a:prstGeom>
        <a:solidFill>
          <a:schemeClr val="accent5">
            <a:hueOff val="8254"/>
            <a:satOff val="-95"/>
            <a:lumOff val="-790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INFRASTRUCTURE</a:t>
          </a:r>
        </a:p>
      </dsp:txBody>
      <dsp:txXfrm>
        <a:off x="5230162" y="455141"/>
        <a:ext cx="2375985" cy="1425591"/>
      </dsp:txXfrm>
    </dsp:sp>
    <dsp:sp modelId="{761F0CB2-F75B-498A-A29B-4885F87719A1}">
      <dsp:nvSpPr>
        <dsp:cNvPr id="0" name=""/>
        <dsp:cNvSpPr/>
      </dsp:nvSpPr>
      <dsp:spPr>
        <a:xfrm>
          <a:off x="7843745" y="455141"/>
          <a:ext cx="2375985" cy="1425591"/>
        </a:xfrm>
        <a:prstGeom prst="rect">
          <a:avLst/>
        </a:prstGeom>
        <a:solidFill>
          <a:schemeClr val="accent5">
            <a:hueOff val="12381"/>
            <a:satOff val="-142"/>
            <a:lumOff val="-1186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CITY SERVICES</a:t>
          </a:r>
        </a:p>
      </dsp:txBody>
      <dsp:txXfrm>
        <a:off x="7843745" y="455141"/>
        <a:ext cx="2375985" cy="1425591"/>
      </dsp:txXfrm>
    </dsp:sp>
    <dsp:sp modelId="{EAB80AB9-6199-44DF-BD0E-9E088DBDF3CE}">
      <dsp:nvSpPr>
        <dsp:cNvPr id="0" name=""/>
        <dsp:cNvSpPr/>
      </dsp:nvSpPr>
      <dsp:spPr>
        <a:xfrm>
          <a:off x="1309786" y="2118331"/>
          <a:ext cx="2375985" cy="1425591"/>
        </a:xfrm>
        <a:prstGeom prst="rect">
          <a:avLst/>
        </a:prstGeom>
        <a:solidFill>
          <a:schemeClr val="accent5">
            <a:hueOff val="16508"/>
            <a:satOff val="-189"/>
            <a:lumOff val="-1581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PUBLIC SAFETY</a:t>
          </a:r>
        </a:p>
      </dsp:txBody>
      <dsp:txXfrm>
        <a:off x="1309786" y="2118331"/>
        <a:ext cx="2375985" cy="1425591"/>
      </dsp:txXfrm>
    </dsp:sp>
    <dsp:sp modelId="{5EA648A8-0899-4860-9306-42C333679725}">
      <dsp:nvSpPr>
        <dsp:cNvPr id="0" name=""/>
        <dsp:cNvSpPr/>
      </dsp:nvSpPr>
      <dsp:spPr>
        <a:xfrm>
          <a:off x="3923370" y="2129008"/>
          <a:ext cx="2375985" cy="1425591"/>
        </a:xfrm>
        <a:prstGeom prst="rect">
          <a:avLst/>
        </a:prstGeom>
        <a:solidFill>
          <a:schemeClr val="accent5">
            <a:hueOff val="20635"/>
            <a:satOff val="-237"/>
            <a:lumOff val="-197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YOUTH AND SENIORS</a:t>
          </a:r>
        </a:p>
      </dsp:txBody>
      <dsp:txXfrm>
        <a:off x="3923370" y="2129008"/>
        <a:ext cx="2375985" cy="1425591"/>
      </dsp:txXfrm>
    </dsp:sp>
    <dsp:sp modelId="{CF8B4E5F-6F80-4FB3-A2EA-B199923D99A3}">
      <dsp:nvSpPr>
        <dsp:cNvPr id="0" name=""/>
        <dsp:cNvSpPr/>
      </dsp:nvSpPr>
      <dsp:spPr>
        <a:xfrm>
          <a:off x="6536954" y="2118331"/>
          <a:ext cx="2375985" cy="1425591"/>
        </a:xfrm>
        <a:prstGeom prst="rect">
          <a:avLst/>
        </a:prstGeom>
        <a:solidFill>
          <a:schemeClr val="accent5">
            <a:hueOff val="24762"/>
            <a:satOff val="-284"/>
            <a:lumOff val="-237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ENVIRONMENTAL SUSTAINABILITY &amp; CLIMATE RESILIENCY</a:t>
          </a:r>
        </a:p>
      </dsp:txBody>
      <dsp:txXfrm>
        <a:off x="6536954" y="2118331"/>
        <a:ext cx="2375985" cy="14255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9B408385-FC76-4625-9032-345B7FE47CC6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75026CF-2786-4C88-9DA1-70083BE565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30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26CF-2786-4C88-9DA1-70083BE565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9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Six goals are:</a:t>
            </a:r>
          </a:p>
          <a:p>
            <a:endParaRPr lang="en-US" dirty="0"/>
          </a:p>
          <a:p>
            <a:r>
              <a:rPr lang="en-US" dirty="0"/>
              <a:t>Each Goal has key initiatives associated with it, Followed by Action Items to implement those goals.  The Detailed Action Plans are contained in your packet.  I am going to briefly share the highlights of accomplishments for each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26CF-2786-4C88-9DA1-70083BE565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0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026CF-2786-4C88-9DA1-70083BE565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1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BF7C9-2439-41A4-93C5-419E592BDFCE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373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9909-7B3A-41A0-AA21-F38A3312002D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76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67D2-0F8C-46C7-A331-3F40F91AF078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94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357F-EC4C-4189-A842-5445F0744B09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2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3199-95C0-494B-B919-EE2704E42273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26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3DBEB-547F-4A60-8A1B-27FF34E0E4CE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73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2B8B-79B2-4919-BB08-63D2945CDFAF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7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1B5E804-D898-424A-9A53-6DE8E3B293D1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70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EE16-22B5-439C-A9AB-A8826C2761F8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2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34510-5F06-4CB1-8B8C-1A986EF70D24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68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0FC9-3DF5-4142-B06A-590260BBF76B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6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3F95DAF-7615-46FF-9CEC-D70E4F821BF8}" type="datetime1">
              <a:rPr lang="en-US" smtClean="0"/>
              <a:t>6/12/2026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1066EF-3999-4C99-870C-0F44FD4E6D9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72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1B47C8-47A0-4A88-8830-6DEA3B5DE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5C6D016-CD0A-1353-9A62-01F563685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342341"/>
            <a:ext cx="6275667" cy="417331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4BBFDD-E720-4805-A9C8-129FBBF6D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9FD21-B327-F732-BC7E-36983F6AD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885" y="2438400"/>
            <a:ext cx="3659246" cy="2926080"/>
          </a:xfrm>
        </p:spPr>
        <p:txBody>
          <a:bodyPr anchor="t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2025-2028 </a:t>
            </a: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b="1" dirty="0">
                <a:solidFill>
                  <a:srgbClr val="FFFFFF"/>
                </a:solidFill>
              </a:rPr>
              <a:t>Strategic Plan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C4BE46-4A77-42FE-9D15-065CDB2F8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FB11E-9EF1-B5B8-987B-53E78A62D308}"/>
              </a:ext>
            </a:extLst>
          </p:cNvPr>
          <p:cNvSpPr txBox="1"/>
          <p:nvPr/>
        </p:nvSpPr>
        <p:spPr>
          <a:xfrm>
            <a:off x="304230" y="117173"/>
            <a:ext cx="2738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Attachment E</a:t>
            </a:r>
          </a:p>
        </p:txBody>
      </p:sp>
    </p:spTree>
    <p:extLst>
      <p:ext uri="{BB962C8B-B14F-4D97-AF65-F5344CB8AC3E}">
        <p14:creationId xmlns:p14="http://schemas.microsoft.com/office/powerpoint/2010/main" val="160760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DAE6-B222-CC81-AC64-9803479BD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– 2028 Strategic Plan Goals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CBCDEA40-771D-BF03-540C-B3E54A8868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1081927"/>
              </p:ext>
            </p:extLst>
          </p:nvPr>
        </p:nvGraphicFramePr>
        <p:xfrm>
          <a:off x="1015117" y="1995336"/>
          <a:ext cx="10222726" cy="3999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CB168CF-9269-BE6F-57D9-262D24DDE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46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C0DAED-A68B-5A19-276F-B11F07DF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35" y="605896"/>
            <a:ext cx="3701663" cy="5646208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GOAL 1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ECONOMIC DEVELOPMENT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9D1D6B-0151-AEBF-C626-71E50C996D49}"/>
              </a:ext>
            </a:extLst>
          </p:cNvPr>
          <p:cNvSpPr txBox="1">
            <a:spLocks/>
          </p:cNvSpPr>
          <p:nvPr/>
        </p:nvSpPr>
        <p:spPr>
          <a:xfrm>
            <a:off x="4157352" y="186552"/>
            <a:ext cx="7447215" cy="591760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endParaRPr lang="en-US" sz="33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3300" dirty="0">
                <a:latin typeface="Century Gothic" panose="020B0502020202020204" pitchFamily="34" charset="0"/>
                <a:cs typeface="Calibri"/>
              </a:rPr>
              <a:t>Support and engage with new and established businesses, initiatives and districts to revive economic growth, job creation and innovative workforce training</a:t>
            </a:r>
          </a:p>
          <a:p>
            <a:pPr marL="0" indent="0">
              <a:lnSpc>
                <a:spcPct val="120000"/>
              </a:lnSpc>
              <a:buClr>
                <a:schemeClr val="accent1"/>
              </a:buClr>
              <a:buNone/>
              <a:defRPr/>
            </a:pPr>
            <a:endParaRPr lang="en-US" sz="33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3300" dirty="0">
                <a:latin typeface="Century Gothic" panose="020B0502020202020204" pitchFamily="34" charset="0"/>
                <a:cs typeface="Calibri"/>
              </a:rPr>
              <a:t>Revitalize residential and commercial blighted areas through targeted initiatives, private investment and community partnerships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endParaRPr lang="en-US" sz="33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3300" dirty="0">
                <a:latin typeface="Century Gothic" panose="020B0502020202020204" pitchFamily="34" charset="0"/>
                <a:cs typeface="Calibri"/>
              </a:rPr>
              <a:t>Strategically explore and expand economic development opportunities throughout the City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endParaRPr lang="en-US" sz="33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3300" dirty="0">
                <a:latin typeface="Century Gothic" panose="020B0502020202020204" pitchFamily="34" charset="0"/>
                <a:cs typeface="Calibri"/>
              </a:rPr>
              <a:t>Maximize the use of the airport property to boost economic growth</a:t>
            </a: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endParaRPr lang="en-US" sz="33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r>
              <a:rPr lang="en-US" sz="3300" dirty="0">
                <a:latin typeface="Century Gothic" panose="020B0502020202020204" pitchFamily="34" charset="0"/>
                <a:cs typeface="Calibri"/>
              </a:rPr>
              <a:t>Analyze emerging districts including an Intermodal Transportation Center, Chinatown and Alisal Marketplace</a:t>
            </a:r>
            <a:endParaRPr lang="en-US" sz="2900" dirty="0">
              <a:latin typeface="Century Gothic" panose="020B0502020202020204" pitchFamily="34" charset="0"/>
              <a:cs typeface="Calibri"/>
            </a:endParaRPr>
          </a:p>
          <a:p>
            <a:pPr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v"/>
              <a:defRPr/>
            </a:pPr>
            <a:endParaRPr lang="en-US" sz="33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  <a:cs typeface="Calibri"/>
            </a:endParaRPr>
          </a:p>
          <a:p>
            <a:pPr>
              <a:buClr>
                <a:schemeClr val="accent1"/>
              </a:buClr>
              <a:defRPr/>
            </a:pPr>
            <a:endParaRPr lang="en-US" dirty="0"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1AE93-F963-81FB-ADD1-497E1E4E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9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C0DAED-A68B-5A19-276F-B11F07DF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GOAL 2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HOUSING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A5F33-47B0-70BB-8547-980110CF5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2274" y="675208"/>
            <a:ext cx="7771298" cy="5021196"/>
          </a:xfrm>
        </p:spPr>
        <p:txBody>
          <a:bodyPr>
            <a:normAutofit fontScale="25000" lnSpcReduction="20000"/>
          </a:bodyPr>
          <a:lstStyle/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72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Continue to pursue transit-oriented housing development opportunities</a:t>
            </a: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7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72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Effectively promote health and safety of unsheltered residents through supportive services and housing with our regional partners and non-profit Community Based Organizations (CBOs)</a:t>
            </a: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7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72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Facilitate the addition of workforce, low-income, farmworker housing, ADU development, and innovative models and financing opportunities for cooperative housing while minimizing impacts to neighborhoods</a:t>
            </a: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7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72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Streamline the entitlement and permitting of residential developments by implementing efficient workflows and ensuring timely reviews and approvals</a:t>
            </a: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7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2900" marR="5080" indent="-342900">
              <a:lnSpc>
                <a:spcPct val="12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7200" dirty="0">
                <a:solidFill>
                  <a:schemeClr val="tx1"/>
                </a:solidFill>
                <a:latin typeface="Century Gothic" panose="020B0502020202020204" pitchFamily="34" charset="0"/>
              </a:rPr>
              <a:t>Explore solutions to ease residential parking congestion</a:t>
            </a:r>
          </a:p>
          <a:p>
            <a:pPr marL="342900" marR="5080" indent="-342900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2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264160" marR="5080" indent="-342900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22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dirty="0">
              <a:solidFill>
                <a:schemeClr val="tx1"/>
              </a:solidFill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4352D-B672-59C3-066C-2D20F331C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90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0DAED-A68B-5A19-276F-B11F07DF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2025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GOAL 3</a:t>
            </a:r>
            <a:br>
              <a:rPr lang="en-US" sz="4000" dirty="0"/>
            </a:br>
            <a:r>
              <a:rPr lang="en-US" sz="4000" dirty="0"/>
              <a:t> INFRASTRUCTURE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D4BB96-E0AD-D0D2-D834-B0554934D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83" y="2333687"/>
            <a:ext cx="10058400" cy="4603470"/>
          </a:xfrm>
        </p:spPr>
        <p:txBody>
          <a:bodyPr/>
          <a:lstStyle/>
          <a:p>
            <a:pPr marL="346075" indent="-346075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Improve the condition of the City’s streets, sidewalks and lighting through proactive and creative maintenance and strategic infrastructure investments</a:t>
            </a:r>
          </a:p>
          <a:p>
            <a:pPr marL="346075" indent="-346075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Explore innovative ways using technology to improve the flow of traffic throughout the City</a:t>
            </a:r>
          </a:p>
          <a:p>
            <a:pPr marL="346075" indent="-346075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Continue to invest in recreational and public facilities to support our community</a:t>
            </a:r>
          </a:p>
          <a:p>
            <a:pPr marL="346075" indent="-346075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Evaluate capacity of City infrastructure systems in anticipation of future development</a:t>
            </a:r>
          </a:p>
          <a:p>
            <a:pPr marL="346075" indent="-346075"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Leverage private / public partnerships to improve infrastructure</a:t>
            </a:r>
          </a:p>
          <a:p>
            <a:pPr marL="638683" lvl="1" indent="-346075">
              <a:buFont typeface="Wingdings" panose="05000000000000000000" pitchFamily="2" charset="2"/>
              <a:buChar char="v"/>
            </a:pPr>
            <a:endParaRPr lang="en-US" sz="16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tx1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E0D444-E88B-2AFF-5A1C-D05AE051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2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0B66A-D3C6-297D-F419-AFE17887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GOAL 4</a:t>
            </a:r>
            <a:br>
              <a:rPr lang="en-US" sz="4000" dirty="0"/>
            </a:br>
            <a:r>
              <a:rPr lang="en-US" sz="4000" dirty="0"/>
              <a:t> CITY SERVICES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90E653-B365-416D-5816-3A1804D80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18638"/>
            <a:ext cx="10058400" cy="4022725"/>
          </a:xfrm>
        </p:spPr>
        <p:txBody>
          <a:bodyPr>
            <a:normAutofit/>
          </a:bodyPr>
          <a:lstStyle/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Complete the Visión Salinas 2040 General Plan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s-E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Promote equitable access to City services and foster inclusive development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Ensure fiscal responsibility and financial management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Provide quality customer service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Expand the City’s volunteer programs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Engage residents and improve communication with the community through the use of innovative solutions</a:t>
            </a:r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endParaRPr sz="3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DA96-D657-AEE1-85F0-65528B89F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08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39BB77-FD3C-5885-8F71-F73FD0FD2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516835"/>
            <a:ext cx="3373529" cy="577284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GOAL 5 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>
                <a:solidFill>
                  <a:srgbClr val="FFFFFF"/>
                </a:solidFill>
              </a:rPr>
              <a:t>PUBLIC SAFETY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519DE4-ED57-54B2-8D40-5BDFE310D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4816" y="597555"/>
            <a:ext cx="6863264" cy="5611399"/>
          </a:xfrm>
        </p:spPr>
        <p:txBody>
          <a:bodyPr>
            <a:normAutofit fontScale="92500" lnSpcReduction="10000"/>
          </a:bodyPr>
          <a:lstStyle/>
          <a:p>
            <a:pPr marL="0" marR="5080" indent="0">
              <a:lnSpc>
                <a:spcPct val="114599"/>
              </a:lnSpc>
              <a:spcBef>
                <a:spcPts val="100"/>
              </a:spcBef>
              <a:buNone/>
            </a:pPr>
            <a:endParaRPr lang="en-US" sz="1900" strike="sngStrike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  <a:latin typeface="Century Gothic" panose="020B0502020202020204" pitchFamily="34" charset="0"/>
              </a:rPr>
              <a:t>Invest in public safety staffing, operations, and infrastructure to improve response times, emergency preparedness and resiliency for a growing community, with a focus on developing, hiring, and maintaining a local workforce</a:t>
            </a: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19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Continue community policing efforts to build trust and foster collaboration between law enforcement</a:t>
            </a: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19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Expand code enforcement capacity to address citywide issues of blight, nuisance, parking, health and safety, and unpermitted vending</a:t>
            </a: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endParaRPr lang="en-US" sz="19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14599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Increase collaboration with partner agencies and non-profit partners to address public safety, community preparedness and public health issues</a:t>
            </a:r>
            <a:endParaRPr lang="en-US" sz="1900" dirty="0">
              <a:solidFill>
                <a:schemeClr val="accent6">
                  <a:lumMod val="50000"/>
                </a:schemeClr>
              </a:solidFill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dirty="0">
              <a:solidFill>
                <a:schemeClr val="tx1"/>
              </a:solidFill>
              <a:cs typeface="Calibri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E01366-AA98-7491-4D5B-13ADE8DC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4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0842-5FE3-4AB9-C52D-3FDEB0ED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GOAL 6 </a:t>
            </a:r>
            <a:br>
              <a:rPr lang="en-US" sz="4000" dirty="0"/>
            </a:br>
            <a:r>
              <a:rPr lang="en-US" sz="4000" dirty="0"/>
              <a:t>YOUTH and SENIORS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CD26D-EF2D-5A4A-5990-A88A939F2BB5}"/>
              </a:ext>
            </a:extLst>
          </p:cNvPr>
          <p:cNvSpPr txBox="1"/>
          <p:nvPr/>
        </p:nvSpPr>
        <p:spPr>
          <a:xfrm>
            <a:off x="1097279" y="1945179"/>
            <a:ext cx="10115203" cy="4355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Improve, expand and develop youth and senior facilities and programs</a:t>
            </a: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Century Gothic" panose="020B0502020202020204" pitchFamily="34" charset="0"/>
                <a:cs typeface="Calibri"/>
              </a:rPr>
              <a:t>Consider joint use agreements with school districts for community use of recreational space</a:t>
            </a: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dirty="0">
              <a:latin typeface="Century Gothic" panose="020B0502020202020204" pitchFamily="34" charset="0"/>
              <a:cs typeface="Calibri"/>
            </a:endParaRP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Century Gothic" panose="020B0502020202020204" pitchFamily="34" charset="0"/>
                <a:cs typeface="Calibri"/>
              </a:rPr>
              <a:t>Increase community events throughout the City for youth and seniors</a:t>
            </a: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dirty="0">
              <a:latin typeface="Century Gothic" panose="020B0502020202020204" pitchFamily="34" charset="0"/>
              <a:cs typeface="Calibri"/>
            </a:endParaRP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Century Gothic" panose="020B0502020202020204" pitchFamily="34" charset="0"/>
                <a:cs typeface="Calibri"/>
              </a:rPr>
              <a:t>Partner with regional stakeholders to improve access to the arts</a:t>
            </a:r>
          </a:p>
          <a:p>
            <a:pPr marL="355600" marR="5080" indent="-342900">
              <a:lnSpc>
                <a:spcPct val="114599"/>
              </a:lnSpc>
              <a:spcBef>
                <a:spcPts val="1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dirty="0">
              <a:latin typeface="Century Gothic" panose="020B0502020202020204" pitchFamily="34" charset="0"/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dirty="0"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dirty="0"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sz="1800" b="1" spc="19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  <a:spcBef>
                <a:spcPts val="100"/>
              </a:spcBef>
            </a:pPr>
            <a:endParaRPr lang="en-US" sz="1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7768A-253A-D1EE-DA2A-6A7316EC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54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C0D33-28EC-5D56-9BEF-43B68DC5C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2AF58-2807-1D01-1468-A2158D6CE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3"/>
            <a:ext cx="12192000" cy="179320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dirty="0"/>
              <a:t>GOAL 7</a:t>
            </a:r>
            <a:br>
              <a:rPr lang="en-US" sz="4000" dirty="0"/>
            </a:br>
            <a:r>
              <a:rPr lang="en-US" sz="4000" dirty="0"/>
              <a:t>ENVIRONMENTAL SUSTAINABILITY &amp; </a:t>
            </a:r>
            <a:br>
              <a:rPr lang="en-US" sz="4000" dirty="0"/>
            </a:br>
            <a:r>
              <a:rPr lang="en-US" sz="4000" dirty="0"/>
              <a:t>CLIMATE RESLIENCY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79E98C-357E-8DD9-53C3-D90FA09C3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954" y="1844431"/>
            <a:ext cx="11157438" cy="4444609"/>
          </a:xfrm>
        </p:spPr>
        <p:txBody>
          <a:bodyPr>
            <a:noAutofit/>
          </a:bodyPr>
          <a:lstStyle/>
          <a:p>
            <a:pPr marL="290513" indent="-2905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/>
              <a:t>P</a:t>
            </a:r>
            <a:r>
              <a:rPr lang="en-US" sz="1800" dirty="0">
                <a:latin typeface="Century Gothic" panose="020B0502020202020204" pitchFamily="34" charset="0"/>
              </a:rPr>
              <a:t>rotect our community from increasing flood risk by modernizing critical stormwater infrastructure</a:t>
            </a:r>
          </a:p>
          <a:p>
            <a:pPr marL="290513" indent="-2905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290513" indent="-2905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latin typeface="Century Gothic" panose="020B0502020202020204" pitchFamily="34" charset="0"/>
              </a:rPr>
              <a:t>Integrate green infrastructure and increase the urban canopy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entury Gothic" panose="020B0502020202020204" pitchFamily="34" charset="0"/>
            </a:endParaRP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Enhance local water supply reliability and drought resilience by implementing water capture, recharge, recycling and reuse projects</a:t>
            </a: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Improve local water quality by reducing stormwater pollution and trash in creeks and advancing multi-benefit projects</a:t>
            </a: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Advance the city’s transition toward a low-carbon energy future by promoting energy efficiency, renewable energy generation and clean mobility and transportation options</a:t>
            </a: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  <a:p>
            <a:pPr marL="346075" marR="5080" indent="-34607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  <a:cs typeface="Calibri"/>
              </a:rPr>
              <a:t>Promote community resource stewardship by reducing landfill waste through increased diversion of compostable and recyclable waste </a:t>
            </a:r>
          </a:p>
          <a:p>
            <a:pPr marL="0" marR="50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F5FA7-981C-2194-889A-92808226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066EF-3999-4C99-870C-0F44FD4E6D9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80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A1B47C8-47A0-4A88-8830-6DEA3B5DE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5C6D016-CD0A-1353-9A62-01F563685C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75" t="-51106" r="-9653" b="-51106"/>
          <a:stretch/>
        </p:blipFill>
        <p:spPr>
          <a:xfrm>
            <a:off x="1292829" y="640080"/>
            <a:ext cx="4958006" cy="557784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984BBFDD-E720-4805-A9C8-129FBBF6D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AC4BE46-4A77-42FE-9D15-065CDB2F8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238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OS 1">
      <a:dk1>
        <a:srgbClr val="000000"/>
      </a:dk1>
      <a:lt1>
        <a:sysClr val="window" lastClr="FFFFFF"/>
      </a:lt1>
      <a:dk2>
        <a:srgbClr val="507281"/>
      </a:dk2>
      <a:lt2>
        <a:srgbClr val="CCDDEA"/>
      </a:lt2>
      <a:accent1>
        <a:srgbClr val="C1882C"/>
      </a:accent1>
      <a:accent2>
        <a:srgbClr val="72555D"/>
      </a:accent2>
      <a:accent3>
        <a:srgbClr val="BBA5AB"/>
      </a:accent3>
      <a:accent4>
        <a:srgbClr val="FFFFFF"/>
      </a:accent4>
      <a:accent5>
        <a:srgbClr val="B8BF9D"/>
      </a:accent5>
      <a:accent6>
        <a:srgbClr val="7F895A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2289</TotalTime>
  <Words>626</Words>
  <Application>Microsoft Office PowerPoint</Application>
  <PresentationFormat>Widescreen</PresentationFormat>
  <Paragraphs>98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Calibri</vt:lpstr>
      <vt:lpstr>Calibri Light</vt:lpstr>
      <vt:lpstr>Century Gothic</vt:lpstr>
      <vt:lpstr>Wingdings</vt:lpstr>
      <vt:lpstr>Retrospect</vt:lpstr>
      <vt:lpstr>2025-2028  Strategic Plan</vt:lpstr>
      <vt:lpstr>2025 – 2028 Strategic Plan Goals</vt:lpstr>
      <vt:lpstr>GOAL 1  ECONOMIC DEVELOPMENT</vt:lpstr>
      <vt:lpstr>GOAL 2  HOUSING</vt:lpstr>
      <vt:lpstr>GOAL 3  INFRASTRUCTURE</vt:lpstr>
      <vt:lpstr>GOAL 4  CITY SERVICES</vt:lpstr>
      <vt:lpstr>GOAL 5   PUBLIC SAFETY</vt:lpstr>
      <vt:lpstr>GOAL 6  YOUTH and SENIORS</vt:lpstr>
      <vt:lpstr>GOAL 7 ENVIRONMENTAL SUSTAINABILITY &amp;  CLIMATE RESLIENCY</vt:lpstr>
      <vt:lpstr>PowerPoint Presentation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Sophia Rome</dc:creator>
  <cp:lastModifiedBy>Selina Andrews</cp:lastModifiedBy>
  <cp:revision>11</cp:revision>
  <cp:lastPrinted>2026-06-04T15:46:52Z</cp:lastPrinted>
  <dcterms:created xsi:type="dcterms:W3CDTF">2024-08-26T23:28:21Z</dcterms:created>
  <dcterms:modified xsi:type="dcterms:W3CDTF">2026-06-12T22:27:55Z</dcterms:modified>
</cp:coreProperties>
</file>