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sldIdLst>
    <p:sldId id="259" r:id="rId5"/>
    <p:sldId id="271" r:id="rId6"/>
    <p:sldId id="269" r:id="rId7"/>
    <p:sldId id="275" r:id="rId8"/>
    <p:sldId id="272" r:id="rId9"/>
    <p:sldId id="270" r:id="rId10"/>
    <p:sldId id="265" r:id="rId11"/>
    <p:sldId id="273" r:id="rId12"/>
    <p:sldId id="274"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4" autoAdjust="0"/>
    <p:restoredTop sz="74413" autoAdjust="0"/>
  </p:normalViewPr>
  <p:slideViewPr>
    <p:cSldViewPr snapToGrid="0">
      <p:cViewPr varScale="1">
        <p:scale>
          <a:sx n="112" d="100"/>
          <a:sy n="112" d="100"/>
        </p:scale>
        <p:origin x="26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55B972-9E2F-47AC-AB33-EBB4BDBAC8B3}" type="doc">
      <dgm:prSet loTypeId="urn:microsoft.com/office/officeart/2005/8/layout/chevron1" loCatId="process" qsTypeId="urn:microsoft.com/office/officeart/2005/8/quickstyle/simple1" qsCatId="simple" csTypeId="urn:microsoft.com/office/officeart/2005/8/colors/accent1_2" csCatId="accent1" phldr="1"/>
      <dgm:spPr/>
    </dgm:pt>
    <dgm:pt modelId="{5D4B4929-9DFD-40A6-83C8-A9B8DB82BEDA}" type="pres">
      <dgm:prSet presAssocID="{2255B972-9E2F-47AC-AB33-EBB4BDBAC8B3}" presName="Name0" presStyleCnt="0">
        <dgm:presLayoutVars>
          <dgm:dir/>
          <dgm:animLvl val="lvl"/>
          <dgm:resizeHandles val="exact"/>
        </dgm:presLayoutVars>
      </dgm:prSet>
      <dgm:spPr/>
    </dgm:pt>
  </dgm:ptLst>
  <dgm:cxnLst>
    <dgm:cxn modelId="{C54E6C3C-E6DC-4121-A0A3-85A1A9F0EA81}" type="presOf" srcId="{2255B972-9E2F-47AC-AB33-EBB4BDBAC8B3}" destId="{5D4B4929-9DFD-40A6-83C8-A9B8DB82BEDA}" srcOrd="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55B972-9E2F-47AC-AB33-EBB4BDBAC8B3}"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F1D2E943-3F7F-407B-BE3E-8DC6C6D8F197}">
      <dgm:prSet phldrT="[Text]"/>
      <dgm:spPr>
        <a:solidFill>
          <a:srgbClr val="72565E"/>
        </a:solidFill>
      </dgm:spPr>
      <dgm:t>
        <a:bodyPr/>
        <a:lstStyle/>
        <a:p>
          <a:r>
            <a:rPr lang="en-US" dirty="0"/>
            <a:t>Jan-March</a:t>
          </a:r>
        </a:p>
      </dgm:t>
    </dgm:pt>
    <dgm:pt modelId="{CB5EA69B-923D-4CEE-AD88-557E7CA44A45}" type="parTrans" cxnId="{1D85FDF8-6A28-4E01-BB69-66C1A42C071A}">
      <dgm:prSet/>
      <dgm:spPr/>
      <dgm:t>
        <a:bodyPr/>
        <a:lstStyle/>
        <a:p>
          <a:endParaRPr lang="en-US"/>
        </a:p>
      </dgm:t>
    </dgm:pt>
    <dgm:pt modelId="{66B03D31-1843-4B8F-A4C0-B6DF0B8A8B82}" type="sibTrans" cxnId="{1D85FDF8-6A28-4E01-BB69-66C1A42C071A}">
      <dgm:prSet/>
      <dgm:spPr/>
      <dgm:t>
        <a:bodyPr/>
        <a:lstStyle/>
        <a:p>
          <a:endParaRPr lang="en-US"/>
        </a:p>
      </dgm:t>
    </dgm:pt>
    <dgm:pt modelId="{9FACF50B-3322-41EF-9EFE-0285CECB0209}">
      <dgm:prSet phldrT="[Text]"/>
      <dgm:spPr>
        <a:solidFill>
          <a:srgbClr val="72565E"/>
        </a:solidFill>
      </dgm:spPr>
      <dgm:t>
        <a:bodyPr/>
        <a:lstStyle/>
        <a:p>
          <a:r>
            <a:rPr lang="en-US" dirty="0"/>
            <a:t>July-September</a:t>
          </a:r>
        </a:p>
      </dgm:t>
    </dgm:pt>
    <dgm:pt modelId="{8686D31C-D111-4B42-839B-B2A1AE9065B8}" type="parTrans" cxnId="{402C56A5-70ED-4667-8E1D-15677BC703D7}">
      <dgm:prSet/>
      <dgm:spPr/>
      <dgm:t>
        <a:bodyPr/>
        <a:lstStyle/>
        <a:p>
          <a:endParaRPr lang="en-US"/>
        </a:p>
      </dgm:t>
    </dgm:pt>
    <dgm:pt modelId="{6F1FA033-52A2-44C9-8309-1E123701370E}" type="sibTrans" cxnId="{402C56A5-70ED-4667-8E1D-15677BC703D7}">
      <dgm:prSet/>
      <dgm:spPr/>
      <dgm:t>
        <a:bodyPr/>
        <a:lstStyle/>
        <a:p>
          <a:endParaRPr lang="en-US"/>
        </a:p>
      </dgm:t>
    </dgm:pt>
    <dgm:pt modelId="{0FB47E32-423F-4F78-929C-93C6C0713985}">
      <dgm:prSet/>
      <dgm:spPr>
        <a:solidFill>
          <a:srgbClr val="72565E"/>
        </a:solidFill>
      </dgm:spPr>
      <dgm:t>
        <a:bodyPr/>
        <a:lstStyle/>
        <a:p>
          <a:r>
            <a:rPr lang="en-US" dirty="0"/>
            <a:t>April-June</a:t>
          </a:r>
        </a:p>
      </dgm:t>
    </dgm:pt>
    <dgm:pt modelId="{48DC6BCF-8598-482E-81DF-7DD5176C4183}" type="parTrans" cxnId="{ED93E4A5-266C-416C-8881-D4E34C5A5399}">
      <dgm:prSet/>
      <dgm:spPr/>
      <dgm:t>
        <a:bodyPr/>
        <a:lstStyle/>
        <a:p>
          <a:endParaRPr lang="en-US"/>
        </a:p>
      </dgm:t>
    </dgm:pt>
    <dgm:pt modelId="{29A21DAF-1CF0-4ED0-A348-FAF7372752C8}" type="sibTrans" cxnId="{ED93E4A5-266C-416C-8881-D4E34C5A5399}">
      <dgm:prSet/>
      <dgm:spPr/>
      <dgm:t>
        <a:bodyPr/>
        <a:lstStyle/>
        <a:p>
          <a:endParaRPr lang="en-US"/>
        </a:p>
      </dgm:t>
    </dgm:pt>
    <dgm:pt modelId="{25FAF18F-F3FB-4F61-ADDD-B882645C5D70}">
      <dgm:prSet phldrT="[Text]"/>
      <dgm:spPr>
        <a:solidFill>
          <a:srgbClr val="72565E"/>
        </a:solidFill>
      </dgm:spPr>
      <dgm:t>
        <a:bodyPr/>
        <a:lstStyle/>
        <a:p>
          <a:r>
            <a:rPr lang="en-US"/>
            <a:t>October-December</a:t>
          </a:r>
          <a:endParaRPr lang="en-US" dirty="0"/>
        </a:p>
      </dgm:t>
    </dgm:pt>
    <dgm:pt modelId="{F8457F76-BB08-4738-8FF0-4465163E9F9E}" type="sibTrans" cxnId="{3BC121B8-22AD-45DD-BB39-46F5C40BD829}">
      <dgm:prSet/>
      <dgm:spPr/>
      <dgm:t>
        <a:bodyPr/>
        <a:lstStyle/>
        <a:p>
          <a:endParaRPr lang="en-US"/>
        </a:p>
      </dgm:t>
    </dgm:pt>
    <dgm:pt modelId="{B93CDAA6-DA9E-4C5A-95D8-E3F47DA33599}" type="parTrans" cxnId="{3BC121B8-22AD-45DD-BB39-46F5C40BD829}">
      <dgm:prSet/>
      <dgm:spPr/>
      <dgm:t>
        <a:bodyPr/>
        <a:lstStyle/>
        <a:p>
          <a:endParaRPr lang="en-US"/>
        </a:p>
      </dgm:t>
    </dgm:pt>
    <dgm:pt modelId="{5D4B4929-9DFD-40A6-83C8-A9B8DB82BEDA}" type="pres">
      <dgm:prSet presAssocID="{2255B972-9E2F-47AC-AB33-EBB4BDBAC8B3}" presName="Name0" presStyleCnt="0">
        <dgm:presLayoutVars>
          <dgm:dir/>
          <dgm:animLvl val="lvl"/>
          <dgm:resizeHandles val="exact"/>
        </dgm:presLayoutVars>
      </dgm:prSet>
      <dgm:spPr/>
    </dgm:pt>
    <dgm:pt modelId="{7210393C-BB41-4260-AD22-1580586CEAAB}" type="pres">
      <dgm:prSet presAssocID="{F1D2E943-3F7F-407B-BE3E-8DC6C6D8F197}" presName="parTxOnly" presStyleLbl="node1" presStyleIdx="0" presStyleCnt="4">
        <dgm:presLayoutVars>
          <dgm:chMax val="0"/>
          <dgm:chPref val="0"/>
          <dgm:bulletEnabled val="1"/>
        </dgm:presLayoutVars>
      </dgm:prSet>
      <dgm:spPr/>
    </dgm:pt>
    <dgm:pt modelId="{3CEF459C-FF38-46FC-9BA5-40E54D1ED3D9}" type="pres">
      <dgm:prSet presAssocID="{66B03D31-1843-4B8F-A4C0-B6DF0B8A8B82}" presName="parTxOnlySpace" presStyleCnt="0"/>
      <dgm:spPr/>
    </dgm:pt>
    <dgm:pt modelId="{99281D2C-6221-4500-BE12-63EBC3EB6378}" type="pres">
      <dgm:prSet presAssocID="{0FB47E32-423F-4F78-929C-93C6C0713985}" presName="parTxOnly" presStyleLbl="node1" presStyleIdx="1" presStyleCnt="4">
        <dgm:presLayoutVars>
          <dgm:chMax val="0"/>
          <dgm:chPref val="0"/>
          <dgm:bulletEnabled val="1"/>
        </dgm:presLayoutVars>
      </dgm:prSet>
      <dgm:spPr/>
    </dgm:pt>
    <dgm:pt modelId="{9D54F216-6C3D-4086-BA08-E9C1B5D0B9C9}" type="pres">
      <dgm:prSet presAssocID="{29A21DAF-1CF0-4ED0-A348-FAF7372752C8}" presName="parTxOnlySpace" presStyleCnt="0"/>
      <dgm:spPr/>
    </dgm:pt>
    <dgm:pt modelId="{04DB484F-6ABE-4DFF-BFFA-747D632F7EE5}" type="pres">
      <dgm:prSet presAssocID="{9FACF50B-3322-41EF-9EFE-0285CECB0209}" presName="parTxOnly" presStyleLbl="node1" presStyleIdx="2" presStyleCnt="4">
        <dgm:presLayoutVars>
          <dgm:chMax val="0"/>
          <dgm:chPref val="0"/>
          <dgm:bulletEnabled val="1"/>
        </dgm:presLayoutVars>
      </dgm:prSet>
      <dgm:spPr/>
    </dgm:pt>
    <dgm:pt modelId="{1F6E771E-37CB-4625-912B-6915390C4EC0}" type="pres">
      <dgm:prSet presAssocID="{6F1FA033-52A2-44C9-8309-1E123701370E}" presName="parTxOnlySpace" presStyleCnt="0"/>
      <dgm:spPr/>
    </dgm:pt>
    <dgm:pt modelId="{44BBCD3E-3D30-4678-A800-2C2F851B6B9E}" type="pres">
      <dgm:prSet presAssocID="{25FAF18F-F3FB-4F61-ADDD-B882645C5D70}" presName="parTxOnly" presStyleLbl="node1" presStyleIdx="3" presStyleCnt="4">
        <dgm:presLayoutVars>
          <dgm:chMax val="0"/>
          <dgm:chPref val="0"/>
          <dgm:bulletEnabled val="1"/>
        </dgm:presLayoutVars>
      </dgm:prSet>
      <dgm:spPr/>
    </dgm:pt>
  </dgm:ptLst>
  <dgm:cxnLst>
    <dgm:cxn modelId="{35394619-B568-4886-8516-96451052E7E8}" type="presOf" srcId="{9FACF50B-3322-41EF-9EFE-0285CECB0209}" destId="{04DB484F-6ABE-4DFF-BFFA-747D632F7EE5}" srcOrd="0" destOrd="0" presId="urn:microsoft.com/office/officeart/2005/8/layout/chevron1"/>
    <dgm:cxn modelId="{C54E6C3C-E6DC-4121-A0A3-85A1A9F0EA81}" type="presOf" srcId="{2255B972-9E2F-47AC-AB33-EBB4BDBAC8B3}" destId="{5D4B4929-9DFD-40A6-83C8-A9B8DB82BEDA}" srcOrd="0" destOrd="0" presId="urn:microsoft.com/office/officeart/2005/8/layout/chevron1"/>
    <dgm:cxn modelId="{1A0CC871-94EC-4332-90BC-BE33DE65EB6D}" type="presOf" srcId="{F1D2E943-3F7F-407B-BE3E-8DC6C6D8F197}" destId="{7210393C-BB41-4260-AD22-1580586CEAAB}" srcOrd="0" destOrd="0" presId="urn:microsoft.com/office/officeart/2005/8/layout/chevron1"/>
    <dgm:cxn modelId="{E458D587-A3B4-4493-A0C3-DF8D1D3FD6D4}" type="presOf" srcId="{0FB47E32-423F-4F78-929C-93C6C0713985}" destId="{99281D2C-6221-4500-BE12-63EBC3EB6378}" srcOrd="0" destOrd="0" presId="urn:microsoft.com/office/officeart/2005/8/layout/chevron1"/>
    <dgm:cxn modelId="{402C56A5-70ED-4667-8E1D-15677BC703D7}" srcId="{2255B972-9E2F-47AC-AB33-EBB4BDBAC8B3}" destId="{9FACF50B-3322-41EF-9EFE-0285CECB0209}" srcOrd="2" destOrd="0" parTransId="{8686D31C-D111-4B42-839B-B2A1AE9065B8}" sibTransId="{6F1FA033-52A2-44C9-8309-1E123701370E}"/>
    <dgm:cxn modelId="{ED93E4A5-266C-416C-8881-D4E34C5A5399}" srcId="{2255B972-9E2F-47AC-AB33-EBB4BDBAC8B3}" destId="{0FB47E32-423F-4F78-929C-93C6C0713985}" srcOrd="1" destOrd="0" parTransId="{48DC6BCF-8598-482E-81DF-7DD5176C4183}" sibTransId="{29A21DAF-1CF0-4ED0-A348-FAF7372752C8}"/>
    <dgm:cxn modelId="{3BC121B8-22AD-45DD-BB39-46F5C40BD829}" srcId="{2255B972-9E2F-47AC-AB33-EBB4BDBAC8B3}" destId="{25FAF18F-F3FB-4F61-ADDD-B882645C5D70}" srcOrd="3" destOrd="0" parTransId="{B93CDAA6-DA9E-4C5A-95D8-E3F47DA33599}" sibTransId="{F8457F76-BB08-4738-8FF0-4465163E9F9E}"/>
    <dgm:cxn modelId="{E0492BBE-8EF7-4846-AF10-00F10E74EECF}" type="presOf" srcId="{25FAF18F-F3FB-4F61-ADDD-B882645C5D70}" destId="{44BBCD3E-3D30-4678-A800-2C2F851B6B9E}" srcOrd="0" destOrd="0" presId="urn:microsoft.com/office/officeart/2005/8/layout/chevron1"/>
    <dgm:cxn modelId="{1D85FDF8-6A28-4E01-BB69-66C1A42C071A}" srcId="{2255B972-9E2F-47AC-AB33-EBB4BDBAC8B3}" destId="{F1D2E943-3F7F-407B-BE3E-8DC6C6D8F197}" srcOrd="0" destOrd="0" parTransId="{CB5EA69B-923D-4CEE-AD88-557E7CA44A45}" sibTransId="{66B03D31-1843-4B8F-A4C0-B6DF0B8A8B82}"/>
    <dgm:cxn modelId="{FD01A56F-7E37-4460-8983-C01481E9B4B7}" type="presParOf" srcId="{5D4B4929-9DFD-40A6-83C8-A9B8DB82BEDA}" destId="{7210393C-BB41-4260-AD22-1580586CEAAB}" srcOrd="0" destOrd="0" presId="urn:microsoft.com/office/officeart/2005/8/layout/chevron1"/>
    <dgm:cxn modelId="{7534238E-B91C-462C-A1F2-498DD59B0766}" type="presParOf" srcId="{5D4B4929-9DFD-40A6-83C8-A9B8DB82BEDA}" destId="{3CEF459C-FF38-46FC-9BA5-40E54D1ED3D9}" srcOrd="1" destOrd="0" presId="urn:microsoft.com/office/officeart/2005/8/layout/chevron1"/>
    <dgm:cxn modelId="{769C2D9C-18F0-46A0-9E1A-AE98D8A73FEC}" type="presParOf" srcId="{5D4B4929-9DFD-40A6-83C8-A9B8DB82BEDA}" destId="{99281D2C-6221-4500-BE12-63EBC3EB6378}" srcOrd="2" destOrd="0" presId="urn:microsoft.com/office/officeart/2005/8/layout/chevron1"/>
    <dgm:cxn modelId="{73EC03AD-98D7-4D7C-BB01-E35393036F91}" type="presParOf" srcId="{5D4B4929-9DFD-40A6-83C8-A9B8DB82BEDA}" destId="{9D54F216-6C3D-4086-BA08-E9C1B5D0B9C9}" srcOrd="3" destOrd="0" presId="urn:microsoft.com/office/officeart/2005/8/layout/chevron1"/>
    <dgm:cxn modelId="{990554C2-BA90-4C96-8F50-6F74339D41E1}" type="presParOf" srcId="{5D4B4929-9DFD-40A6-83C8-A9B8DB82BEDA}" destId="{04DB484F-6ABE-4DFF-BFFA-747D632F7EE5}" srcOrd="4" destOrd="0" presId="urn:microsoft.com/office/officeart/2005/8/layout/chevron1"/>
    <dgm:cxn modelId="{434F26C5-4E85-409A-81EF-C45887DA63C2}" type="presParOf" srcId="{5D4B4929-9DFD-40A6-83C8-A9B8DB82BEDA}" destId="{1F6E771E-37CB-4625-912B-6915390C4EC0}" srcOrd="5" destOrd="0" presId="urn:microsoft.com/office/officeart/2005/8/layout/chevron1"/>
    <dgm:cxn modelId="{3E59E645-53AE-45E2-9C61-98735889BAE8}" type="presParOf" srcId="{5D4B4929-9DFD-40A6-83C8-A9B8DB82BEDA}" destId="{44BBCD3E-3D30-4678-A800-2C2F851B6B9E}" srcOrd="6" destOrd="0" presId="urn:microsoft.com/office/officeart/2005/8/layout/chevron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10393C-BB41-4260-AD22-1580586CEAAB}">
      <dsp:nvSpPr>
        <dsp:cNvPr id="0" name=""/>
        <dsp:cNvSpPr/>
      </dsp:nvSpPr>
      <dsp:spPr>
        <a:xfrm>
          <a:off x="5376" y="402585"/>
          <a:ext cx="3129588" cy="1251835"/>
        </a:xfrm>
        <a:prstGeom prst="chevron">
          <a:avLst/>
        </a:prstGeom>
        <a:solidFill>
          <a:srgbClr val="72565E"/>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015" tIns="40005" rIns="40005" bIns="40005" numCol="1" spcCol="1270" anchor="ctr" anchorCtr="0">
          <a:noAutofit/>
        </a:bodyPr>
        <a:lstStyle/>
        <a:p>
          <a:pPr marL="0" lvl="0" indent="0" algn="ctr" defTabSz="1333500">
            <a:lnSpc>
              <a:spcPct val="90000"/>
            </a:lnSpc>
            <a:spcBef>
              <a:spcPct val="0"/>
            </a:spcBef>
            <a:spcAft>
              <a:spcPct val="35000"/>
            </a:spcAft>
            <a:buNone/>
          </a:pPr>
          <a:r>
            <a:rPr lang="en-US" sz="3000" kern="1200" dirty="0"/>
            <a:t>Jan-March</a:t>
          </a:r>
        </a:p>
      </dsp:txBody>
      <dsp:txXfrm>
        <a:off x="631294" y="402585"/>
        <a:ext cx="1877753" cy="1251835"/>
      </dsp:txXfrm>
    </dsp:sp>
    <dsp:sp modelId="{99281D2C-6221-4500-BE12-63EBC3EB6378}">
      <dsp:nvSpPr>
        <dsp:cNvPr id="0" name=""/>
        <dsp:cNvSpPr/>
      </dsp:nvSpPr>
      <dsp:spPr>
        <a:xfrm>
          <a:off x="2822006" y="402585"/>
          <a:ext cx="3129588" cy="1251835"/>
        </a:xfrm>
        <a:prstGeom prst="chevron">
          <a:avLst/>
        </a:prstGeom>
        <a:solidFill>
          <a:srgbClr val="72565E"/>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015" tIns="40005" rIns="40005" bIns="40005" numCol="1" spcCol="1270" anchor="ctr" anchorCtr="0">
          <a:noAutofit/>
        </a:bodyPr>
        <a:lstStyle/>
        <a:p>
          <a:pPr marL="0" lvl="0" indent="0" algn="ctr" defTabSz="1333500">
            <a:lnSpc>
              <a:spcPct val="90000"/>
            </a:lnSpc>
            <a:spcBef>
              <a:spcPct val="0"/>
            </a:spcBef>
            <a:spcAft>
              <a:spcPct val="35000"/>
            </a:spcAft>
            <a:buNone/>
          </a:pPr>
          <a:r>
            <a:rPr lang="en-US" sz="3000" kern="1200" dirty="0"/>
            <a:t>April-June</a:t>
          </a:r>
        </a:p>
      </dsp:txBody>
      <dsp:txXfrm>
        <a:off x="3447924" y="402585"/>
        <a:ext cx="1877753" cy="1251835"/>
      </dsp:txXfrm>
    </dsp:sp>
    <dsp:sp modelId="{04DB484F-6ABE-4DFF-BFFA-747D632F7EE5}">
      <dsp:nvSpPr>
        <dsp:cNvPr id="0" name=""/>
        <dsp:cNvSpPr/>
      </dsp:nvSpPr>
      <dsp:spPr>
        <a:xfrm>
          <a:off x="5638636" y="402585"/>
          <a:ext cx="3129588" cy="1251835"/>
        </a:xfrm>
        <a:prstGeom prst="chevron">
          <a:avLst/>
        </a:prstGeom>
        <a:solidFill>
          <a:srgbClr val="72565E"/>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015" tIns="40005" rIns="40005" bIns="40005" numCol="1" spcCol="1270" anchor="ctr" anchorCtr="0">
          <a:noAutofit/>
        </a:bodyPr>
        <a:lstStyle/>
        <a:p>
          <a:pPr marL="0" lvl="0" indent="0" algn="ctr" defTabSz="1333500">
            <a:lnSpc>
              <a:spcPct val="90000"/>
            </a:lnSpc>
            <a:spcBef>
              <a:spcPct val="0"/>
            </a:spcBef>
            <a:spcAft>
              <a:spcPct val="35000"/>
            </a:spcAft>
            <a:buNone/>
          </a:pPr>
          <a:r>
            <a:rPr lang="en-US" sz="3000" kern="1200" dirty="0"/>
            <a:t>July-September</a:t>
          </a:r>
        </a:p>
      </dsp:txBody>
      <dsp:txXfrm>
        <a:off x="6264554" y="402585"/>
        <a:ext cx="1877753" cy="1251835"/>
      </dsp:txXfrm>
    </dsp:sp>
    <dsp:sp modelId="{44BBCD3E-3D30-4678-A800-2C2F851B6B9E}">
      <dsp:nvSpPr>
        <dsp:cNvPr id="0" name=""/>
        <dsp:cNvSpPr/>
      </dsp:nvSpPr>
      <dsp:spPr>
        <a:xfrm>
          <a:off x="8455265" y="402585"/>
          <a:ext cx="3129588" cy="1251835"/>
        </a:xfrm>
        <a:prstGeom prst="chevron">
          <a:avLst/>
        </a:prstGeom>
        <a:solidFill>
          <a:srgbClr val="72565E"/>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015" tIns="40005" rIns="40005" bIns="40005" numCol="1" spcCol="1270" anchor="ctr" anchorCtr="0">
          <a:noAutofit/>
        </a:bodyPr>
        <a:lstStyle/>
        <a:p>
          <a:pPr marL="0" lvl="0" indent="0" algn="ctr" defTabSz="1333500">
            <a:lnSpc>
              <a:spcPct val="90000"/>
            </a:lnSpc>
            <a:spcBef>
              <a:spcPct val="0"/>
            </a:spcBef>
            <a:spcAft>
              <a:spcPct val="35000"/>
            </a:spcAft>
            <a:buNone/>
          </a:pPr>
          <a:r>
            <a:rPr lang="en-US" sz="3000" kern="1200"/>
            <a:t>October-December</a:t>
          </a:r>
          <a:endParaRPr lang="en-US" sz="3000" kern="1200" dirty="0"/>
        </a:p>
      </dsp:txBody>
      <dsp:txXfrm>
        <a:off x="9081183" y="402585"/>
        <a:ext cx="1877753" cy="1251835"/>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CB8C2-C16A-4100-B56F-AD3923E51B10}" type="datetimeFigureOut">
              <a:rPr lang="en-US" smtClean="0"/>
              <a:t>3/6/2026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5B2701-7AE7-43E1-8D1B-DF0AA4D7826C}" type="slidenum">
              <a:rPr lang="en-US" smtClean="0"/>
              <a:t>‹#›</a:t>
            </a:fld>
            <a:endParaRPr lang="en-US"/>
          </a:p>
        </p:txBody>
      </p:sp>
    </p:spTree>
    <p:extLst>
      <p:ext uri="{BB962C8B-B14F-4D97-AF65-F5344CB8AC3E}">
        <p14:creationId xmlns:p14="http://schemas.microsoft.com/office/powerpoint/2010/main" val="294783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afternoon. Cities and Counties are required to submit annual progress reports on their General Plans by April 1 to the Governor’s Office of Land Use and Climate Innovation, formerly Planning and Research, and the state department of Housing and Community Development. The Housing Element has specific forms and requirements, so it is under its own separate cover. The APR records City of Salinas accomplishments in implementing the General Plan in 2025. which I’ll share some highlights of today. I’ll also discuss what we accomplished in the VS2040 General Plan Update in 2024 and the next steps in that process. Today’s report is primarily about the existing General Plan, but we will be back this spring with at least one study session on the update before releasing a public review draft.</a:t>
            </a:r>
          </a:p>
        </p:txBody>
      </p:sp>
      <p:sp>
        <p:nvSpPr>
          <p:cNvPr id="4" name="Slide Number Placeholder 3"/>
          <p:cNvSpPr>
            <a:spLocks noGrp="1"/>
          </p:cNvSpPr>
          <p:nvPr>
            <p:ph type="sldNum" sz="quarter" idx="5"/>
          </p:nvPr>
        </p:nvSpPr>
        <p:spPr/>
        <p:txBody>
          <a:bodyPr/>
          <a:lstStyle/>
          <a:p>
            <a:fld id="{1B5B2701-7AE7-43E1-8D1B-DF0AA4D7826C}" type="slidenum">
              <a:rPr lang="en-US" smtClean="0"/>
              <a:t>2</a:t>
            </a:fld>
            <a:endParaRPr lang="en-US"/>
          </a:p>
        </p:txBody>
      </p:sp>
    </p:spTree>
    <p:extLst>
      <p:ext uri="{BB962C8B-B14F-4D97-AF65-F5344CB8AC3E}">
        <p14:creationId xmlns:p14="http://schemas.microsoft.com/office/powerpoint/2010/main" val="309429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971A6-C97F-8450-4C4B-6C6B74BC94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FCC23B-A5AF-A8D6-61D7-B05F78473E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031F61-6AC3-FD67-7F31-10DA17A142DC}"/>
              </a:ext>
            </a:extLst>
          </p:cNvPr>
          <p:cNvSpPr>
            <a:spLocks noGrp="1"/>
          </p:cNvSpPr>
          <p:nvPr>
            <p:ph type="body" idx="1"/>
          </p:nvPr>
        </p:nvSpPr>
        <p:spPr/>
        <p:txBody>
          <a:bodyPr/>
          <a:lstStyle/>
          <a:p>
            <a:pPr marL="228600" indent="-228600">
              <a:buAutoNum type="arabicPeriod"/>
            </a:pPr>
            <a:endParaRPr lang="en-US" dirty="0"/>
          </a:p>
        </p:txBody>
      </p:sp>
      <p:sp>
        <p:nvSpPr>
          <p:cNvPr id="4" name="Slide Number Placeholder 3">
            <a:extLst>
              <a:ext uri="{FF2B5EF4-FFF2-40B4-BE49-F238E27FC236}">
                <a16:creationId xmlns:a16="http://schemas.microsoft.com/office/drawing/2014/main" id="{0018104D-73AA-A117-06A8-7393FD7704AA}"/>
              </a:ext>
            </a:extLst>
          </p:cNvPr>
          <p:cNvSpPr>
            <a:spLocks noGrp="1"/>
          </p:cNvSpPr>
          <p:nvPr>
            <p:ph type="sldNum" sz="quarter" idx="5"/>
          </p:nvPr>
        </p:nvSpPr>
        <p:spPr/>
        <p:txBody>
          <a:bodyPr/>
          <a:lstStyle/>
          <a:p>
            <a:fld id="{1B5B2701-7AE7-43E1-8D1B-DF0AA4D7826C}" type="slidenum">
              <a:rPr lang="en-US" smtClean="0"/>
              <a:t>3</a:t>
            </a:fld>
            <a:endParaRPr lang="en-US"/>
          </a:p>
        </p:txBody>
      </p:sp>
    </p:spTree>
    <p:extLst>
      <p:ext uri="{BB962C8B-B14F-4D97-AF65-F5344CB8AC3E}">
        <p14:creationId xmlns:p14="http://schemas.microsoft.com/office/powerpoint/2010/main" val="3557885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64B42-6BBA-F81E-043A-AF1A312187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B93E2C-5FFE-4658-B048-D52CFD28B8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2B840F-7F80-4D07-5C7F-0706569D3CDC}"/>
              </a:ext>
            </a:extLst>
          </p:cNvPr>
          <p:cNvSpPr>
            <a:spLocks noGrp="1"/>
          </p:cNvSpPr>
          <p:nvPr>
            <p:ph type="body" idx="1"/>
          </p:nvPr>
        </p:nvSpPr>
        <p:spPr/>
        <p:txBody>
          <a:bodyPr/>
          <a:lstStyle/>
          <a:p>
            <a:pPr marL="228600" indent="-228600">
              <a:buAutoNum type="arabicPeriod"/>
            </a:pPr>
            <a:endParaRPr lang="en-US" dirty="0"/>
          </a:p>
        </p:txBody>
      </p:sp>
      <p:sp>
        <p:nvSpPr>
          <p:cNvPr id="4" name="Slide Number Placeholder 3">
            <a:extLst>
              <a:ext uri="{FF2B5EF4-FFF2-40B4-BE49-F238E27FC236}">
                <a16:creationId xmlns:a16="http://schemas.microsoft.com/office/drawing/2014/main" id="{C942E9CF-402F-CBCB-E959-1C05248F9053}"/>
              </a:ext>
            </a:extLst>
          </p:cNvPr>
          <p:cNvSpPr>
            <a:spLocks noGrp="1"/>
          </p:cNvSpPr>
          <p:nvPr>
            <p:ph type="sldNum" sz="quarter" idx="5"/>
          </p:nvPr>
        </p:nvSpPr>
        <p:spPr/>
        <p:txBody>
          <a:bodyPr/>
          <a:lstStyle/>
          <a:p>
            <a:fld id="{1B5B2701-7AE7-43E1-8D1B-DF0AA4D7826C}" type="slidenum">
              <a:rPr lang="en-US" smtClean="0"/>
              <a:t>4</a:t>
            </a:fld>
            <a:endParaRPr lang="en-US"/>
          </a:p>
        </p:txBody>
      </p:sp>
    </p:spTree>
    <p:extLst>
      <p:ext uri="{BB962C8B-B14F-4D97-AF65-F5344CB8AC3E}">
        <p14:creationId xmlns:p14="http://schemas.microsoft.com/office/powerpoint/2010/main" val="3649176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CE1B1-F5D3-7561-8322-B7807CC16D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D3C58A-9568-F929-3CB3-CAC99882D3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4C8363-73A6-8E4B-DAE6-6515D0D9A7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B6E7EF-BE33-934D-5FDF-CE6447D31C17}"/>
              </a:ext>
            </a:extLst>
          </p:cNvPr>
          <p:cNvSpPr>
            <a:spLocks noGrp="1"/>
          </p:cNvSpPr>
          <p:nvPr>
            <p:ph type="sldNum" sz="quarter" idx="5"/>
          </p:nvPr>
        </p:nvSpPr>
        <p:spPr/>
        <p:txBody>
          <a:bodyPr/>
          <a:lstStyle/>
          <a:p>
            <a:fld id="{1B5B2701-7AE7-43E1-8D1B-DF0AA4D7826C}" type="slidenum">
              <a:rPr lang="en-US" smtClean="0"/>
              <a:t>5</a:t>
            </a:fld>
            <a:endParaRPr lang="en-US"/>
          </a:p>
        </p:txBody>
      </p:sp>
    </p:spTree>
    <p:extLst>
      <p:ext uri="{BB962C8B-B14F-4D97-AF65-F5344CB8AC3E}">
        <p14:creationId xmlns:p14="http://schemas.microsoft.com/office/powerpoint/2010/main" val="1646722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D1F2A-1BAB-4B1F-7760-10B70FDED5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DCCAC4-9821-032E-BB0A-0DA54F9439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6E82A5-009F-4B52-3CAA-1EDA6EE804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61C754-A31F-E3F0-EF1F-3E4EFEFD0B4C}"/>
              </a:ext>
            </a:extLst>
          </p:cNvPr>
          <p:cNvSpPr>
            <a:spLocks noGrp="1"/>
          </p:cNvSpPr>
          <p:nvPr>
            <p:ph type="sldNum" sz="quarter" idx="5"/>
          </p:nvPr>
        </p:nvSpPr>
        <p:spPr/>
        <p:txBody>
          <a:bodyPr/>
          <a:lstStyle/>
          <a:p>
            <a:fld id="{1B5B2701-7AE7-43E1-8D1B-DF0AA4D7826C}" type="slidenum">
              <a:rPr lang="en-US" smtClean="0"/>
              <a:t>6</a:t>
            </a:fld>
            <a:endParaRPr lang="en-US"/>
          </a:p>
        </p:txBody>
      </p:sp>
    </p:spTree>
    <p:extLst>
      <p:ext uri="{BB962C8B-B14F-4D97-AF65-F5344CB8AC3E}">
        <p14:creationId xmlns:p14="http://schemas.microsoft.com/office/powerpoint/2010/main" val="2456811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in the final stages of that selection process, negotiating with the preferred team, and will take a resolution to Council probably the first meeting of May. It’s critical to get that process going concurrent with the end of the of the General Plan Update for compliance with state laws and consistency with the new plan. We are almost at the end of the first quarter of 2025, and in the next we aim to complete and release a Public Review Draft of the General Plan, and continue engagement on that and the Climate Action Plan in Q3, as well as release public review drafts of the CAP and Environmental Impact Report. Depending on release dates and comments received our goal is launch the adoption process in Q4.</a:t>
            </a:r>
          </a:p>
        </p:txBody>
      </p:sp>
      <p:sp>
        <p:nvSpPr>
          <p:cNvPr id="4" name="Slide Number Placeholder 3"/>
          <p:cNvSpPr>
            <a:spLocks noGrp="1"/>
          </p:cNvSpPr>
          <p:nvPr>
            <p:ph type="sldNum" sz="quarter" idx="5"/>
          </p:nvPr>
        </p:nvSpPr>
        <p:spPr/>
        <p:txBody>
          <a:bodyPr/>
          <a:lstStyle/>
          <a:p>
            <a:fld id="{1B5B2701-7AE7-43E1-8D1B-DF0AA4D7826C}" type="slidenum">
              <a:rPr lang="en-US" smtClean="0"/>
              <a:t>7</a:t>
            </a:fld>
            <a:endParaRPr lang="en-US"/>
          </a:p>
        </p:txBody>
      </p:sp>
    </p:spTree>
    <p:extLst>
      <p:ext uri="{BB962C8B-B14F-4D97-AF65-F5344CB8AC3E}">
        <p14:creationId xmlns:p14="http://schemas.microsoft.com/office/powerpoint/2010/main" val="1145193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DBC12-DBF0-F58B-D5CB-97D60F291A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70CA01-E6DB-369B-5257-644B4172E1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96D2BD-2380-7C17-692C-9E3E614A8F0C}"/>
              </a:ext>
            </a:extLst>
          </p:cNvPr>
          <p:cNvSpPr>
            <a:spLocks noGrp="1"/>
          </p:cNvSpPr>
          <p:nvPr>
            <p:ph type="body" idx="1"/>
          </p:nvPr>
        </p:nvSpPr>
        <p:spPr/>
        <p:txBody>
          <a:bodyPr/>
          <a:lstStyle/>
          <a:p>
            <a:r>
              <a:rPr lang="en-US" dirty="0"/>
              <a:t>That concludes my presentation. We do have a resolution attached with the report today to recommend that City Council accept the 2024 APR and authorize its submittal to the state. I turn the floor back over to you for questions and comments.</a:t>
            </a:r>
          </a:p>
        </p:txBody>
      </p:sp>
      <p:sp>
        <p:nvSpPr>
          <p:cNvPr id="4" name="Slide Number Placeholder 3">
            <a:extLst>
              <a:ext uri="{FF2B5EF4-FFF2-40B4-BE49-F238E27FC236}">
                <a16:creationId xmlns:a16="http://schemas.microsoft.com/office/drawing/2014/main" id="{1AC2A022-A2B6-753F-4DB3-A16DB8EB62E0}"/>
              </a:ext>
            </a:extLst>
          </p:cNvPr>
          <p:cNvSpPr>
            <a:spLocks noGrp="1"/>
          </p:cNvSpPr>
          <p:nvPr>
            <p:ph type="sldNum" sz="quarter" idx="5"/>
          </p:nvPr>
        </p:nvSpPr>
        <p:spPr/>
        <p:txBody>
          <a:bodyPr/>
          <a:lstStyle/>
          <a:p>
            <a:fld id="{1B5B2701-7AE7-43E1-8D1B-DF0AA4D7826C}" type="slidenum">
              <a:rPr lang="en-US" smtClean="0"/>
              <a:t>8</a:t>
            </a:fld>
            <a:endParaRPr lang="en-US"/>
          </a:p>
        </p:txBody>
      </p:sp>
    </p:spTree>
    <p:extLst>
      <p:ext uri="{BB962C8B-B14F-4D97-AF65-F5344CB8AC3E}">
        <p14:creationId xmlns:p14="http://schemas.microsoft.com/office/powerpoint/2010/main" val="2230280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A821FC-8236-42BD-8A64-7AB5DAFAF8D4}" type="datetimeFigureOut">
              <a:rPr lang="en-US" smtClean="0"/>
              <a:t>3/6/2026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066EF-3999-4C99-870C-0F44FD4E6D9A}"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5373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A821FC-8236-42BD-8A64-7AB5DAFAF8D4}" type="datetimeFigureOut">
              <a:rPr lang="en-US" smtClean="0"/>
              <a:t>3/6/2026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1473768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A821FC-8236-42BD-8A64-7AB5DAFAF8D4}" type="datetimeFigureOut">
              <a:rPr lang="en-US" smtClean="0"/>
              <a:t>3/6/2026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066EF-3999-4C99-870C-0F44FD4E6D9A}"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6943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A821FC-8236-42BD-8A64-7AB5DAFAF8D4}" type="datetimeFigureOut">
              <a:rPr lang="en-US" smtClean="0"/>
              <a:t>3/6/2026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3953627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A821FC-8236-42BD-8A64-7AB5DAFAF8D4}" type="datetimeFigureOut">
              <a:rPr lang="en-US" smtClean="0"/>
              <a:t>3/6/2026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2579268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A821FC-8236-42BD-8A64-7AB5DAFAF8D4}" type="datetimeFigureOut">
              <a:rPr lang="en-US" smtClean="0"/>
              <a:t>3/6/2026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3589873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4A821FC-8236-42BD-8A64-7AB5DAFAF8D4}" type="datetimeFigureOut">
              <a:rPr lang="en-US" smtClean="0"/>
              <a:t>3/6/2026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3347579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4A821FC-8236-42BD-8A64-7AB5DAFAF8D4}" type="datetimeFigureOut">
              <a:rPr lang="en-US" smtClean="0"/>
              <a:t>3/6/2026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C1066EF-3999-4C99-870C-0F44FD4E6D9A}" type="slidenum">
              <a:rPr lang="en-US" smtClean="0"/>
              <a:t>‹#›</a:t>
            </a:fld>
            <a:endParaRPr lang="en-US"/>
          </a:p>
        </p:txBody>
      </p:sp>
    </p:spTree>
    <p:extLst>
      <p:ext uri="{BB962C8B-B14F-4D97-AF65-F5344CB8AC3E}">
        <p14:creationId xmlns:p14="http://schemas.microsoft.com/office/powerpoint/2010/main" val="1069708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A821FC-8236-42BD-8A64-7AB5DAFAF8D4}" type="datetimeFigureOut">
              <a:rPr lang="en-US" smtClean="0"/>
              <a:t>3/6/2026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1703324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A821FC-8236-42BD-8A64-7AB5DAFAF8D4}" type="datetimeFigureOut">
              <a:rPr lang="en-US" smtClean="0"/>
              <a:t>3/6/2026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637682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A821FC-8236-42BD-8A64-7AB5DAFAF8D4}" type="datetimeFigureOut">
              <a:rPr lang="en-US" smtClean="0"/>
              <a:t>3/6/2026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1586967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4A821FC-8236-42BD-8A64-7AB5DAFAF8D4}" type="datetimeFigureOut">
              <a:rPr lang="en-US" smtClean="0"/>
              <a:t>3/6/2026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C1066EF-3999-4C99-870C-0F44FD4E6D9A}"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97209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13" Type="http://schemas.microsoft.com/office/2007/relationships/diagramDrawing" Target="../diagrams/drawing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QuickStyle" Target="../diagrams/quickStyle2.xml"/><Relationship Id="rId5" Type="http://schemas.openxmlformats.org/officeDocument/2006/relationships/diagramQuickStyle" Target="../diagrams/quickStyle1.xml"/><Relationship Id="rId10" Type="http://schemas.openxmlformats.org/officeDocument/2006/relationships/diagramLayout" Target="../diagrams/layout2.xml"/><Relationship Id="rId4" Type="http://schemas.openxmlformats.org/officeDocument/2006/relationships/diagramLayout" Target="../diagrams/layout1.xml"/><Relationship Id="rId9"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EB1836F0-F9E0-4D93-9BDD-7EEC6EA05F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19FD21-B327-F732-BC7E-36983F6ADA76}"/>
              </a:ext>
            </a:extLst>
          </p:cNvPr>
          <p:cNvSpPr>
            <a:spLocks noGrp="1"/>
          </p:cNvSpPr>
          <p:nvPr>
            <p:ph type="ctrTitle"/>
          </p:nvPr>
        </p:nvSpPr>
        <p:spPr>
          <a:xfrm>
            <a:off x="5289754" y="639097"/>
            <a:ext cx="6253317" cy="3686015"/>
          </a:xfrm>
        </p:spPr>
        <p:txBody>
          <a:bodyPr>
            <a:normAutofit/>
          </a:bodyPr>
          <a:lstStyle/>
          <a:p>
            <a:pPr algn="ctr"/>
            <a:r>
              <a:rPr lang="en-US" sz="6000" b="1" dirty="0">
                <a:latin typeface="+mj-lt"/>
              </a:rPr>
              <a:t>2025 General Plan Annual Progress Report</a:t>
            </a:r>
          </a:p>
        </p:txBody>
      </p:sp>
      <p:sp>
        <p:nvSpPr>
          <p:cNvPr id="3" name="Subtitle 2">
            <a:extLst>
              <a:ext uri="{FF2B5EF4-FFF2-40B4-BE49-F238E27FC236}">
                <a16:creationId xmlns:a16="http://schemas.microsoft.com/office/drawing/2014/main" id="{E3BA0DBF-67B7-FD51-6DEA-283685DFE7AA}"/>
              </a:ext>
            </a:extLst>
          </p:cNvPr>
          <p:cNvSpPr>
            <a:spLocks noGrp="1"/>
          </p:cNvSpPr>
          <p:nvPr>
            <p:ph type="subTitle" idx="1"/>
          </p:nvPr>
        </p:nvSpPr>
        <p:spPr>
          <a:xfrm>
            <a:off x="5289753" y="4455621"/>
            <a:ext cx="6269347" cy="1238616"/>
          </a:xfrm>
        </p:spPr>
        <p:txBody>
          <a:bodyPr>
            <a:normAutofit fontScale="92500" lnSpcReduction="20000"/>
          </a:bodyPr>
          <a:lstStyle/>
          <a:p>
            <a:r>
              <a:rPr lang="en-US" cap="none" dirty="0">
                <a:solidFill>
                  <a:schemeClr val="tx1">
                    <a:lumMod val="85000"/>
                    <a:lumOff val="15000"/>
                  </a:schemeClr>
                </a:solidFill>
              </a:rPr>
              <a:t>March 10, 2026</a:t>
            </a:r>
          </a:p>
          <a:p>
            <a:r>
              <a:rPr lang="en-US" cap="none" dirty="0">
                <a:solidFill>
                  <a:schemeClr val="tx1">
                    <a:lumMod val="85000"/>
                    <a:lumOff val="15000"/>
                  </a:schemeClr>
                </a:solidFill>
              </a:rPr>
              <a:t>Housing and Land Use Committee</a:t>
            </a:r>
          </a:p>
          <a:p>
            <a:r>
              <a:rPr lang="en-US" cap="none" dirty="0">
                <a:solidFill>
                  <a:schemeClr val="tx1">
                    <a:lumMod val="85000"/>
                    <a:lumOff val="15000"/>
                  </a:schemeClr>
                </a:solidFill>
              </a:rPr>
              <a:t>Grant Leonard, Planning Manager</a:t>
            </a:r>
          </a:p>
        </p:txBody>
      </p:sp>
      <p:pic>
        <p:nvPicPr>
          <p:cNvPr id="4" name="Picture 3" descr="Logo&#10;&#10;Description automatically generated">
            <a:extLst>
              <a:ext uri="{FF2B5EF4-FFF2-40B4-BE49-F238E27FC236}">
                <a16:creationId xmlns:a16="http://schemas.microsoft.com/office/drawing/2014/main" id="{D5C6D016-CD0A-1353-9A62-01F563685C03}"/>
              </a:ext>
            </a:extLst>
          </p:cNvPr>
          <p:cNvPicPr>
            <a:picLocks noChangeAspect="1"/>
          </p:cNvPicPr>
          <p:nvPr/>
        </p:nvPicPr>
        <p:blipFill rotWithShape="1">
          <a:blip r:embed="rId2">
            <a:extLst>
              <a:ext uri="{28A0092B-C50C-407E-A947-70E740481C1C}">
                <a14:useLocalDpi xmlns:a14="http://schemas.microsoft.com/office/drawing/2010/main" val="0"/>
              </a:ext>
            </a:extLst>
          </a:blip>
          <a:srcRect l="-9875" t="-51106" r="-9653" b="-51106"/>
          <a:stretch/>
        </p:blipFill>
        <p:spPr>
          <a:xfrm>
            <a:off x="655537" y="916385"/>
            <a:ext cx="4001315" cy="4501546"/>
          </a:xfrm>
          <a:prstGeom prst="rect">
            <a:avLst/>
          </a:prstGeom>
        </p:spPr>
      </p:pic>
      <p:cxnSp>
        <p:nvCxnSpPr>
          <p:cNvPr id="27" name="Straight Connector 26">
            <a:extLst>
              <a:ext uri="{FF2B5EF4-FFF2-40B4-BE49-F238E27FC236}">
                <a16:creationId xmlns:a16="http://schemas.microsoft.com/office/drawing/2014/main" id="{7A49EFD3-A806-4D59-99F1-AA9AFAE4EF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071" y="4343400"/>
            <a:ext cx="5636107"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6D2F28D1-82F9-40FE-935C-85ECF7660D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1" name="Rectangle 30">
            <a:extLst>
              <a:ext uri="{FF2B5EF4-FFF2-40B4-BE49-F238E27FC236}">
                <a16:creationId xmlns:a16="http://schemas.microsoft.com/office/drawing/2014/main" id="{4B670E93-2F53-48FC-AB6C-E99E22D17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659066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9B0AD-ACF4-CD82-AA8C-45C8A6DDB8CD}"/>
              </a:ext>
            </a:extLst>
          </p:cNvPr>
          <p:cNvSpPr>
            <a:spLocks noGrp="1"/>
          </p:cNvSpPr>
          <p:nvPr>
            <p:ph type="title"/>
          </p:nvPr>
        </p:nvSpPr>
        <p:spPr/>
        <p:txBody>
          <a:bodyPr>
            <a:normAutofit/>
          </a:bodyPr>
          <a:lstStyle/>
          <a:p>
            <a:r>
              <a:rPr lang="en-US" sz="4800" dirty="0"/>
              <a:t>Agenda </a:t>
            </a:r>
          </a:p>
        </p:txBody>
      </p:sp>
      <p:sp>
        <p:nvSpPr>
          <p:cNvPr id="3" name="Content Placeholder 2">
            <a:extLst>
              <a:ext uri="{FF2B5EF4-FFF2-40B4-BE49-F238E27FC236}">
                <a16:creationId xmlns:a16="http://schemas.microsoft.com/office/drawing/2014/main" id="{53C03C0A-9A80-C703-5CD6-2E24D4555E4A}"/>
              </a:ext>
            </a:extLst>
          </p:cNvPr>
          <p:cNvSpPr>
            <a:spLocks noGrp="1"/>
          </p:cNvSpPr>
          <p:nvPr>
            <p:ph idx="1"/>
          </p:nvPr>
        </p:nvSpPr>
        <p:spPr/>
        <p:txBody>
          <a:bodyPr>
            <a:normAutofit/>
          </a:bodyPr>
          <a:lstStyle/>
          <a:p>
            <a:pPr marL="0" indent="0">
              <a:buNone/>
            </a:pPr>
            <a:r>
              <a:rPr lang="en-US" sz="3600" dirty="0">
                <a:latin typeface="+mj-lt"/>
              </a:rPr>
              <a:t>APR Accomplishments</a:t>
            </a:r>
          </a:p>
          <a:p>
            <a:pPr marL="0" indent="0">
              <a:buNone/>
            </a:pPr>
            <a:endParaRPr lang="en-US" sz="3600" dirty="0">
              <a:latin typeface="+mj-lt"/>
            </a:endParaRPr>
          </a:p>
          <a:p>
            <a:pPr marL="0" indent="0">
              <a:buNone/>
            </a:pPr>
            <a:r>
              <a:rPr lang="en-US" sz="3600" dirty="0">
                <a:latin typeface="+mj-lt"/>
              </a:rPr>
              <a:t>Visión Salinas 2040 Progress</a:t>
            </a:r>
          </a:p>
          <a:p>
            <a:pPr marL="201168" lvl="1" indent="0">
              <a:buNone/>
            </a:pPr>
            <a:endParaRPr lang="en-US" sz="3600" dirty="0">
              <a:latin typeface="+mj-lt"/>
            </a:endParaRPr>
          </a:p>
          <a:p>
            <a:pPr marL="201168" lvl="1" indent="0">
              <a:buNone/>
            </a:pPr>
            <a:r>
              <a:rPr lang="en-US" sz="3600" dirty="0">
                <a:latin typeface="+mj-lt"/>
              </a:rPr>
              <a:t>GPU Timeline</a:t>
            </a:r>
          </a:p>
        </p:txBody>
      </p:sp>
      <p:sp>
        <p:nvSpPr>
          <p:cNvPr id="4" name="Rectangle 1">
            <a:extLst>
              <a:ext uri="{FF2B5EF4-FFF2-40B4-BE49-F238E27FC236}">
                <a16:creationId xmlns:a16="http://schemas.microsoft.com/office/drawing/2014/main" id="{085F0EB6-61E5-5FC9-8518-86F7AB672419}"/>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a:extLst>
              <a:ext uri="{FF2B5EF4-FFF2-40B4-BE49-F238E27FC236}">
                <a16:creationId xmlns:a16="http://schemas.microsoft.com/office/drawing/2014/main" id="{033B28B3-D141-5637-6917-E9CC07787DF2}"/>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75679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18592C7-84D6-B5A0-4290-FB09FB00246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56DB1FD-F5E0-09FF-C194-A6F5F23791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3EFAFFC-C7AA-29CF-41C2-CE2D61BB8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32C5C9A9-F921-6AEA-7A0F-EA658C2B73CE}"/>
              </a:ext>
            </a:extLst>
          </p:cNvPr>
          <p:cNvSpPr>
            <a:spLocks noGrp="1"/>
          </p:cNvSpPr>
          <p:nvPr>
            <p:ph type="title"/>
          </p:nvPr>
        </p:nvSpPr>
        <p:spPr>
          <a:xfrm>
            <a:off x="1066800" y="5252936"/>
            <a:ext cx="10058400" cy="1028715"/>
          </a:xfrm>
        </p:spPr>
        <p:txBody>
          <a:bodyPr anchor="ctr">
            <a:normAutofit/>
          </a:bodyPr>
          <a:lstStyle/>
          <a:p>
            <a:pPr algn="ctr"/>
            <a:r>
              <a:rPr lang="en-US" dirty="0">
                <a:solidFill>
                  <a:schemeClr val="bg1"/>
                </a:solidFill>
              </a:rPr>
              <a:t>Draft Annual Progress Report Highlights</a:t>
            </a:r>
          </a:p>
        </p:txBody>
      </p:sp>
      <p:sp>
        <p:nvSpPr>
          <p:cNvPr id="12" name="Rectangle 11">
            <a:extLst>
              <a:ext uri="{FF2B5EF4-FFF2-40B4-BE49-F238E27FC236}">
                <a16:creationId xmlns:a16="http://schemas.microsoft.com/office/drawing/2014/main" id="{0AD1B0CF-B9CA-0785-62E3-B994EB53F5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AutoShape 4">
            <a:extLst>
              <a:ext uri="{FF2B5EF4-FFF2-40B4-BE49-F238E27FC236}">
                <a16:creationId xmlns:a16="http://schemas.microsoft.com/office/drawing/2014/main" id="{3B76A5CD-597B-29C8-B1DA-D15A5D562751}"/>
              </a:ext>
            </a:extLst>
          </p:cNvPr>
          <p:cNvSpPr>
            <a:spLocks noChangeAspect="1" noChangeArrowheads="1"/>
          </p:cNvSpPr>
          <p:nvPr/>
        </p:nvSpPr>
        <p:spPr bwMode="auto">
          <a:xfrm>
            <a:off x="7395882" y="301836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a:extLst>
              <a:ext uri="{FF2B5EF4-FFF2-40B4-BE49-F238E27FC236}">
                <a16:creationId xmlns:a16="http://schemas.microsoft.com/office/drawing/2014/main" id="{DB813FD6-979D-7581-E9F7-A665DE45259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AutoShape 10" descr="Image preview">
            <a:extLst>
              <a:ext uri="{FF2B5EF4-FFF2-40B4-BE49-F238E27FC236}">
                <a16:creationId xmlns:a16="http://schemas.microsoft.com/office/drawing/2014/main" id="{220833EC-003D-6B4B-8D31-D3E3C228DB28}"/>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Rectangle 36">
            <a:extLst>
              <a:ext uri="{FF2B5EF4-FFF2-40B4-BE49-F238E27FC236}">
                <a16:creationId xmlns:a16="http://schemas.microsoft.com/office/drawing/2014/main" id="{D8E9875D-3C61-31C7-1A75-9B6B71020061}"/>
              </a:ext>
            </a:extLst>
          </p:cNvPr>
          <p:cNvSpPr/>
          <p:nvPr/>
        </p:nvSpPr>
        <p:spPr>
          <a:xfrm>
            <a:off x="198838" y="1511927"/>
            <a:ext cx="3188094" cy="2818142"/>
          </a:xfrm>
          <a:prstGeom prst="rect">
            <a:avLst/>
          </a:prstGeom>
          <a:solidFill>
            <a:sysClr val="window" lastClr="FFFFFF"/>
          </a:solidFill>
          <a:ln w="15875" cap="flat" cmpd="sng" algn="ctr">
            <a:solidFill>
              <a:sysClr val="window" lastClr="FFFFFF"/>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ysClr val="window" lastClr="FFFFFF"/>
                </a:solidFill>
                <a:latin typeface="Calibri" panose="020F0502020204030204"/>
              </a:defRPr>
            </a:lvl1pPr>
            <a:lvl2pPr marL="457200" algn="l" defTabSz="457200" rtl="0" eaLnBrk="1" latinLnBrk="0" hangingPunct="1">
              <a:defRPr sz="1800" kern="1200">
                <a:solidFill>
                  <a:sysClr val="window" lastClr="FFFFFF"/>
                </a:solidFill>
                <a:latin typeface="Calibri" panose="020F0502020204030204"/>
              </a:defRPr>
            </a:lvl2pPr>
            <a:lvl3pPr marL="914400" algn="l" defTabSz="457200" rtl="0" eaLnBrk="1" latinLnBrk="0" hangingPunct="1">
              <a:defRPr sz="1800" kern="1200">
                <a:solidFill>
                  <a:sysClr val="window" lastClr="FFFFFF"/>
                </a:solidFill>
                <a:latin typeface="Calibri" panose="020F0502020204030204"/>
              </a:defRPr>
            </a:lvl3pPr>
            <a:lvl4pPr marL="1371600" algn="l" defTabSz="457200" rtl="0" eaLnBrk="1" latinLnBrk="0" hangingPunct="1">
              <a:defRPr sz="1800" kern="1200">
                <a:solidFill>
                  <a:sysClr val="window" lastClr="FFFFFF"/>
                </a:solidFill>
                <a:latin typeface="Calibri" panose="020F0502020204030204"/>
              </a:defRPr>
            </a:lvl4pPr>
            <a:lvl5pPr marL="1828800" algn="l" defTabSz="457200" rtl="0" eaLnBrk="1" latinLnBrk="0" hangingPunct="1">
              <a:defRPr sz="1800" kern="1200">
                <a:solidFill>
                  <a:sysClr val="window" lastClr="FFFFFF"/>
                </a:solidFill>
                <a:latin typeface="Calibri" panose="020F0502020204030204"/>
              </a:defRPr>
            </a:lvl5pPr>
            <a:lvl6pPr marL="2286000" algn="l" defTabSz="457200" rtl="0" eaLnBrk="1" latinLnBrk="0" hangingPunct="1">
              <a:defRPr sz="1800" kern="1200">
                <a:solidFill>
                  <a:sysClr val="window" lastClr="FFFFFF"/>
                </a:solidFill>
                <a:latin typeface="Calibri" panose="020F0502020204030204"/>
              </a:defRPr>
            </a:lvl6pPr>
            <a:lvl7pPr marL="2743200" algn="l" defTabSz="457200" rtl="0" eaLnBrk="1" latinLnBrk="0" hangingPunct="1">
              <a:defRPr sz="1800" kern="1200">
                <a:solidFill>
                  <a:sysClr val="window" lastClr="FFFFFF"/>
                </a:solidFill>
                <a:latin typeface="Calibri" panose="020F0502020204030204"/>
              </a:defRPr>
            </a:lvl7pPr>
            <a:lvl8pPr marL="3200400" algn="l" defTabSz="457200" rtl="0" eaLnBrk="1" latinLnBrk="0" hangingPunct="1">
              <a:defRPr sz="1800" kern="1200">
                <a:solidFill>
                  <a:sysClr val="window" lastClr="FFFFFF"/>
                </a:solidFill>
                <a:latin typeface="Calibri" panose="020F0502020204030204"/>
              </a:defRPr>
            </a:lvl8pPr>
            <a:lvl9pPr marL="3657600" algn="l" defTabSz="457200" rtl="0" eaLnBrk="1" latinLnBrk="0" hangingPunct="1">
              <a:defRPr sz="1800" kern="1200">
                <a:solidFill>
                  <a:sysClr val="window" lastClr="FFFFFF"/>
                </a:solidFill>
                <a:latin typeface="Calibri" panose="020F0502020204030204"/>
              </a:defRPr>
            </a:lvl9pPr>
          </a:lstStyle>
          <a:p>
            <a:pPr algn="ctr"/>
            <a:endParaRPr lang="en-US"/>
          </a:p>
        </p:txBody>
      </p:sp>
      <p:sp>
        <p:nvSpPr>
          <p:cNvPr id="38" name="Text Placeholder 4">
            <a:extLst>
              <a:ext uri="{FF2B5EF4-FFF2-40B4-BE49-F238E27FC236}">
                <a16:creationId xmlns:a16="http://schemas.microsoft.com/office/drawing/2014/main" id="{EB74766E-6D60-AD75-C4D5-735E2AD2E11E}"/>
              </a:ext>
            </a:extLst>
          </p:cNvPr>
          <p:cNvSpPr>
            <a:spLocks noGrp="1"/>
          </p:cNvSpPr>
          <p:nvPr/>
        </p:nvSpPr>
        <p:spPr>
          <a:xfrm>
            <a:off x="415974" y="2729753"/>
            <a:ext cx="2119223" cy="1001936"/>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200"/>
              </a:spcAft>
              <a:buClr>
                <a:srgbClr val="C1882C"/>
              </a:buClr>
              <a:buSzPct val="100000"/>
              <a:buFont typeface="Calibri" panose="020F0502020204030204" pitchFamily="34" charset="0"/>
              <a:buNone/>
              <a:defRPr sz="1400" b="0" i="0" kern="1200">
                <a:solidFill>
                  <a:srgbClr val="000000"/>
                </a:solidFill>
                <a:latin typeface="Calibri" panose="020F0502020204030204"/>
              </a:defRPr>
            </a:lvl1pPr>
            <a:lvl2pPr marL="384048" indent="-182880" algn="l" defTabSz="914400" rtl="0" eaLnBrk="1" latinLnBrk="0" hangingPunct="1">
              <a:lnSpc>
                <a:spcPct val="90000"/>
              </a:lnSpc>
              <a:spcBef>
                <a:spcPts val="200"/>
              </a:spcBef>
              <a:spcAft>
                <a:spcPts val="400"/>
              </a:spcAft>
              <a:buClr>
                <a:srgbClr val="C1882C"/>
              </a:buClr>
              <a:buFont typeface="Calibri" pitchFamily="34" charset="0"/>
              <a:buChar char="◦"/>
              <a:defRPr sz="4000" kern="1200">
                <a:solidFill>
                  <a:sysClr val="window" lastClr="FFFFFF">
                    <a:lumMod val="75000"/>
                    <a:lumOff val="25000"/>
                  </a:sysClr>
                </a:solidFill>
                <a:latin typeface="Calibri" panose="020F0502020204030204"/>
              </a:defRPr>
            </a:lvl2pPr>
            <a:lvl3pPr marL="566928" indent="-182880" algn="l" defTabSz="914400" rtl="0" eaLnBrk="1" latinLnBrk="0" hangingPunct="1">
              <a:lnSpc>
                <a:spcPct val="90000"/>
              </a:lnSpc>
              <a:spcBef>
                <a:spcPts val="200"/>
              </a:spcBef>
              <a:spcAft>
                <a:spcPts val="400"/>
              </a:spcAft>
              <a:buClr>
                <a:srgbClr val="C1882C"/>
              </a:buClr>
              <a:buFont typeface="Calibri" pitchFamily="34" charset="0"/>
              <a:buChar char="◦"/>
              <a:defRPr sz="4000" kern="1200">
                <a:solidFill>
                  <a:sysClr val="window" lastClr="FFFFFF">
                    <a:lumMod val="75000"/>
                    <a:lumOff val="25000"/>
                  </a:sysClr>
                </a:solidFill>
                <a:latin typeface="Calibri" panose="020F0502020204030204"/>
              </a:defRPr>
            </a:lvl3pPr>
            <a:lvl4pPr marL="749808" indent="-182880" algn="l" defTabSz="914400" rtl="0" eaLnBrk="1" latinLnBrk="0" hangingPunct="1">
              <a:lnSpc>
                <a:spcPct val="90000"/>
              </a:lnSpc>
              <a:spcBef>
                <a:spcPts val="200"/>
              </a:spcBef>
              <a:spcAft>
                <a:spcPts val="400"/>
              </a:spcAft>
              <a:buClr>
                <a:srgbClr val="C1882C"/>
              </a:buClr>
              <a:buFont typeface="Calibri" pitchFamily="34" charset="0"/>
              <a:buChar char="◦"/>
              <a:defRPr sz="4000" kern="1200">
                <a:solidFill>
                  <a:sysClr val="window" lastClr="FFFFFF">
                    <a:lumMod val="75000"/>
                    <a:lumOff val="25000"/>
                  </a:sysClr>
                </a:solidFill>
                <a:latin typeface="Calibri" panose="020F0502020204030204"/>
              </a:defRPr>
            </a:lvl4pPr>
            <a:lvl5pPr marL="932688" indent="-182880" algn="l" defTabSz="914400" rtl="0" eaLnBrk="1" latinLnBrk="0" hangingPunct="1">
              <a:lnSpc>
                <a:spcPct val="90000"/>
              </a:lnSpc>
              <a:spcBef>
                <a:spcPts val="200"/>
              </a:spcBef>
              <a:spcAft>
                <a:spcPts val="400"/>
              </a:spcAft>
              <a:buClr>
                <a:srgbClr val="C1882C"/>
              </a:buClr>
              <a:buFont typeface="Calibri" pitchFamily="34" charset="0"/>
              <a:buChar char="◦"/>
              <a:defRPr sz="4000" kern="1200">
                <a:solidFill>
                  <a:sysClr val="window" lastClr="FFFFFF">
                    <a:lumMod val="75000"/>
                    <a:lumOff val="25000"/>
                  </a:sysClr>
                </a:solidFill>
                <a:latin typeface="Calibri" panose="020F0502020204030204"/>
              </a:defRPr>
            </a:lvl5pPr>
            <a:lvl6pPr marL="1100000" indent="-228600" algn="l" defTabSz="914400" rtl="0" eaLnBrk="1" latinLnBrk="0" hangingPunct="1">
              <a:lnSpc>
                <a:spcPct val="90000"/>
              </a:lnSpc>
              <a:spcBef>
                <a:spcPts val="200"/>
              </a:spcBef>
              <a:spcAft>
                <a:spcPts val="400"/>
              </a:spcAft>
              <a:buClr>
                <a:srgbClr val="C1882C"/>
              </a:buClr>
              <a:buFont typeface="Calibri" pitchFamily="34" charset="0"/>
              <a:buChar char="◦"/>
              <a:defRPr sz="1400" kern="1200">
                <a:solidFill>
                  <a:sysClr val="window" lastClr="FFFFFF">
                    <a:lumMod val="75000"/>
                    <a:lumOff val="25000"/>
                  </a:sysClr>
                </a:solidFill>
                <a:latin typeface="Calibri" panose="020F0502020204030204"/>
              </a:defRPr>
            </a:lvl6pPr>
            <a:lvl7pPr marL="1300000" indent="-228600" algn="l" defTabSz="914400" rtl="0" eaLnBrk="1" latinLnBrk="0" hangingPunct="1">
              <a:lnSpc>
                <a:spcPct val="90000"/>
              </a:lnSpc>
              <a:spcBef>
                <a:spcPts val="200"/>
              </a:spcBef>
              <a:spcAft>
                <a:spcPts val="400"/>
              </a:spcAft>
              <a:buClr>
                <a:srgbClr val="C1882C"/>
              </a:buClr>
              <a:buFont typeface="Calibri" pitchFamily="34" charset="0"/>
              <a:buChar char="◦"/>
              <a:defRPr sz="1400" kern="1200">
                <a:solidFill>
                  <a:sysClr val="window" lastClr="FFFFFF">
                    <a:lumMod val="75000"/>
                    <a:lumOff val="25000"/>
                  </a:sysClr>
                </a:solidFill>
                <a:latin typeface="Calibri" panose="020F0502020204030204"/>
              </a:defRPr>
            </a:lvl7pPr>
            <a:lvl8pPr marL="1500000" indent="-228600" algn="l" defTabSz="914400" rtl="0" eaLnBrk="1" latinLnBrk="0" hangingPunct="1">
              <a:lnSpc>
                <a:spcPct val="90000"/>
              </a:lnSpc>
              <a:spcBef>
                <a:spcPts val="200"/>
              </a:spcBef>
              <a:spcAft>
                <a:spcPts val="400"/>
              </a:spcAft>
              <a:buClr>
                <a:srgbClr val="C1882C"/>
              </a:buClr>
              <a:buFont typeface="Calibri" pitchFamily="34" charset="0"/>
              <a:buChar char="◦"/>
              <a:defRPr sz="1400" kern="1200">
                <a:solidFill>
                  <a:sysClr val="window" lastClr="FFFFFF">
                    <a:lumMod val="75000"/>
                    <a:lumOff val="25000"/>
                  </a:sysClr>
                </a:solidFill>
                <a:latin typeface="Calibri" panose="020F0502020204030204"/>
              </a:defRPr>
            </a:lvl8pPr>
            <a:lvl9pPr marL="1700000" indent="-228600" algn="l" defTabSz="914400" rtl="0" eaLnBrk="1" latinLnBrk="0" hangingPunct="1">
              <a:lnSpc>
                <a:spcPct val="90000"/>
              </a:lnSpc>
              <a:spcBef>
                <a:spcPts val="200"/>
              </a:spcBef>
              <a:spcAft>
                <a:spcPts val="400"/>
              </a:spcAft>
              <a:buClr>
                <a:srgbClr val="C1882C"/>
              </a:buClr>
              <a:buFont typeface="Calibri" pitchFamily="34" charset="0"/>
              <a:buChar char="◦"/>
              <a:defRPr sz="1400" kern="1200">
                <a:solidFill>
                  <a:sysClr val="window" lastClr="FFFFFF">
                    <a:lumMod val="75000"/>
                    <a:lumOff val="25000"/>
                  </a:sysClr>
                </a:solidFill>
                <a:latin typeface="Calibri" panose="020F0502020204030204"/>
              </a:defRPr>
            </a:lvl9pPr>
          </a:lstStyle>
          <a:p>
            <a:r>
              <a:rPr lang="en-US" sz="1800" b="1" dirty="0">
                <a:latin typeface="Calibri Light" panose="020F0302020204030204"/>
              </a:rPr>
              <a:t>Front Counter Customers: 1,564</a:t>
            </a:r>
          </a:p>
        </p:txBody>
      </p:sp>
      <p:sp>
        <p:nvSpPr>
          <p:cNvPr id="39" name="Text Placeholder 5">
            <a:extLst>
              <a:ext uri="{FF2B5EF4-FFF2-40B4-BE49-F238E27FC236}">
                <a16:creationId xmlns:a16="http://schemas.microsoft.com/office/drawing/2014/main" id="{04C36D47-873B-9FB9-F444-5FBA36264A9A}"/>
              </a:ext>
            </a:extLst>
          </p:cNvPr>
          <p:cNvSpPr>
            <a:spLocks noGrp="1"/>
          </p:cNvSpPr>
          <p:nvPr/>
        </p:nvSpPr>
        <p:spPr>
          <a:xfrm>
            <a:off x="415974" y="1101254"/>
            <a:ext cx="2119223" cy="1356026"/>
          </a:xfrm>
          <a:prstGeom prst="rect">
            <a:avLst/>
          </a:prstGeom>
          <a:solidFill>
            <a:srgbClr val="B8BF9D"/>
          </a:solidFill>
        </p:spPr>
        <p:txBody>
          <a:bodyPr vert="horz" lIns="0" tIns="0" rIns="0" bIns="0" rtlCol="0" anchor="ctr">
            <a:noAutofit/>
          </a:bodyPr>
          <a:lstStyle>
            <a:lvl1pPr marL="0" indent="0" algn="l" defTabSz="914400" rtl="0" eaLnBrk="1" latinLnBrk="0" hangingPunct="1">
              <a:lnSpc>
                <a:spcPct val="90000"/>
              </a:lnSpc>
              <a:spcBef>
                <a:spcPts val="400"/>
              </a:spcBef>
              <a:spcAft>
                <a:spcPts val="200"/>
              </a:spcAft>
              <a:buClr>
                <a:srgbClr val="C1882C"/>
              </a:buClr>
              <a:buSzPct val="100000"/>
              <a:buFont typeface="Calibri" panose="020F0502020204030204" pitchFamily="34" charset="0"/>
              <a:buNone/>
              <a:defRPr sz="1800" b="0" i="0" kern="1200" spc="0" baseline="0">
                <a:solidFill>
                  <a:srgbClr val="000000"/>
                </a:solidFill>
                <a:latin typeface="Calibri Light" panose="020F0302020204030204"/>
              </a:defRPr>
            </a:lvl1pPr>
            <a:lvl2pPr marL="384048" indent="-182880" algn="l" defTabSz="914400" rtl="0" eaLnBrk="1" latinLnBrk="0" hangingPunct="1">
              <a:lnSpc>
                <a:spcPct val="90000"/>
              </a:lnSpc>
              <a:spcBef>
                <a:spcPts val="200"/>
              </a:spcBef>
              <a:spcAft>
                <a:spcPts val="400"/>
              </a:spcAft>
              <a:buClr>
                <a:srgbClr val="C1882C"/>
              </a:buClr>
              <a:buFont typeface="Calibri" pitchFamily="34" charset="0"/>
              <a:buChar char="◦"/>
              <a:defRPr sz="4000" kern="1200">
                <a:solidFill>
                  <a:sysClr val="window" lastClr="FFFFFF">
                    <a:lumMod val="75000"/>
                    <a:lumOff val="25000"/>
                  </a:sysClr>
                </a:solidFill>
                <a:latin typeface="Calibri" panose="020F0502020204030204"/>
              </a:defRPr>
            </a:lvl2pPr>
            <a:lvl3pPr marL="566928" indent="-182880" algn="l" defTabSz="914400" rtl="0" eaLnBrk="1" latinLnBrk="0" hangingPunct="1">
              <a:lnSpc>
                <a:spcPct val="90000"/>
              </a:lnSpc>
              <a:spcBef>
                <a:spcPts val="200"/>
              </a:spcBef>
              <a:spcAft>
                <a:spcPts val="400"/>
              </a:spcAft>
              <a:buClr>
                <a:srgbClr val="C1882C"/>
              </a:buClr>
              <a:buFont typeface="Calibri" pitchFamily="34" charset="0"/>
              <a:buChar char="◦"/>
              <a:defRPr sz="4000" kern="1200">
                <a:solidFill>
                  <a:sysClr val="window" lastClr="FFFFFF">
                    <a:lumMod val="75000"/>
                    <a:lumOff val="25000"/>
                  </a:sysClr>
                </a:solidFill>
                <a:latin typeface="Calibri" panose="020F0502020204030204"/>
              </a:defRPr>
            </a:lvl3pPr>
            <a:lvl4pPr marL="749808" indent="-182880" algn="l" defTabSz="914400" rtl="0" eaLnBrk="1" latinLnBrk="0" hangingPunct="1">
              <a:lnSpc>
                <a:spcPct val="90000"/>
              </a:lnSpc>
              <a:spcBef>
                <a:spcPts val="200"/>
              </a:spcBef>
              <a:spcAft>
                <a:spcPts val="400"/>
              </a:spcAft>
              <a:buClr>
                <a:srgbClr val="C1882C"/>
              </a:buClr>
              <a:buFont typeface="Calibri" pitchFamily="34" charset="0"/>
              <a:buChar char="◦"/>
              <a:defRPr sz="4000" kern="1200">
                <a:solidFill>
                  <a:sysClr val="window" lastClr="FFFFFF">
                    <a:lumMod val="75000"/>
                    <a:lumOff val="25000"/>
                  </a:sysClr>
                </a:solidFill>
                <a:latin typeface="Calibri" panose="020F0502020204030204"/>
              </a:defRPr>
            </a:lvl4pPr>
            <a:lvl5pPr marL="932688" indent="-182880" algn="l" defTabSz="914400" rtl="0" eaLnBrk="1" latinLnBrk="0" hangingPunct="1">
              <a:lnSpc>
                <a:spcPct val="90000"/>
              </a:lnSpc>
              <a:spcBef>
                <a:spcPts val="200"/>
              </a:spcBef>
              <a:spcAft>
                <a:spcPts val="400"/>
              </a:spcAft>
              <a:buClr>
                <a:srgbClr val="C1882C"/>
              </a:buClr>
              <a:buFont typeface="Calibri" pitchFamily="34" charset="0"/>
              <a:buChar char="◦"/>
              <a:defRPr sz="4000" kern="1200">
                <a:solidFill>
                  <a:sysClr val="window" lastClr="FFFFFF">
                    <a:lumMod val="75000"/>
                    <a:lumOff val="25000"/>
                  </a:sysClr>
                </a:solidFill>
                <a:latin typeface="Calibri" panose="020F0502020204030204"/>
              </a:defRPr>
            </a:lvl5pPr>
            <a:lvl6pPr marL="1100000" indent="-228600" algn="l" defTabSz="914400" rtl="0" eaLnBrk="1" latinLnBrk="0" hangingPunct="1">
              <a:lnSpc>
                <a:spcPct val="90000"/>
              </a:lnSpc>
              <a:spcBef>
                <a:spcPts val="200"/>
              </a:spcBef>
              <a:spcAft>
                <a:spcPts val="400"/>
              </a:spcAft>
              <a:buClr>
                <a:srgbClr val="C1882C"/>
              </a:buClr>
              <a:buFont typeface="Calibri" pitchFamily="34" charset="0"/>
              <a:buChar char="◦"/>
              <a:defRPr sz="1400" kern="1200">
                <a:solidFill>
                  <a:sysClr val="window" lastClr="FFFFFF">
                    <a:lumMod val="75000"/>
                    <a:lumOff val="25000"/>
                  </a:sysClr>
                </a:solidFill>
                <a:latin typeface="Calibri" panose="020F0502020204030204"/>
              </a:defRPr>
            </a:lvl6pPr>
            <a:lvl7pPr marL="1300000" indent="-228600" algn="l" defTabSz="914400" rtl="0" eaLnBrk="1" latinLnBrk="0" hangingPunct="1">
              <a:lnSpc>
                <a:spcPct val="90000"/>
              </a:lnSpc>
              <a:spcBef>
                <a:spcPts val="200"/>
              </a:spcBef>
              <a:spcAft>
                <a:spcPts val="400"/>
              </a:spcAft>
              <a:buClr>
                <a:srgbClr val="C1882C"/>
              </a:buClr>
              <a:buFont typeface="Calibri" pitchFamily="34" charset="0"/>
              <a:buChar char="◦"/>
              <a:defRPr sz="1400" kern="1200">
                <a:solidFill>
                  <a:sysClr val="window" lastClr="FFFFFF">
                    <a:lumMod val="75000"/>
                    <a:lumOff val="25000"/>
                  </a:sysClr>
                </a:solidFill>
                <a:latin typeface="Calibri" panose="020F0502020204030204"/>
              </a:defRPr>
            </a:lvl7pPr>
            <a:lvl8pPr marL="1500000" indent="-228600" algn="l" defTabSz="914400" rtl="0" eaLnBrk="1" latinLnBrk="0" hangingPunct="1">
              <a:lnSpc>
                <a:spcPct val="90000"/>
              </a:lnSpc>
              <a:spcBef>
                <a:spcPts val="200"/>
              </a:spcBef>
              <a:spcAft>
                <a:spcPts val="400"/>
              </a:spcAft>
              <a:buClr>
                <a:srgbClr val="C1882C"/>
              </a:buClr>
              <a:buFont typeface="Calibri" pitchFamily="34" charset="0"/>
              <a:buChar char="◦"/>
              <a:defRPr sz="1400" kern="1200">
                <a:solidFill>
                  <a:sysClr val="window" lastClr="FFFFFF">
                    <a:lumMod val="75000"/>
                    <a:lumOff val="25000"/>
                  </a:sysClr>
                </a:solidFill>
                <a:latin typeface="Calibri" panose="020F0502020204030204"/>
              </a:defRPr>
            </a:lvl8pPr>
            <a:lvl9pPr marL="1700000" indent="-228600" algn="l" defTabSz="914400" rtl="0" eaLnBrk="1" latinLnBrk="0" hangingPunct="1">
              <a:lnSpc>
                <a:spcPct val="90000"/>
              </a:lnSpc>
              <a:spcBef>
                <a:spcPts val="200"/>
              </a:spcBef>
              <a:spcAft>
                <a:spcPts val="400"/>
              </a:spcAft>
              <a:buClr>
                <a:srgbClr val="C1882C"/>
              </a:buClr>
              <a:buFont typeface="Calibri" pitchFamily="34" charset="0"/>
              <a:buChar char="◦"/>
              <a:defRPr sz="1400" kern="1200">
                <a:solidFill>
                  <a:sysClr val="window" lastClr="FFFFFF">
                    <a:lumMod val="75000"/>
                    <a:lumOff val="25000"/>
                  </a:sysClr>
                </a:solidFill>
                <a:latin typeface="Calibri" panose="020F0502020204030204"/>
              </a:defRPr>
            </a:lvl9pPr>
          </a:lstStyle>
          <a:p>
            <a:pPr algn="ctr"/>
            <a:r>
              <a:rPr lang="en-US" sz="2800" b="1">
                <a:solidFill>
                  <a:sysClr val="window" lastClr="FFFFFF"/>
                </a:solidFill>
              </a:rPr>
              <a:t>Current Planning</a:t>
            </a:r>
          </a:p>
        </p:txBody>
      </p:sp>
      <p:sp>
        <p:nvSpPr>
          <p:cNvPr id="43" name="Text Placeholder 5">
            <a:extLst>
              <a:ext uri="{FF2B5EF4-FFF2-40B4-BE49-F238E27FC236}">
                <a16:creationId xmlns:a16="http://schemas.microsoft.com/office/drawing/2014/main" id="{C0F4693D-0DF8-2B37-F4BC-6EFFC08FACE9}"/>
              </a:ext>
            </a:extLst>
          </p:cNvPr>
          <p:cNvSpPr txBox="1">
            <a:spLocks/>
          </p:cNvSpPr>
          <p:nvPr/>
        </p:nvSpPr>
        <p:spPr>
          <a:xfrm>
            <a:off x="3177661" y="1114831"/>
            <a:ext cx="2191109" cy="1341649"/>
          </a:xfrm>
          <a:prstGeom prst="rect">
            <a:avLst/>
          </a:prstGeom>
          <a:solidFill>
            <a:srgbClr val="BBA5AB"/>
          </a:solidFill>
        </p:spPr>
        <p:txBody>
          <a:bodyPr vert="horz" lIns="0" tIns="0" rIns="0" bIns="0" rtlCol="0" anchor="ctr">
            <a:noAutofit/>
          </a:bodyPr>
          <a:lstStyle>
            <a:defPPr>
              <a:defRPr lang="en-US"/>
            </a:defPPr>
            <a:lvl1pPr marL="0" indent="0" algn="l" defTabSz="914400" rtl="0" eaLnBrk="1" latinLnBrk="0" hangingPunct="1">
              <a:lnSpc>
                <a:spcPct val="90000"/>
              </a:lnSpc>
              <a:spcBef>
                <a:spcPts val="400"/>
              </a:spcBef>
              <a:buFont typeface="Arial" panose="020B0604020202020204" pitchFamily="34" charset="0"/>
              <a:buNone/>
              <a:defRPr sz="1800" b="0" i="0" kern="1200" spc="0" baseline="0">
                <a:solidFill>
                  <a:srgbClr val="000000"/>
                </a:solidFill>
                <a:latin typeface="Calibri Light" panose="020F0302020204030204"/>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rgbClr val="000000"/>
                </a:solidFill>
                <a:latin typeface="Calibri" panose="020F0502020204030204"/>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rgbClr val="000000"/>
                </a:solidFill>
                <a:latin typeface="Calibri" panose="020F0502020204030204"/>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rgbClr val="000000"/>
                </a:solidFill>
                <a:latin typeface="Calibri" panose="020F0502020204030204"/>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rgbClr val="000000"/>
                </a:solidFill>
                <a:latin typeface="Calibri" panose="020F0502020204030204"/>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defRPr>
            </a:lvl9pPr>
          </a:lstStyle>
          <a:p>
            <a:pPr algn="ctr"/>
            <a:r>
              <a:rPr lang="en-US" sz="2800" b="1" dirty="0">
                <a:solidFill>
                  <a:sysClr val="window" lastClr="FFFFFF"/>
                </a:solidFill>
                <a:ea typeface="Calibri Light" panose="020F0302020204030204"/>
                <a:cs typeface="Calibri Light" panose="020F0302020204030204"/>
              </a:rPr>
              <a:t>Development </a:t>
            </a:r>
            <a:r>
              <a:rPr lang="en-US" sz="2500" b="1" dirty="0">
                <a:solidFill>
                  <a:sysClr val="window" lastClr="FFFFFF"/>
                </a:solidFill>
              </a:rPr>
              <a:t> </a:t>
            </a:r>
          </a:p>
          <a:p>
            <a:pPr algn="ctr"/>
            <a:r>
              <a:rPr lang="en-US" sz="2800" b="1" dirty="0">
                <a:solidFill>
                  <a:sysClr val="window" lastClr="FFFFFF"/>
                </a:solidFill>
              </a:rPr>
              <a:t>Engineering </a:t>
            </a:r>
            <a:endParaRPr lang="en-US" b="1" dirty="0">
              <a:solidFill>
                <a:sysClr val="window" lastClr="FFFFFF"/>
              </a:solidFill>
            </a:endParaRPr>
          </a:p>
        </p:txBody>
      </p:sp>
      <p:sp>
        <p:nvSpPr>
          <p:cNvPr id="45" name="Text Placeholder 4">
            <a:extLst>
              <a:ext uri="{FF2B5EF4-FFF2-40B4-BE49-F238E27FC236}">
                <a16:creationId xmlns:a16="http://schemas.microsoft.com/office/drawing/2014/main" id="{1CB8339E-071C-6B4B-AF5E-4F63C37C40A7}"/>
              </a:ext>
            </a:extLst>
          </p:cNvPr>
          <p:cNvSpPr txBox="1">
            <a:spLocks/>
          </p:cNvSpPr>
          <p:nvPr/>
        </p:nvSpPr>
        <p:spPr>
          <a:xfrm>
            <a:off x="3257515" y="2707715"/>
            <a:ext cx="2119223" cy="2038327"/>
          </a:xfrm>
          <a:prstGeom prst="rect">
            <a:avLst/>
          </a:prstGeom>
        </p:spPr>
        <p:txBody>
          <a:bodyPr vert="horz" lIns="0" tIns="0" rIns="0" bIns="0" rtlCol="0" anchor="t">
            <a:noAutofit/>
          </a:bodyPr>
          <a:lstStyle>
            <a:defPPr>
              <a:defRPr lang="en-US"/>
            </a:defPPr>
            <a:lvl1pPr marL="0" indent="0" algn="l" defTabSz="914400" rtl="0" eaLnBrk="1" latinLnBrk="0" hangingPunct="1">
              <a:lnSpc>
                <a:spcPct val="90000"/>
              </a:lnSpc>
              <a:spcBef>
                <a:spcPts val="1000"/>
              </a:spcBef>
              <a:buFont typeface="Arial" panose="020B0604020202020204" pitchFamily="34" charset="0"/>
              <a:buNone/>
              <a:defRPr sz="1400" b="0" i="0" kern="1200">
                <a:solidFill>
                  <a:srgbClr val="000000"/>
                </a:solidFill>
                <a:latin typeface="Calibri" panose="020F0502020204030204"/>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rgbClr val="000000"/>
                </a:solidFill>
                <a:latin typeface="Calibri" panose="020F0502020204030204"/>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rgbClr val="000000"/>
                </a:solidFill>
                <a:latin typeface="Calibri" panose="020F0502020204030204"/>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rgbClr val="000000"/>
                </a:solidFill>
                <a:latin typeface="Calibri" panose="020F0502020204030204"/>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rgbClr val="000000"/>
                </a:solidFill>
                <a:latin typeface="Calibri" panose="020F0502020204030204"/>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defRPr>
            </a:lvl9pPr>
          </a:lstStyle>
          <a:p>
            <a:r>
              <a:rPr lang="en-US" sz="1800" b="1" dirty="0">
                <a:latin typeface="Calibri Light" panose="020F0302020204030204"/>
                <a:ea typeface="Calibri" panose="020F0502020204030204"/>
                <a:cs typeface="Calibri" panose="020F0502020204030204"/>
              </a:rPr>
              <a:t>Front Counter Customers: 1,046</a:t>
            </a:r>
          </a:p>
          <a:p>
            <a:r>
              <a:rPr lang="en-US" sz="1800" b="1" dirty="0">
                <a:latin typeface="Calibri Light" panose="020F0302020204030204"/>
              </a:rPr>
              <a:t>Permits Issued: 941</a:t>
            </a:r>
            <a:endParaRPr lang="en-US" sz="1800" b="1" dirty="0">
              <a:latin typeface="Calibri Light" panose="020F0302020204030204"/>
              <a:ea typeface="Calibri"/>
              <a:cs typeface="Calibri"/>
            </a:endParaRPr>
          </a:p>
          <a:p>
            <a:r>
              <a:rPr lang="en-US" sz="1800" b="1" dirty="0">
                <a:latin typeface="Calibri Light" panose="020F0302020204030204"/>
                <a:ea typeface="Calibri"/>
                <a:cs typeface="Calibri"/>
              </a:rPr>
              <a:t>Plans Checked: 2,634</a:t>
            </a:r>
          </a:p>
          <a:p>
            <a:r>
              <a:rPr lang="en-US" sz="1800" b="1" dirty="0">
                <a:latin typeface="Calibri Light" panose="020F0302020204030204"/>
                <a:ea typeface="Calibri"/>
                <a:cs typeface="Calibri"/>
              </a:rPr>
              <a:t>Completed Inspections: 5,794 </a:t>
            </a:r>
          </a:p>
          <a:p>
            <a:endParaRPr lang="en-US" sz="1800" b="1" dirty="0">
              <a:ea typeface="Calibri"/>
              <a:cs typeface="Calibri"/>
            </a:endParaRPr>
          </a:p>
          <a:p>
            <a:endParaRPr lang="en-US" sz="1800" b="1" dirty="0">
              <a:ea typeface="Calibri"/>
              <a:cs typeface="Calibri"/>
            </a:endParaRPr>
          </a:p>
        </p:txBody>
      </p:sp>
      <p:sp>
        <p:nvSpPr>
          <p:cNvPr id="46" name="Text Placeholder 4">
            <a:extLst>
              <a:ext uri="{FF2B5EF4-FFF2-40B4-BE49-F238E27FC236}">
                <a16:creationId xmlns:a16="http://schemas.microsoft.com/office/drawing/2014/main" id="{6402BD1A-17B6-CA0E-460B-44438EEA69FA}"/>
              </a:ext>
            </a:extLst>
          </p:cNvPr>
          <p:cNvSpPr txBox="1">
            <a:spLocks/>
          </p:cNvSpPr>
          <p:nvPr/>
        </p:nvSpPr>
        <p:spPr>
          <a:xfrm>
            <a:off x="8652026" y="2714048"/>
            <a:ext cx="2119223" cy="2515476"/>
          </a:xfrm>
          <a:prstGeom prst="rect">
            <a:avLst/>
          </a:prstGeom>
        </p:spPr>
        <p:txBody>
          <a:bodyPr vert="horz" lIns="0" tIns="0" rIns="0" bIns="0" rtlCol="0" anchor="t">
            <a:noAutofit/>
          </a:bodyPr>
          <a:lstStyle>
            <a:defPPr>
              <a:defRPr lang="en-US"/>
            </a:defPPr>
            <a:lvl1pPr marL="0" indent="0" algn="l" defTabSz="914400" rtl="0" eaLnBrk="1" latinLnBrk="0" hangingPunct="1">
              <a:lnSpc>
                <a:spcPct val="90000"/>
              </a:lnSpc>
              <a:spcBef>
                <a:spcPts val="1000"/>
              </a:spcBef>
              <a:buFont typeface="Arial" panose="020B0604020202020204" pitchFamily="34" charset="0"/>
              <a:buNone/>
              <a:defRPr sz="1400" b="0" i="0" kern="1200">
                <a:solidFill>
                  <a:srgbClr val="000000"/>
                </a:solidFill>
                <a:latin typeface="Calibri" panose="020F0502020204030204"/>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rgbClr val="000000"/>
                </a:solidFill>
                <a:latin typeface="Calibri" panose="020F0502020204030204"/>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rgbClr val="000000"/>
                </a:solidFill>
                <a:latin typeface="Calibri" panose="020F0502020204030204"/>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rgbClr val="000000"/>
                </a:solidFill>
                <a:latin typeface="Calibri" panose="020F0502020204030204"/>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rgbClr val="000000"/>
                </a:solidFill>
                <a:latin typeface="Calibri" panose="020F0502020204030204"/>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defRPr>
            </a:lvl9pPr>
          </a:lstStyle>
          <a:p>
            <a:r>
              <a:rPr lang="en-US" sz="1800" b="1" dirty="0" err="1">
                <a:latin typeface="Calibri Light" panose="020F0302020204030204"/>
              </a:rPr>
              <a:t>Finaled</a:t>
            </a:r>
            <a:r>
              <a:rPr lang="en-US" sz="1800" b="1" dirty="0">
                <a:latin typeface="Calibri Light" panose="020F0302020204030204"/>
              </a:rPr>
              <a:t> construction permits increased by 19%</a:t>
            </a:r>
          </a:p>
          <a:p>
            <a:r>
              <a:rPr lang="en-US" sz="1800" b="1" dirty="0">
                <a:latin typeface="Calibri Light" panose="020F0302020204030204"/>
              </a:rPr>
              <a:t>Small increase in approved permits</a:t>
            </a:r>
          </a:p>
        </p:txBody>
      </p:sp>
      <p:sp>
        <p:nvSpPr>
          <p:cNvPr id="47" name="Text Placeholder 4">
            <a:extLst>
              <a:ext uri="{FF2B5EF4-FFF2-40B4-BE49-F238E27FC236}">
                <a16:creationId xmlns:a16="http://schemas.microsoft.com/office/drawing/2014/main" id="{984836EB-2884-5C61-EDAE-C80B77229BE9}"/>
              </a:ext>
            </a:extLst>
          </p:cNvPr>
          <p:cNvSpPr txBox="1">
            <a:spLocks/>
          </p:cNvSpPr>
          <p:nvPr/>
        </p:nvSpPr>
        <p:spPr>
          <a:xfrm>
            <a:off x="6170156" y="2694483"/>
            <a:ext cx="2119223" cy="886917"/>
          </a:xfrm>
          <a:prstGeom prst="rect">
            <a:avLst/>
          </a:prstGeom>
        </p:spPr>
        <p:txBody>
          <a:bodyPr vert="horz" lIns="0" tIns="0" rIns="0" bIns="0" rtlCol="0" anchor="t">
            <a:noAutofit/>
          </a:bodyPr>
          <a:lstStyle>
            <a:defPPr>
              <a:defRPr lang="en-US"/>
            </a:defPPr>
            <a:lvl1pPr marL="0" indent="0" algn="l" defTabSz="914400" rtl="0" eaLnBrk="1" latinLnBrk="0" hangingPunct="1">
              <a:lnSpc>
                <a:spcPct val="90000"/>
              </a:lnSpc>
              <a:spcBef>
                <a:spcPts val="1000"/>
              </a:spcBef>
              <a:buFont typeface="Arial" panose="020B0604020202020204" pitchFamily="34" charset="0"/>
              <a:buNone/>
              <a:defRPr sz="1400" b="0" i="0" kern="1200">
                <a:solidFill>
                  <a:srgbClr val="000000"/>
                </a:solidFill>
                <a:latin typeface="Calibri" panose="020F0502020204030204"/>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rgbClr val="000000"/>
                </a:solidFill>
                <a:latin typeface="Calibri" panose="020F0502020204030204"/>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rgbClr val="000000"/>
                </a:solidFill>
                <a:latin typeface="Calibri" panose="020F0502020204030204"/>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rgbClr val="000000"/>
                </a:solidFill>
                <a:latin typeface="Calibri" panose="020F0502020204030204"/>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rgbClr val="000000"/>
                </a:solidFill>
                <a:latin typeface="Calibri" panose="020F0502020204030204"/>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defRPr>
            </a:lvl9pPr>
          </a:lstStyle>
          <a:p>
            <a:r>
              <a:rPr lang="en-US" sz="1800" b="1" dirty="0">
                <a:latin typeface="Calibri Light" panose="020F0302020204030204"/>
              </a:rPr>
              <a:t>Increase in on time building plan reviews from 2024: 23%</a:t>
            </a:r>
          </a:p>
          <a:p>
            <a:r>
              <a:rPr lang="en-US" sz="1800" b="1" dirty="0">
                <a:latin typeface="Calibri Light" panose="020F0302020204030204"/>
                <a:ea typeface="Calibri" panose="020F0502020204030204"/>
                <a:cs typeface="Calibri" panose="020F0502020204030204"/>
              </a:rPr>
              <a:t>Permits approved in fewer cycles year over year</a:t>
            </a:r>
          </a:p>
        </p:txBody>
      </p:sp>
      <p:sp>
        <p:nvSpPr>
          <p:cNvPr id="48" name="Text Placeholder 4">
            <a:extLst>
              <a:ext uri="{FF2B5EF4-FFF2-40B4-BE49-F238E27FC236}">
                <a16:creationId xmlns:a16="http://schemas.microsoft.com/office/drawing/2014/main" id="{A47A413D-6527-4827-806E-B69B45FC51BC}"/>
              </a:ext>
            </a:extLst>
          </p:cNvPr>
          <p:cNvSpPr txBox="1">
            <a:spLocks/>
          </p:cNvSpPr>
          <p:nvPr/>
        </p:nvSpPr>
        <p:spPr>
          <a:xfrm>
            <a:off x="423163" y="3334629"/>
            <a:ext cx="2119223" cy="886917"/>
          </a:xfrm>
          <a:prstGeom prst="rect">
            <a:avLst/>
          </a:prstGeom>
        </p:spPr>
        <p:txBody>
          <a:bodyPr vert="horz" lIns="0" tIns="0" rIns="0" bIns="0" rtlCol="0" anchor="t">
            <a:noAutofit/>
          </a:bodyPr>
          <a:lstStyle>
            <a:defPPr>
              <a:defRPr lang="en-US"/>
            </a:defPPr>
            <a:lvl1pPr marL="0" indent="0" algn="l" defTabSz="914400" rtl="0" eaLnBrk="1" latinLnBrk="0" hangingPunct="1">
              <a:lnSpc>
                <a:spcPct val="90000"/>
              </a:lnSpc>
              <a:spcBef>
                <a:spcPts val="1000"/>
              </a:spcBef>
              <a:buFont typeface="Arial" panose="020B0604020202020204" pitchFamily="34" charset="0"/>
              <a:buNone/>
              <a:defRPr sz="1400" b="0" i="0" kern="1200">
                <a:solidFill>
                  <a:srgbClr val="000000"/>
                </a:solidFill>
                <a:latin typeface="Calibri" panose="020F0502020204030204"/>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rgbClr val="000000"/>
                </a:solidFill>
                <a:latin typeface="Calibri" panose="020F0502020204030204"/>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rgbClr val="000000"/>
                </a:solidFill>
                <a:latin typeface="Calibri" panose="020F0502020204030204"/>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rgbClr val="000000"/>
                </a:solidFill>
                <a:latin typeface="Calibri" panose="020F0502020204030204"/>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rgbClr val="000000"/>
                </a:solidFill>
                <a:latin typeface="Calibri" panose="020F0502020204030204"/>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defRPr>
            </a:lvl9pPr>
          </a:lstStyle>
          <a:p>
            <a:r>
              <a:rPr lang="en-US" sz="1800" b="1" dirty="0">
                <a:latin typeface="Calibri Light" panose="020F0302020204030204"/>
              </a:rPr>
              <a:t>Approved Planning Applications: 535</a:t>
            </a:r>
          </a:p>
        </p:txBody>
      </p:sp>
      <p:pic>
        <p:nvPicPr>
          <p:cNvPr id="51" name="Graphic 50" descr="Blueprint outline">
            <a:extLst>
              <a:ext uri="{FF2B5EF4-FFF2-40B4-BE49-F238E27FC236}">
                <a16:creationId xmlns:a16="http://schemas.microsoft.com/office/drawing/2014/main" id="{77B5A696-78EE-30E3-3DD3-42B46B9ABC4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05706" y="909865"/>
            <a:ext cx="1538243" cy="1538243"/>
          </a:xfrm>
          <a:prstGeom prst="rect">
            <a:avLst/>
          </a:prstGeom>
        </p:spPr>
      </p:pic>
      <p:pic>
        <p:nvPicPr>
          <p:cNvPr id="53" name="Graphic 52" descr="Construction worker female with solid fill">
            <a:extLst>
              <a:ext uri="{FF2B5EF4-FFF2-40B4-BE49-F238E27FC236}">
                <a16:creationId xmlns:a16="http://schemas.microsoft.com/office/drawing/2014/main" id="{BE25A0B2-72C2-FAAB-3A4D-04B0647B585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44160" y="1161421"/>
            <a:ext cx="1322646" cy="1322646"/>
          </a:xfrm>
          <a:prstGeom prst="rect">
            <a:avLst/>
          </a:prstGeom>
        </p:spPr>
      </p:pic>
    </p:spTree>
    <p:extLst>
      <p:ext uri="{BB962C8B-B14F-4D97-AF65-F5344CB8AC3E}">
        <p14:creationId xmlns:p14="http://schemas.microsoft.com/office/powerpoint/2010/main" val="2637022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B39789-E0EA-5CD5-6698-14087C055B4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437DA77-C767-72BF-F3B6-90D8DAAA20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9F89666-02BF-4BBE-8924-C5E92681D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F1FA8C4-BF2C-5B1A-9776-65F8AA56C595}"/>
              </a:ext>
            </a:extLst>
          </p:cNvPr>
          <p:cNvSpPr>
            <a:spLocks noGrp="1"/>
          </p:cNvSpPr>
          <p:nvPr>
            <p:ph type="title"/>
          </p:nvPr>
        </p:nvSpPr>
        <p:spPr>
          <a:xfrm>
            <a:off x="1066800" y="5252936"/>
            <a:ext cx="10058400" cy="1028715"/>
          </a:xfrm>
        </p:spPr>
        <p:txBody>
          <a:bodyPr anchor="ctr">
            <a:normAutofit/>
          </a:bodyPr>
          <a:lstStyle/>
          <a:p>
            <a:pPr algn="ctr"/>
            <a:r>
              <a:rPr lang="en-US" dirty="0">
                <a:solidFill>
                  <a:schemeClr val="bg1"/>
                </a:solidFill>
              </a:rPr>
              <a:t>Draft Annual Progress Report Highlights</a:t>
            </a:r>
          </a:p>
        </p:txBody>
      </p:sp>
      <p:sp>
        <p:nvSpPr>
          <p:cNvPr id="12" name="Rectangle 11">
            <a:extLst>
              <a:ext uri="{FF2B5EF4-FFF2-40B4-BE49-F238E27FC236}">
                <a16:creationId xmlns:a16="http://schemas.microsoft.com/office/drawing/2014/main" id="{88A08C18-F78D-A8D5-C739-1F6D0AC8AA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AutoShape 4">
            <a:extLst>
              <a:ext uri="{FF2B5EF4-FFF2-40B4-BE49-F238E27FC236}">
                <a16:creationId xmlns:a16="http://schemas.microsoft.com/office/drawing/2014/main" id="{C17FC8E7-9BEC-9FF8-0860-D38ADBF9232D}"/>
              </a:ext>
            </a:extLst>
          </p:cNvPr>
          <p:cNvSpPr>
            <a:spLocks noChangeAspect="1" noChangeArrowheads="1"/>
          </p:cNvSpPr>
          <p:nvPr/>
        </p:nvSpPr>
        <p:spPr bwMode="auto">
          <a:xfrm>
            <a:off x="7395882" y="301836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a:extLst>
              <a:ext uri="{FF2B5EF4-FFF2-40B4-BE49-F238E27FC236}">
                <a16:creationId xmlns:a16="http://schemas.microsoft.com/office/drawing/2014/main" id="{2D8D45E1-052B-E9E8-8BAE-28D7217AF71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AutoShape 10" descr="Image preview">
            <a:extLst>
              <a:ext uri="{FF2B5EF4-FFF2-40B4-BE49-F238E27FC236}">
                <a16:creationId xmlns:a16="http://schemas.microsoft.com/office/drawing/2014/main" id="{69632F77-ED5B-185E-BF5B-8F84D715D3B0}"/>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5" name="Picture 14" descr="A picture containing text, sky, person, outdoor&#10;&#10;AI-generated content may be incorrect.">
            <a:extLst>
              <a:ext uri="{FF2B5EF4-FFF2-40B4-BE49-F238E27FC236}">
                <a16:creationId xmlns:a16="http://schemas.microsoft.com/office/drawing/2014/main" id="{96BB5C3A-4D84-9F76-3CA4-17EA54748C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9945" y="333644"/>
            <a:ext cx="3304417" cy="2163909"/>
          </a:xfrm>
          <a:prstGeom prst="rect">
            <a:avLst/>
          </a:prstGeom>
        </p:spPr>
      </p:pic>
      <p:sp>
        <p:nvSpPr>
          <p:cNvPr id="16" name="TextBox 15">
            <a:extLst>
              <a:ext uri="{FF2B5EF4-FFF2-40B4-BE49-F238E27FC236}">
                <a16:creationId xmlns:a16="http://schemas.microsoft.com/office/drawing/2014/main" id="{71C9DF06-381E-6A36-A625-07836F4C2858}"/>
              </a:ext>
            </a:extLst>
          </p:cNvPr>
          <p:cNvSpPr txBox="1"/>
          <p:nvPr/>
        </p:nvSpPr>
        <p:spPr>
          <a:xfrm>
            <a:off x="8409945" y="2128222"/>
            <a:ext cx="1740348" cy="369332"/>
          </a:xfrm>
          <a:prstGeom prst="rect">
            <a:avLst/>
          </a:prstGeom>
          <a:noFill/>
        </p:spPr>
        <p:txBody>
          <a:bodyPr wrap="none" rtlCol="0">
            <a:spAutoFit/>
          </a:bodyPr>
          <a:lstStyle/>
          <a:p>
            <a:r>
              <a:rPr lang="en-US" dirty="0">
                <a:solidFill>
                  <a:schemeClr val="bg1"/>
                </a:solidFill>
              </a:rPr>
              <a:t>March for Peace</a:t>
            </a:r>
          </a:p>
        </p:txBody>
      </p:sp>
      <p:pic>
        <p:nvPicPr>
          <p:cNvPr id="19" name="Picture 18" descr="A picture containing sky, outdoor, road, light&#10;&#10;AI-generated content may be incorrect.">
            <a:extLst>
              <a:ext uri="{FF2B5EF4-FFF2-40B4-BE49-F238E27FC236}">
                <a16:creationId xmlns:a16="http://schemas.microsoft.com/office/drawing/2014/main" id="{E9D41AFB-20E1-3131-6D7C-C45D536DEA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8536" y="2984752"/>
            <a:ext cx="4057144" cy="1718732"/>
          </a:xfrm>
          <a:prstGeom prst="rect">
            <a:avLst/>
          </a:prstGeom>
        </p:spPr>
      </p:pic>
      <p:sp>
        <p:nvSpPr>
          <p:cNvPr id="21" name="TextBox 20">
            <a:extLst>
              <a:ext uri="{FF2B5EF4-FFF2-40B4-BE49-F238E27FC236}">
                <a16:creationId xmlns:a16="http://schemas.microsoft.com/office/drawing/2014/main" id="{8573F627-AD9B-8B71-E209-71A7B33BC202}"/>
              </a:ext>
            </a:extLst>
          </p:cNvPr>
          <p:cNvSpPr txBox="1"/>
          <p:nvPr/>
        </p:nvSpPr>
        <p:spPr>
          <a:xfrm>
            <a:off x="3802769" y="2939707"/>
            <a:ext cx="2677271" cy="369332"/>
          </a:xfrm>
          <a:prstGeom prst="rect">
            <a:avLst/>
          </a:prstGeom>
          <a:noFill/>
        </p:spPr>
        <p:txBody>
          <a:bodyPr wrap="none" rtlCol="0">
            <a:spAutoFit/>
          </a:bodyPr>
          <a:lstStyle/>
          <a:p>
            <a:r>
              <a:rPr lang="en-US" dirty="0">
                <a:solidFill>
                  <a:schemeClr val="bg1"/>
                </a:solidFill>
              </a:rPr>
              <a:t>Main St/Lamar Crosswalk </a:t>
            </a:r>
          </a:p>
        </p:txBody>
      </p:sp>
      <p:pic>
        <p:nvPicPr>
          <p:cNvPr id="1026" name="Picture 2">
            <a:extLst>
              <a:ext uri="{FF2B5EF4-FFF2-40B4-BE49-F238E27FC236}">
                <a16:creationId xmlns:a16="http://schemas.microsoft.com/office/drawing/2014/main" id="{09734C6F-46FE-5E45-057F-76D427E02E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742" y="239249"/>
            <a:ext cx="2874640" cy="218076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34D54B00-B660-5D8F-153B-E89E267917C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741" y="2734926"/>
            <a:ext cx="2874640" cy="2076698"/>
          </a:xfrm>
          <a:prstGeom prst="rect">
            <a:avLst/>
          </a:prstGeom>
          <a:noFill/>
          <a:extLst>
            <a:ext uri="{909E8E84-426E-40DD-AFC4-6F175D3DCCD1}">
              <a14:hiddenFill xmlns:a14="http://schemas.microsoft.com/office/drawing/2010/main">
                <a:solidFill>
                  <a:srgbClr val="FFFFFF"/>
                </a:solidFill>
              </a14:hiddenFill>
            </a:ext>
          </a:extLst>
        </p:spPr>
      </p:pic>
      <p:pic>
        <p:nvPicPr>
          <p:cNvPr id="6" name="Google Shape;766;p71" title="Gateway South 4.jpg">
            <a:extLst>
              <a:ext uri="{FF2B5EF4-FFF2-40B4-BE49-F238E27FC236}">
                <a16:creationId xmlns:a16="http://schemas.microsoft.com/office/drawing/2014/main" id="{48B0378B-12D1-E610-48A2-D426F0BE1EBD}"/>
              </a:ext>
            </a:extLst>
          </p:cNvPr>
          <p:cNvPicPr preferRelativeResize="0"/>
          <p:nvPr/>
        </p:nvPicPr>
        <p:blipFill rotWithShape="1">
          <a:blip r:embed="rId7">
            <a:alphaModFix/>
          </a:blip>
          <a:srcRect/>
          <a:stretch/>
        </p:blipFill>
        <p:spPr>
          <a:xfrm>
            <a:off x="3758536" y="333644"/>
            <a:ext cx="3751607" cy="2110279"/>
          </a:xfrm>
          <a:prstGeom prst="rect">
            <a:avLst/>
          </a:prstGeom>
          <a:noFill/>
          <a:ln>
            <a:noFill/>
          </a:ln>
        </p:spPr>
      </p:pic>
      <p:sp>
        <p:nvSpPr>
          <p:cNvPr id="11" name="TextBox 10">
            <a:extLst>
              <a:ext uri="{FF2B5EF4-FFF2-40B4-BE49-F238E27FC236}">
                <a16:creationId xmlns:a16="http://schemas.microsoft.com/office/drawing/2014/main" id="{A6A46B67-5B7A-720E-2EFA-2F631D594257}"/>
              </a:ext>
            </a:extLst>
          </p:cNvPr>
          <p:cNvSpPr txBox="1"/>
          <p:nvPr/>
        </p:nvSpPr>
        <p:spPr>
          <a:xfrm>
            <a:off x="3733809" y="2111459"/>
            <a:ext cx="3121432" cy="369332"/>
          </a:xfrm>
          <a:prstGeom prst="rect">
            <a:avLst/>
          </a:prstGeom>
          <a:noFill/>
        </p:spPr>
        <p:txBody>
          <a:bodyPr wrap="none" rtlCol="0">
            <a:spAutoFit/>
          </a:bodyPr>
          <a:lstStyle/>
          <a:p>
            <a:r>
              <a:rPr lang="en-US" dirty="0">
                <a:solidFill>
                  <a:schemeClr val="bg1"/>
                </a:solidFill>
              </a:rPr>
              <a:t>Design Concepts for Chinatown</a:t>
            </a:r>
          </a:p>
        </p:txBody>
      </p:sp>
      <p:sp>
        <p:nvSpPr>
          <p:cNvPr id="14" name="TextBox 13">
            <a:extLst>
              <a:ext uri="{FF2B5EF4-FFF2-40B4-BE49-F238E27FC236}">
                <a16:creationId xmlns:a16="http://schemas.microsoft.com/office/drawing/2014/main" id="{8EBFA122-83BE-3736-0E20-2AB78ADF25B8}"/>
              </a:ext>
            </a:extLst>
          </p:cNvPr>
          <p:cNvSpPr txBox="1"/>
          <p:nvPr/>
        </p:nvSpPr>
        <p:spPr>
          <a:xfrm>
            <a:off x="464741" y="2702762"/>
            <a:ext cx="1465466" cy="369332"/>
          </a:xfrm>
          <a:prstGeom prst="rect">
            <a:avLst/>
          </a:prstGeom>
          <a:noFill/>
        </p:spPr>
        <p:txBody>
          <a:bodyPr wrap="none" rtlCol="0">
            <a:spAutoFit/>
          </a:bodyPr>
          <a:lstStyle/>
          <a:p>
            <a:r>
              <a:rPr lang="en-US" dirty="0">
                <a:solidFill>
                  <a:schemeClr val="bg1"/>
                </a:solidFill>
              </a:rPr>
              <a:t>930 S Main St</a:t>
            </a:r>
          </a:p>
        </p:txBody>
      </p:sp>
      <p:sp>
        <p:nvSpPr>
          <p:cNvPr id="17" name="TextBox 16">
            <a:extLst>
              <a:ext uri="{FF2B5EF4-FFF2-40B4-BE49-F238E27FC236}">
                <a16:creationId xmlns:a16="http://schemas.microsoft.com/office/drawing/2014/main" id="{7313B0A8-DB84-8BFC-E377-67E492A827B1}"/>
              </a:ext>
            </a:extLst>
          </p:cNvPr>
          <p:cNvSpPr txBox="1"/>
          <p:nvPr/>
        </p:nvSpPr>
        <p:spPr>
          <a:xfrm>
            <a:off x="464741" y="239249"/>
            <a:ext cx="2082301" cy="369332"/>
          </a:xfrm>
          <a:prstGeom prst="rect">
            <a:avLst/>
          </a:prstGeom>
          <a:noFill/>
        </p:spPr>
        <p:txBody>
          <a:bodyPr wrap="none" rtlCol="0">
            <a:spAutoFit/>
          </a:bodyPr>
          <a:lstStyle/>
          <a:p>
            <a:r>
              <a:rPr lang="en-US" dirty="0">
                <a:solidFill>
                  <a:schemeClr val="bg1"/>
                </a:solidFill>
              </a:rPr>
              <a:t>900 Northridge Mall</a:t>
            </a:r>
          </a:p>
        </p:txBody>
      </p:sp>
    </p:spTree>
    <p:extLst>
      <p:ext uri="{BB962C8B-B14F-4D97-AF65-F5344CB8AC3E}">
        <p14:creationId xmlns:p14="http://schemas.microsoft.com/office/powerpoint/2010/main" val="2571555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4243C9-44B5-42A7-53DB-852B0D9C64DC}"/>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6C9D917-6E79-7E15-1DCC-1B371FCB0F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9292ED9-34FE-5C8E-BD20-3E0550FA3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5CAB1808-9C0D-223B-A1B2-0288611032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4" name="Picture 3" descr="A picture containing sky, outdoor, park, several&#10;&#10;AI-generated content may be incorrect.">
            <a:extLst>
              <a:ext uri="{FF2B5EF4-FFF2-40B4-BE49-F238E27FC236}">
                <a16:creationId xmlns:a16="http://schemas.microsoft.com/office/drawing/2014/main" id="{1E8B05DC-3C38-CF31-4FEB-336DF91A78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037" y="175651"/>
            <a:ext cx="3760956" cy="2509244"/>
          </a:xfrm>
          <a:prstGeom prst="rect">
            <a:avLst/>
          </a:prstGeom>
        </p:spPr>
      </p:pic>
      <p:pic>
        <p:nvPicPr>
          <p:cNvPr id="6" name="Picture 5" descr="A group of people playing on a playground&#10;&#10;AI-generated content may be incorrect.">
            <a:extLst>
              <a:ext uri="{FF2B5EF4-FFF2-40B4-BE49-F238E27FC236}">
                <a16:creationId xmlns:a16="http://schemas.microsoft.com/office/drawing/2014/main" id="{12D2A643-284E-E0DF-2B64-B6C5276D1FBC}"/>
              </a:ext>
            </a:extLst>
          </p:cNvPr>
          <p:cNvPicPr>
            <a:picLocks noChangeAspect="1"/>
          </p:cNvPicPr>
          <p:nvPr/>
        </p:nvPicPr>
        <p:blipFill>
          <a:blip r:embed="rId4">
            <a:extLst>
              <a:ext uri="{28A0092B-C50C-407E-A947-70E740481C1C}">
                <a14:useLocalDpi xmlns:a14="http://schemas.microsoft.com/office/drawing/2010/main" val="0"/>
              </a:ext>
            </a:extLst>
          </a:blip>
          <a:srcRect t="11421" b="2586"/>
          <a:stretch>
            <a:fillRect/>
          </a:stretch>
        </p:blipFill>
        <p:spPr>
          <a:xfrm>
            <a:off x="623037" y="2777370"/>
            <a:ext cx="3760956" cy="2128806"/>
          </a:xfrm>
          <a:prstGeom prst="rect">
            <a:avLst/>
          </a:prstGeom>
        </p:spPr>
      </p:pic>
      <p:sp>
        <p:nvSpPr>
          <p:cNvPr id="9" name="TextBox 8">
            <a:extLst>
              <a:ext uri="{FF2B5EF4-FFF2-40B4-BE49-F238E27FC236}">
                <a16:creationId xmlns:a16="http://schemas.microsoft.com/office/drawing/2014/main" id="{DB48DD98-7843-F891-1E4E-3689F5222797}"/>
              </a:ext>
            </a:extLst>
          </p:cNvPr>
          <p:cNvSpPr txBox="1"/>
          <p:nvPr/>
        </p:nvSpPr>
        <p:spPr>
          <a:xfrm>
            <a:off x="623037" y="2410422"/>
            <a:ext cx="2129429" cy="369332"/>
          </a:xfrm>
          <a:prstGeom prst="rect">
            <a:avLst/>
          </a:prstGeom>
          <a:noFill/>
        </p:spPr>
        <p:txBody>
          <a:bodyPr wrap="none" rtlCol="0">
            <a:spAutoFit/>
          </a:bodyPr>
          <a:lstStyle/>
          <a:p>
            <a:r>
              <a:rPr lang="en-US" dirty="0">
                <a:solidFill>
                  <a:schemeClr val="bg1"/>
                </a:solidFill>
              </a:rPr>
              <a:t>Williams Ranch Park</a:t>
            </a:r>
          </a:p>
        </p:txBody>
      </p:sp>
      <p:sp>
        <p:nvSpPr>
          <p:cNvPr id="11" name="TextBox 10">
            <a:extLst>
              <a:ext uri="{FF2B5EF4-FFF2-40B4-BE49-F238E27FC236}">
                <a16:creationId xmlns:a16="http://schemas.microsoft.com/office/drawing/2014/main" id="{65DF2301-D287-5335-D2DE-649624EC4109}"/>
              </a:ext>
            </a:extLst>
          </p:cNvPr>
          <p:cNvSpPr txBox="1"/>
          <p:nvPr/>
        </p:nvSpPr>
        <p:spPr>
          <a:xfrm>
            <a:off x="651286" y="2735614"/>
            <a:ext cx="1633204" cy="369332"/>
          </a:xfrm>
          <a:prstGeom prst="rect">
            <a:avLst/>
          </a:prstGeom>
          <a:noFill/>
        </p:spPr>
        <p:txBody>
          <a:bodyPr wrap="none" rtlCol="0">
            <a:spAutoFit/>
          </a:bodyPr>
          <a:lstStyle/>
          <a:p>
            <a:r>
              <a:rPr lang="en-US" dirty="0">
                <a:solidFill>
                  <a:schemeClr val="bg1"/>
                </a:solidFill>
              </a:rPr>
              <a:t>Northgate Park</a:t>
            </a:r>
          </a:p>
        </p:txBody>
      </p:sp>
      <p:pic>
        <p:nvPicPr>
          <p:cNvPr id="3" name="Picture 2" descr="A group of people posing for a photo in front of a sign">
            <a:extLst>
              <a:ext uri="{FF2B5EF4-FFF2-40B4-BE49-F238E27FC236}">
                <a16:creationId xmlns:a16="http://schemas.microsoft.com/office/drawing/2014/main" id="{E573B55D-C7E7-EE86-3211-C7F0B9D1DF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33016" y="175651"/>
            <a:ext cx="2657632" cy="2533885"/>
          </a:xfrm>
          <a:prstGeom prst="rect">
            <a:avLst/>
          </a:prstGeom>
        </p:spPr>
      </p:pic>
      <p:sp>
        <p:nvSpPr>
          <p:cNvPr id="23" name="TextBox 22">
            <a:extLst>
              <a:ext uri="{FF2B5EF4-FFF2-40B4-BE49-F238E27FC236}">
                <a16:creationId xmlns:a16="http://schemas.microsoft.com/office/drawing/2014/main" id="{E817620C-37BC-2565-495C-DD4A35033A6C}"/>
              </a:ext>
            </a:extLst>
          </p:cNvPr>
          <p:cNvSpPr txBox="1"/>
          <p:nvPr/>
        </p:nvSpPr>
        <p:spPr>
          <a:xfrm>
            <a:off x="4781570" y="2376262"/>
            <a:ext cx="2393925" cy="369332"/>
          </a:xfrm>
          <a:prstGeom prst="rect">
            <a:avLst/>
          </a:prstGeom>
          <a:noFill/>
        </p:spPr>
        <p:txBody>
          <a:bodyPr wrap="none" rtlCol="0">
            <a:spAutoFit/>
          </a:bodyPr>
          <a:lstStyle/>
          <a:p>
            <a:r>
              <a:rPr lang="en-US" dirty="0" err="1">
                <a:solidFill>
                  <a:schemeClr val="bg1"/>
                </a:solidFill>
              </a:rPr>
              <a:t>Ensen</a:t>
            </a:r>
            <a:r>
              <a:rPr lang="en-US" dirty="0">
                <a:solidFill>
                  <a:schemeClr val="bg1"/>
                </a:solidFill>
              </a:rPr>
              <a:t> Community Park</a:t>
            </a:r>
          </a:p>
        </p:txBody>
      </p:sp>
      <p:pic>
        <p:nvPicPr>
          <p:cNvPr id="2050" name="Picture 2" descr="A picture containing text, sky, outdoor&#10;&#10;AI-generated content may be incorrect.">
            <a:extLst>
              <a:ext uri="{FF2B5EF4-FFF2-40B4-BE49-F238E27FC236}">
                <a16:creationId xmlns:a16="http://schemas.microsoft.com/office/drawing/2014/main" id="{392802A3-8C38-5AEB-0FF9-9572E928DE0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4045" r="17604" b="7088"/>
          <a:stretch>
            <a:fillRect/>
          </a:stretch>
        </p:blipFill>
        <p:spPr bwMode="auto">
          <a:xfrm>
            <a:off x="4781571" y="2792418"/>
            <a:ext cx="2709078" cy="211375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7F696007-2621-D804-6DF2-F9C3E710288F}"/>
              </a:ext>
            </a:extLst>
          </p:cNvPr>
          <p:cNvSpPr txBox="1"/>
          <p:nvPr/>
        </p:nvSpPr>
        <p:spPr>
          <a:xfrm>
            <a:off x="4781570" y="2726178"/>
            <a:ext cx="2527546" cy="369332"/>
          </a:xfrm>
          <a:prstGeom prst="rect">
            <a:avLst/>
          </a:prstGeom>
          <a:noFill/>
        </p:spPr>
        <p:txBody>
          <a:bodyPr wrap="square" rtlCol="0">
            <a:spAutoFit/>
          </a:bodyPr>
          <a:lstStyle/>
          <a:p>
            <a:r>
              <a:rPr lang="en-US" dirty="0" err="1">
                <a:solidFill>
                  <a:schemeClr val="bg1"/>
                </a:solidFill>
              </a:rPr>
              <a:t>Hebbron</a:t>
            </a:r>
            <a:r>
              <a:rPr lang="en-US" dirty="0">
                <a:solidFill>
                  <a:schemeClr val="bg1"/>
                </a:solidFill>
              </a:rPr>
              <a:t> Family Center</a:t>
            </a:r>
          </a:p>
        </p:txBody>
      </p:sp>
      <p:pic>
        <p:nvPicPr>
          <p:cNvPr id="26" name="Picture 25" descr="A picture containing text, indoor, ceiling&#10;&#10;AI-generated content may be incorrect.">
            <a:extLst>
              <a:ext uri="{FF2B5EF4-FFF2-40B4-BE49-F238E27FC236}">
                <a16:creationId xmlns:a16="http://schemas.microsoft.com/office/drawing/2014/main" id="{9AE911B0-8CFD-E75D-2418-1E342C5945C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39671" y="216933"/>
            <a:ext cx="2626864" cy="2509245"/>
          </a:xfrm>
          <a:prstGeom prst="rect">
            <a:avLst/>
          </a:prstGeom>
        </p:spPr>
      </p:pic>
      <p:sp>
        <p:nvSpPr>
          <p:cNvPr id="27" name="TextBox 26">
            <a:extLst>
              <a:ext uri="{FF2B5EF4-FFF2-40B4-BE49-F238E27FC236}">
                <a16:creationId xmlns:a16="http://schemas.microsoft.com/office/drawing/2014/main" id="{6280865E-C5A0-89AC-6008-3FBE1A4F6B4E}"/>
              </a:ext>
            </a:extLst>
          </p:cNvPr>
          <p:cNvSpPr txBox="1"/>
          <p:nvPr/>
        </p:nvSpPr>
        <p:spPr>
          <a:xfrm>
            <a:off x="7939671" y="2146087"/>
            <a:ext cx="2626864" cy="646331"/>
          </a:xfrm>
          <a:prstGeom prst="rect">
            <a:avLst/>
          </a:prstGeom>
          <a:noFill/>
        </p:spPr>
        <p:txBody>
          <a:bodyPr wrap="square" rtlCol="0">
            <a:spAutoFit/>
          </a:bodyPr>
          <a:lstStyle/>
          <a:p>
            <a:r>
              <a:rPr lang="en-US" dirty="0">
                <a:solidFill>
                  <a:schemeClr val="bg1"/>
                </a:solidFill>
              </a:rPr>
              <a:t>Steinbeck Library </a:t>
            </a:r>
          </a:p>
          <a:p>
            <a:r>
              <a:rPr lang="en-US" dirty="0">
                <a:solidFill>
                  <a:schemeClr val="bg1"/>
                </a:solidFill>
              </a:rPr>
              <a:t>New Flooring</a:t>
            </a:r>
          </a:p>
        </p:txBody>
      </p:sp>
      <p:sp>
        <p:nvSpPr>
          <p:cNvPr id="2" name="Title 1">
            <a:extLst>
              <a:ext uri="{FF2B5EF4-FFF2-40B4-BE49-F238E27FC236}">
                <a16:creationId xmlns:a16="http://schemas.microsoft.com/office/drawing/2014/main" id="{C3A227DF-4276-6198-6BFC-FC1F7FB12553}"/>
              </a:ext>
            </a:extLst>
          </p:cNvPr>
          <p:cNvSpPr>
            <a:spLocks noGrp="1"/>
          </p:cNvSpPr>
          <p:nvPr>
            <p:ph type="title"/>
          </p:nvPr>
        </p:nvSpPr>
        <p:spPr>
          <a:xfrm>
            <a:off x="1066800" y="5252936"/>
            <a:ext cx="10058400" cy="1028715"/>
          </a:xfrm>
        </p:spPr>
        <p:txBody>
          <a:bodyPr anchor="ctr">
            <a:normAutofit/>
          </a:bodyPr>
          <a:lstStyle/>
          <a:p>
            <a:pPr algn="ctr"/>
            <a:r>
              <a:rPr lang="en-US" dirty="0">
                <a:solidFill>
                  <a:schemeClr val="bg1"/>
                </a:solidFill>
              </a:rPr>
              <a:t>Draft Annual Progress Report Highlights</a:t>
            </a:r>
          </a:p>
        </p:txBody>
      </p:sp>
    </p:spTree>
    <p:extLst>
      <p:ext uri="{BB962C8B-B14F-4D97-AF65-F5344CB8AC3E}">
        <p14:creationId xmlns:p14="http://schemas.microsoft.com/office/powerpoint/2010/main" val="114481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F130040-405C-6761-EF52-19C592B1800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D6B424-1A01-8388-32CE-E8FF002228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11D9133-83C5-0A90-893E-30BF647943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4150"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840022D1-BF8B-2FA3-D94F-171924C119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2823"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FA53F19E-94FC-3B9E-B433-EC9DB12D08B0}"/>
              </a:ext>
            </a:extLst>
          </p:cNvPr>
          <p:cNvSpPr txBox="1"/>
          <p:nvPr/>
        </p:nvSpPr>
        <p:spPr>
          <a:xfrm>
            <a:off x="8444374" y="334892"/>
            <a:ext cx="3494398" cy="2308324"/>
          </a:xfrm>
          <a:prstGeom prst="rect">
            <a:avLst/>
          </a:prstGeom>
          <a:noFill/>
        </p:spPr>
        <p:txBody>
          <a:bodyPr wrap="square">
            <a:spAutoFit/>
          </a:bodyPr>
          <a:lstStyle/>
          <a:p>
            <a:r>
              <a:rPr lang="en-US" sz="4800" dirty="0">
                <a:solidFill>
                  <a:schemeClr val="bg1"/>
                </a:solidFill>
                <a:latin typeface="+mj-lt"/>
              </a:rPr>
              <a:t>Visión Salinas 2040 Progress</a:t>
            </a:r>
            <a:endParaRPr lang="en-US" sz="4800" dirty="0">
              <a:latin typeface="+mj-lt"/>
            </a:endParaRPr>
          </a:p>
        </p:txBody>
      </p:sp>
      <p:sp>
        <p:nvSpPr>
          <p:cNvPr id="18" name="TextBox 17">
            <a:extLst>
              <a:ext uri="{FF2B5EF4-FFF2-40B4-BE49-F238E27FC236}">
                <a16:creationId xmlns:a16="http://schemas.microsoft.com/office/drawing/2014/main" id="{BF11C3B2-8EDA-A5DE-D8C2-7AE905712F06}"/>
              </a:ext>
            </a:extLst>
          </p:cNvPr>
          <p:cNvSpPr txBox="1"/>
          <p:nvPr/>
        </p:nvSpPr>
        <p:spPr>
          <a:xfrm>
            <a:off x="253476" y="797510"/>
            <a:ext cx="7779725" cy="4924425"/>
          </a:xfrm>
          <a:prstGeom prst="rect">
            <a:avLst/>
          </a:prstGeom>
          <a:noFill/>
        </p:spPr>
        <p:txBody>
          <a:bodyPr wrap="square">
            <a:spAutoFit/>
          </a:bodyPr>
          <a:lstStyle/>
          <a:p>
            <a:pPr>
              <a:buFont typeface="Courier New" panose="02070309020205020404" pitchFamily="49" charset="0"/>
              <a:buChar char="o"/>
            </a:pPr>
            <a:r>
              <a:rPr lang="en-US" sz="2800" dirty="0"/>
              <a:t> </a:t>
            </a:r>
            <a:r>
              <a:rPr lang="en-US" sz="2600" dirty="0">
                <a:latin typeface="+mj-lt"/>
              </a:rPr>
              <a:t>First Public Review Draft released in December 2025</a:t>
            </a:r>
          </a:p>
          <a:p>
            <a:pPr>
              <a:buFont typeface="Courier New" panose="02070309020205020404" pitchFamily="49" charset="0"/>
              <a:buChar char="o"/>
            </a:pPr>
            <a:endParaRPr lang="en-US" sz="2600" dirty="0">
              <a:latin typeface="+mj-lt"/>
            </a:endParaRPr>
          </a:p>
          <a:p>
            <a:pPr>
              <a:buFont typeface="Courier New" panose="02070309020205020404" pitchFamily="49" charset="0"/>
              <a:buChar char="o"/>
            </a:pPr>
            <a:r>
              <a:rPr lang="en-US" sz="2600" dirty="0">
                <a:latin typeface="+mj-lt"/>
              </a:rPr>
              <a:t> Study sessions</a:t>
            </a:r>
          </a:p>
          <a:p>
            <a:pPr lvl="1"/>
            <a:r>
              <a:rPr lang="en-US" sz="2600" dirty="0">
                <a:latin typeface="+mj-lt"/>
              </a:rPr>
              <a:t>Economic Development Element</a:t>
            </a:r>
          </a:p>
          <a:p>
            <a:pPr lvl="1"/>
            <a:r>
              <a:rPr lang="en-US" sz="2600" dirty="0">
                <a:latin typeface="+mj-lt"/>
              </a:rPr>
              <a:t>Joint City Council-Planning Commission Planning Commission – Public Review Draft</a:t>
            </a:r>
          </a:p>
          <a:p>
            <a:pPr>
              <a:buFont typeface="Courier New" panose="02070309020205020404" pitchFamily="49" charset="0"/>
              <a:buChar char="o"/>
            </a:pPr>
            <a:endParaRPr lang="en-US" sz="2600" dirty="0">
              <a:latin typeface="+mj-lt"/>
            </a:endParaRPr>
          </a:p>
          <a:p>
            <a:pPr>
              <a:buFont typeface="Courier New" panose="02070309020205020404" pitchFamily="49" charset="0"/>
              <a:buChar char="o"/>
            </a:pPr>
            <a:r>
              <a:rPr lang="en-US" sz="2600" dirty="0">
                <a:latin typeface="+mj-lt"/>
              </a:rPr>
              <a:t>Economic Development shareholder meetings</a:t>
            </a:r>
          </a:p>
          <a:p>
            <a:pPr>
              <a:buFont typeface="Courier New" panose="02070309020205020404" pitchFamily="49" charset="0"/>
              <a:buChar char="o"/>
            </a:pPr>
            <a:endParaRPr lang="en-US" sz="2600" dirty="0">
              <a:latin typeface="+mj-lt"/>
            </a:endParaRPr>
          </a:p>
          <a:p>
            <a:pPr>
              <a:buFont typeface="Courier New" panose="02070309020205020404" pitchFamily="49" charset="0"/>
              <a:buChar char="o"/>
            </a:pPr>
            <a:r>
              <a:rPr lang="en-US" sz="2600" dirty="0">
                <a:latin typeface="+mj-lt"/>
              </a:rPr>
              <a:t>Administrative Drafts </a:t>
            </a:r>
          </a:p>
          <a:p>
            <a:r>
              <a:rPr lang="en-US" sz="2600" dirty="0">
                <a:latin typeface="+mj-lt"/>
              </a:rPr>
              <a:t>	Climate Action Plan </a:t>
            </a:r>
          </a:p>
          <a:p>
            <a:r>
              <a:rPr lang="en-US" sz="2600" dirty="0">
                <a:latin typeface="+mj-lt"/>
              </a:rPr>
              <a:t>	GP Environmental Impact Report</a:t>
            </a:r>
          </a:p>
        </p:txBody>
      </p:sp>
      <p:sp>
        <p:nvSpPr>
          <p:cNvPr id="6" name="Rectangle 5">
            <a:extLst>
              <a:ext uri="{FF2B5EF4-FFF2-40B4-BE49-F238E27FC236}">
                <a16:creationId xmlns:a16="http://schemas.microsoft.com/office/drawing/2014/main" id="{12257835-CC74-E424-7966-9996E2E08573}"/>
              </a:ext>
            </a:extLst>
          </p:cNvPr>
          <p:cNvSpPr/>
          <p:nvPr/>
        </p:nvSpPr>
        <p:spPr>
          <a:xfrm>
            <a:off x="8841853" y="3141729"/>
            <a:ext cx="2696378" cy="2569818"/>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D3AEE05F-D46C-201B-7159-7E68B00AE4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89683" y="3156863"/>
            <a:ext cx="2534530" cy="2537347"/>
          </a:xfrm>
          <a:prstGeom prst="rect">
            <a:avLst/>
          </a:prstGeom>
        </p:spPr>
      </p:pic>
    </p:spTree>
    <p:extLst>
      <p:ext uri="{BB962C8B-B14F-4D97-AF65-F5344CB8AC3E}">
        <p14:creationId xmlns:p14="http://schemas.microsoft.com/office/powerpoint/2010/main" val="59799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558DB37-9FEE-48A2-8578-ED04015739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F7FCCA6-00E2-4F74-A105-0D769872F2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8C0DAED-A68B-5A19-276F-B11F07DF1156}"/>
              </a:ext>
            </a:extLst>
          </p:cNvPr>
          <p:cNvSpPr>
            <a:spLocks noGrp="1"/>
          </p:cNvSpPr>
          <p:nvPr>
            <p:ph type="title"/>
          </p:nvPr>
        </p:nvSpPr>
        <p:spPr>
          <a:xfrm>
            <a:off x="1066800" y="5252936"/>
            <a:ext cx="10058400" cy="1028715"/>
          </a:xfrm>
        </p:spPr>
        <p:txBody>
          <a:bodyPr anchor="ctr">
            <a:normAutofit/>
          </a:bodyPr>
          <a:lstStyle/>
          <a:p>
            <a:pPr algn="ctr"/>
            <a:r>
              <a:rPr lang="en-US" dirty="0">
                <a:solidFill>
                  <a:schemeClr val="bg1"/>
                </a:solidFill>
              </a:rPr>
              <a:t>General Plan Update 2026 Timeline</a:t>
            </a:r>
          </a:p>
        </p:txBody>
      </p:sp>
      <p:sp>
        <p:nvSpPr>
          <p:cNvPr id="12" name="Rectangle 11">
            <a:extLst>
              <a:ext uri="{FF2B5EF4-FFF2-40B4-BE49-F238E27FC236}">
                <a16:creationId xmlns:a16="http://schemas.microsoft.com/office/drawing/2014/main" id="{5E1ED12F-9F06-4B37-87B7-F98F52937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15" name="Content Placeholder 8">
            <a:extLst>
              <a:ext uri="{FF2B5EF4-FFF2-40B4-BE49-F238E27FC236}">
                <a16:creationId xmlns:a16="http://schemas.microsoft.com/office/drawing/2014/main" id="{3213735C-C4AD-CCB4-365C-BB01DD17503F}"/>
              </a:ext>
            </a:extLst>
          </p:cNvPr>
          <p:cNvGraphicFramePr>
            <a:graphicFrameLocks noGrp="1"/>
          </p:cNvGraphicFramePr>
          <p:nvPr>
            <p:ph idx="1"/>
            <p:extLst>
              <p:ext uri="{D42A27DB-BD31-4B8C-83A1-F6EECF244321}">
                <p14:modId xmlns:p14="http://schemas.microsoft.com/office/powerpoint/2010/main" val="3180019034"/>
              </p:ext>
            </p:extLst>
          </p:nvPr>
        </p:nvGraphicFramePr>
        <p:xfrm>
          <a:off x="412107" y="-158088"/>
          <a:ext cx="11590231" cy="18387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41774720-AC69-4BBA-7856-2438D0554E75}"/>
              </a:ext>
            </a:extLst>
          </p:cNvPr>
          <p:cNvSpPr/>
          <p:nvPr/>
        </p:nvSpPr>
        <p:spPr>
          <a:xfrm>
            <a:off x="91391" y="5066097"/>
            <a:ext cx="1740149" cy="1665720"/>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957E6E4D-B282-E483-7620-4C1E77146E8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9221" y="5081232"/>
            <a:ext cx="1635698" cy="1637516"/>
          </a:xfrm>
          <a:prstGeom prst="rect">
            <a:avLst/>
          </a:prstGeom>
        </p:spPr>
      </p:pic>
      <p:graphicFrame>
        <p:nvGraphicFramePr>
          <p:cNvPr id="7" name="Content Placeholder 8">
            <a:extLst>
              <a:ext uri="{FF2B5EF4-FFF2-40B4-BE49-F238E27FC236}">
                <a16:creationId xmlns:a16="http://schemas.microsoft.com/office/drawing/2014/main" id="{FACAD81B-DBB4-B3B1-A2C5-A07383FB5080}"/>
              </a:ext>
            </a:extLst>
          </p:cNvPr>
          <p:cNvGraphicFramePr>
            <a:graphicFrameLocks noGrp="1"/>
          </p:cNvGraphicFramePr>
          <p:nvPr>
            <p:extLst>
              <p:ext uri="{D42A27DB-BD31-4B8C-83A1-F6EECF244321}">
                <p14:modId xmlns:p14="http://schemas.microsoft.com/office/powerpoint/2010/main" val="4146331035"/>
              </p:ext>
            </p:extLst>
          </p:nvPr>
        </p:nvGraphicFramePr>
        <p:xfrm>
          <a:off x="220938" y="-265103"/>
          <a:ext cx="11590231" cy="2057006"/>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9" name="TextBox 12">
            <a:extLst>
              <a:ext uri="{FF2B5EF4-FFF2-40B4-BE49-F238E27FC236}">
                <a16:creationId xmlns:a16="http://schemas.microsoft.com/office/drawing/2014/main" id="{CF1C9F96-84EA-5186-21AC-EE4618FD0B73}"/>
              </a:ext>
            </a:extLst>
          </p:cNvPr>
          <p:cNvSpPr txBox="1"/>
          <p:nvPr/>
        </p:nvSpPr>
        <p:spPr>
          <a:xfrm>
            <a:off x="220938" y="1432430"/>
            <a:ext cx="2506129" cy="369331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First Public Review Draft comment period</a:t>
            </a:r>
          </a:p>
          <a:p>
            <a:endParaRPr lang="en-US" dirty="0"/>
          </a:p>
          <a:p>
            <a:r>
              <a:rPr lang="en-US" dirty="0"/>
              <a:t>Workshop event – 3/7</a:t>
            </a:r>
          </a:p>
          <a:p>
            <a:endParaRPr lang="en-US" dirty="0"/>
          </a:p>
          <a:p>
            <a:r>
              <a:rPr lang="en-US" dirty="0"/>
              <a:t>Prepare public review draft EIR</a:t>
            </a:r>
          </a:p>
          <a:p>
            <a:endParaRPr lang="en-US" dirty="0"/>
          </a:p>
          <a:p>
            <a:r>
              <a:rPr lang="en-US" dirty="0"/>
              <a:t>Prepare updated EDE</a:t>
            </a:r>
          </a:p>
          <a:p>
            <a:endParaRPr lang="en-US" dirty="0"/>
          </a:p>
          <a:p>
            <a:r>
              <a:rPr lang="en-US" dirty="0"/>
              <a:t>Release first public review draft CAP</a:t>
            </a:r>
          </a:p>
          <a:p>
            <a:endParaRPr lang="en-US" dirty="0"/>
          </a:p>
        </p:txBody>
      </p:sp>
      <p:sp>
        <p:nvSpPr>
          <p:cNvPr id="11" name="TextBox 17">
            <a:extLst>
              <a:ext uri="{FF2B5EF4-FFF2-40B4-BE49-F238E27FC236}">
                <a16:creationId xmlns:a16="http://schemas.microsoft.com/office/drawing/2014/main" id="{AEF3BF2C-CD9A-CEB6-E387-A896FCEC4472}"/>
              </a:ext>
            </a:extLst>
          </p:cNvPr>
          <p:cNvSpPr txBox="1"/>
          <p:nvPr/>
        </p:nvSpPr>
        <p:spPr>
          <a:xfrm>
            <a:off x="3006213" y="1377621"/>
            <a:ext cx="2782608" cy="286232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Revise General Plan based on comments</a:t>
            </a:r>
          </a:p>
          <a:p>
            <a:endParaRPr lang="en-US" dirty="0"/>
          </a:p>
          <a:p>
            <a:r>
              <a:rPr lang="en-US" dirty="0"/>
              <a:t>Release Second Public Review Draft General Plan with CAP and EIR for 45-day comment period</a:t>
            </a:r>
          </a:p>
          <a:p>
            <a:endParaRPr lang="en-US" dirty="0"/>
          </a:p>
          <a:p>
            <a:endParaRPr lang="en-US" dirty="0"/>
          </a:p>
          <a:p>
            <a:endParaRPr lang="en-US" dirty="0"/>
          </a:p>
        </p:txBody>
      </p:sp>
      <p:sp>
        <p:nvSpPr>
          <p:cNvPr id="13" name="TextBox 23">
            <a:extLst>
              <a:ext uri="{FF2B5EF4-FFF2-40B4-BE49-F238E27FC236}">
                <a16:creationId xmlns:a16="http://schemas.microsoft.com/office/drawing/2014/main" id="{FEAC0B21-69AC-A419-3609-B9395994B124}"/>
              </a:ext>
            </a:extLst>
          </p:cNvPr>
          <p:cNvSpPr txBox="1"/>
          <p:nvPr/>
        </p:nvSpPr>
        <p:spPr>
          <a:xfrm>
            <a:off x="5906282" y="1393893"/>
            <a:ext cx="2782608" cy="258532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Study sessions/briefings on EIR, CAP, and revised General Plan and approval process</a:t>
            </a:r>
          </a:p>
          <a:p>
            <a:endParaRPr lang="en-US" dirty="0"/>
          </a:p>
          <a:p>
            <a:r>
              <a:rPr lang="en-US" dirty="0"/>
              <a:t>Revise documents following comment period</a:t>
            </a:r>
          </a:p>
          <a:p>
            <a:endParaRPr lang="en-US" dirty="0"/>
          </a:p>
          <a:p>
            <a:endParaRPr lang="en-US" dirty="0"/>
          </a:p>
        </p:txBody>
      </p:sp>
      <p:sp>
        <p:nvSpPr>
          <p:cNvPr id="14" name="TextBox 24">
            <a:extLst>
              <a:ext uri="{FF2B5EF4-FFF2-40B4-BE49-F238E27FC236}">
                <a16:creationId xmlns:a16="http://schemas.microsoft.com/office/drawing/2014/main" id="{01477BD0-F2CA-BC90-4F04-2618FD5B80BE}"/>
              </a:ext>
            </a:extLst>
          </p:cNvPr>
          <p:cNvSpPr txBox="1"/>
          <p:nvPr/>
        </p:nvSpPr>
        <p:spPr>
          <a:xfrm>
            <a:off x="8658568" y="1393893"/>
            <a:ext cx="3297454" cy="397031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Publish revised General Plan, CAP, and EIR</a:t>
            </a:r>
          </a:p>
          <a:p>
            <a:endParaRPr lang="en-US" dirty="0"/>
          </a:p>
          <a:p>
            <a:r>
              <a:rPr lang="en-US" dirty="0"/>
              <a:t>Start approval process</a:t>
            </a:r>
          </a:p>
          <a:p>
            <a:pPr marL="285750" indent="-285750">
              <a:buFont typeface="Arial" panose="020B0604020202020204" pitchFamily="34" charset="0"/>
              <a:buChar char="•"/>
            </a:pPr>
            <a:r>
              <a:rPr lang="en-US" dirty="0"/>
              <a:t>Monterey County Airport LU Commission</a:t>
            </a:r>
          </a:p>
          <a:p>
            <a:pPr marL="285750" indent="-285750">
              <a:buFont typeface="Arial" panose="020B0604020202020204" pitchFamily="34" charset="0"/>
              <a:buChar char="•"/>
            </a:pPr>
            <a:r>
              <a:rPr lang="en-US" dirty="0"/>
              <a:t>Planning Commission</a:t>
            </a:r>
          </a:p>
          <a:p>
            <a:pPr marL="285750" indent="-285750">
              <a:buFont typeface="Arial" panose="020B0604020202020204" pitchFamily="34" charset="0"/>
              <a:buChar char="•"/>
            </a:pPr>
            <a:r>
              <a:rPr lang="en-US" dirty="0"/>
              <a:t>Traffic and Transportation Commission</a:t>
            </a:r>
          </a:p>
          <a:p>
            <a:pPr marL="285750" indent="-285750">
              <a:buFont typeface="Arial" panose="020B0604020202020204" pitchFamily="34" charset="0"/>
              <a:buChar char="•"/>
            </a:pPr>
            <a:r>
              <a:rPr lang="en-US" dirty="0"/>
              <a:t>City Council certification and adoption</a:t>
            </a:r>
          </a:p>
          <a:p>
            <a:endParaRPr lang="en-US" dirty="0"/>
          </a:p>
          <a:p>
            <a:endParaRPr lang="en-US" dirty="0"/>
          </a:p>
          <a:p>
            <a:endParaRPr lang="en-US" dirty="0"/>
          </a:p>
        </p:txBody>
      </p:sp>
    </p:spTree>
    <p:extLst>
      <p:ext uri="{BB962C8B-B14F-4D97-AF65-F5344CB8AC3E}">
        <p14:creationId xmlns:p14="http://schemas.microsoft.com/office/powerpoint/2010/main" val="3456820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C7D2AF-355E-56C5-1CAD-AAF775FE52E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3E55AF-8D08-D7D6-6EC9-AABBAC89D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6166D9B-B1E3-9F62-08D1-7E853F190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A75FB3A4-0630-3A40-34CD-3FDF696856E2}"/>
              </a:ext>
            </a:extLst>
          </p:cNvPr>
          <p:cNvSpPr>
            <a:spLocks noGrp="1"/>
          </p:cNvSpPr>
          <p:nvPr>
            <p:ph type="title"/>
          </p:nvPr>
        </p:nvSpPr>
        <p:spPr>
          <a:xfrm>
            <a:off x="1066800" y="5252936"/>
            <a:ext cx="10058400" cy="1028715"/>
          </a:xfrm>
        </p:spPr>
        <p:txBody>
          <a:bodyPr anchor="ctr">
            <a:normAutofit/>
          </a:bodyPr>
          <a:lstStyle/>
          <a:p>
            <a:pPr algn="ctr"/>
            <a:r>
              <a:rPr lang="en-US" dirty="0">
                <a:solidFill>
                  <a:schemeClr val="bg1"/>
                </a:solidFill>
              </a:rPr>
              <a:t>Recommended Motion:</a:t>
            </a:r>
          </a:p>
        </p:txBody>
      </p:sp>
      <p:sp>
        <p:nvSpPr>
          <p:cNvPr id="12" name="Rectangle 11">
            <a:extLst>
              <a:ext uri="{FF2B5EF4-FFF2-40B4-BE49-F238E27FC236}">
                <a16:creationId xmlns:a16="http://schemas.microsoft.com/office/drawing/2014/main" id="{6AC25DB9-93F8-A730-BCB9-1F20C8F286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Content Placeholder 3">
            <a:extLst>
              <a:ext uri="{FF2B5EF4-FFF2-40B4-BE49-F238E27FC236}">
                <a16:creationId xmlns:a16="http://schemas.microsoft.com/office/drawing/2014/main" id="{3F0B2732-D0A8-8E48-18DA-EEB2F2735AE1}"/>
              </a:ext>
            </a:extLst>
          </p:cNvPr>
          <p:cNvSpPr>
            <a:spLocks noGrp="1"/>
          </p:cNvSpPr>
          <p:nvPr>
            <p:ph idx="1"/>
          </p:nvPr>
        </p:nvSpPr>
        <p:spPr>
          <a:xfrm>
            <a:off x="1066800" y="576349"/>
            <a:ext cx="10058400" cy="4023360"/>
          </a:xfrm>
        </p:spPr>
        <p:txBody>
          <a:bodyPr>
            <a:normAutofit/>
          </a:bodyPr>
          <a:lstStyle/>
          <a:p>
            <a:pPr marL="0" indent="0">
              <a:buNone/>
            </a:pPr>
            <a:r>
              <a:rPr lang="en-US" sz="2800" dirty="0">
                <a:solidFill>
                  <a:schemeClr val="tx1"/>
                </a:solidFill>
                <a:latin typeface="+mj-lt"/>
              </a:rPr>
              <a:t>To approve a resolution accepting the 2025 General Plan Annual Progress Report and authorize its submittal to the California Department of Housing and Community Development (HCD) and the Governor’s Office of Land Use and Climate Innovation (LCI).</a:t>
            </a:r>
          </a:p>
        </p:txBody>
      </p:sp>
    </p:spTree>
    <p:extLst>
      <p:ext uri="{BB962C8B-B14F-4D97-AF65-F5344CB8AC3E}">
        <p14:creationId xmlns:p14="http://schemas.microsoft.com/office/powerpoint/2010/main" val="2518355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EA86D2D-BB2A-9AD2-AB65-A650DCA7EB55}"/>
            </a:ext>
          </a:extLst>
        </p:cNvPr>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9962F08A-B1DF-DB1D-D4DE-C1EB68BA2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04B80A-73D9-5A3E-A149-B9EF75A20F17}"/>
              </a:ext>
            </a:extLst>
          </p:cNvPr>
          <p:cNvSpPr>
            <a:spLocks noGrp="1"/>
          </p:cNvSpPr>
          <p:nvPr>
            <p:ph type="ctrTitle"/>
          </p:nvPr>
        </p:nvSpPr>
        <p:spPr>
          <a:xfrm>
            <a:off x="638423" y="3766457"/>
            <a:ext cx="10909073" cy="1654629"/>
          </a:xfrm>
        </p:spPr>
        <p:txBody>
          <a:bodyPr>
            <a:normAutofit/>
          </a:bodyPr>
          <a:lstStyle/>
          <a:p>
            <a:pPr algn="ctr"/>
            <a:r>
              <a:rPr lang="en-US" sz="4800" b="1" dirty="0"/>
              <a:t>Questions?</a:t>
            </a:r>
            <a:endParaRPr lang="en-US" sz="4800" dirty="0"/>
          </a:p>
        </p:txBody>
      </p:sp>
      <p:pic>
        <p:nvPicPr>
          <p:cNvPr id="4" name="Picture 3" descr="Logo&#10;&#10;Description automatically generated">
            <a:extLst>
              <a:ext uri="{FF2B5EF4-FFF2-40B4-BE49-F238E27FC236}">
                <a16:creationId xmlns:a16="http://schemas.microsoft.com/office/drawing/2014/main" id="{B383C0C6-424E-9BDA-BF87-4D78F0E73EEB}"/>
              </a:ext>
            </a:extLst>
          </p:cNvPr>
          <p:cNvPicPr>
            <a:picLocks noChangeAspect="1"/>
          </p:cNvPicPr>
          <p:nvPr/>
        </p:nvPicPr>
        <p:blipFill rotWithShape="1">
          <a:blip r:embed="rId2">
            <a:extLst>
              <a:ext uri="{28A0092B-C50C-407E-A947-70E740481C1C}">
                <a14:useLocalDpi xmlns:a14="http://schemas.microsoft.com/office/drawing/2010/main" val="0"/>
              </a:ext>
            </a:extLst>
          </a:blip>
          <a:srcRect l="-9875" t="-51106" r="-9653" b="-51106"/>
          <a:stretch/>
        </p:blipFill>
        <p:spPr>
          <a:xfrm>
            <a:off x="4037152" y="269497"/>
            <a:ext cx="4111613" cy="4625635"/>
          </a:xfrm>
          <a:prstGeom prst="rect">
            <a:avLst/>
          </a:prstGeom>
        </p:spPr>
      </p:pic>
      <p:cxnSp>
        <p:nvCxnSpPr>
          <p:cNvPr id="74" name="Straight Connector 73">
            <a:extLst>
              <a:ext uri="{FF2B5EF4-FFF2-40B4-BE49-F238E27FC236}">
                <a16:creationId xmlns:a16="http://schemas.microsoft.com/office/drawing/2014/main" id="{356625A5-1E23-A509-BEBF-9E8BF4CFA04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35159" y="5433708"/>
            <a:ext cx="105156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75" name="Rectangle 74">
            <a:extLst>
              <a:ext uri="{FF2B5EF4-FFF2-40B4-BE49-F238E27FC236}">
                <a16:creationId xmlns:a16="http://schemas.microsoft.com/office/drawing/2014/main" id="{61838A5E-C621-B85B-3A5F-9A324C1E4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6" name="Rectangle 75">
            <a:extLst>
              <a:ext uri="{FF2B5EF4-FFF2-40B4-BE49-F238E27FC236}">
                <a16:creationId xmlns:a16="http://schemas.microsoft.com/office/drawing/2014/main" id="{692A5D3B-68B5-FECE-EADD-E865355D59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3F258C71-451D-5200-3A56-30422A7E7BC5}"/>
              </a:ext>
            </a:extLst>
          </p:cNvPr>
          <p:cNvSpPr txBox="1"/>
          <p:nvPr/>
        </p:nvSpPr>
        <p:spPr>
          <a:xfrm flipH="1">
            <a:off x="835158" y="5416036"/>
            <a:ext cx="10515599" cy="923330"/>
          </a:xfrm>
          <a:prstGeom prst="rect">
            <a:avLst/>
          </a:prstGeom>
          <a:noFill/>
        </p:spPr>
        <p:txBody>
          <a:bodyPr wrap="square" rtlCol="0">
            <a:spAutoFit/>
          </a:bodyPr>
          <a:lstStyle/>
          <a:p>
            <a:pPr algn="ctr"/>
            <a:r>
              <a:rPr lang="en-US" i="1" dirty="0"/>
              <a:t>For more information,- Jonathan Moore, Senior Planner, APPI</a:t>
            </a:r>
          </a:p>
          <a:p>
            <a:pPr algn="ctr"/>
            <a:r>
              <a:rPr lang="en-US" i="1" dirty="0"/>
              <a:t>(831) 775-4247</a:t>
            </a:r>
          </a:p>
          <a:p>
            <a:pPr algn="ctr"/>
            <a:r>
              <a:rPr lang="en-US" i="1" dirty="0"/>
              <a:t>jonathan.moore@salinas.gov</a:t>
            </a:r>
          </a:p>
        </p:txBody>
      </p:sp>
    </p:spTree>
    <p:extLst>
      <p:ext uri="{BB962C8B-B14F-4D97-AF65-F5344CB8AC3E}">
        <p14:creationId xmlns:p14="http://schemas.microsoft.com/office/powerpoint/2010/main" val="2162826472"/>
      </p:ext>
    </p:extLst>
  </p:cSld>
  <p:clrMapOvr>
    <a:masterClrMapping/>
  </p:clrMapOvr>
</p:sld>
</file>

<file path=ppt/theme/theme1.xml><?xml version="1.0" encoding="utf-8"?>
<a:theme xmlns:a="http://schemas.openxmlformats.org/drawingml/2006/main" name="Retrospect">
  <a:themeElements>
    <a:clrScheme name="COS 1">
      <a:dk1>
        <a:srgbClr val="000000"/>
      </a:dk1>
      <a:lt1>
        <a:sysClr val="window" lastClr="FFFFFF"/>
      </a:lt1>
      <a:dk2>
        <a:srgbClr val="507281"/>
      </a:dk2>
      <a:lt2>
        <a:srgbClr val="CCDDEA"/>
      </a:lt2>
      <a:accent1>
        <a:srgbClr val="C1882C"/>
      </a:accent1>
      <a:accent2>
        <a:srgbClr val="72555D"/>
      </a:accent2>
      <a:accent3>
        <a:srgbClr val="BBA5AB"/>
      </a:accent3>
      <a:accent4>
        <a:srgbClr val="FFFFFF"/>
      </a:accent4>
      <a:accent5>
        <a:srgbClr val="B8BF9D"/>
      </a:accent5>
      <a:accent6>
        <a:srgbClr val="7F895A"/>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D40A9FE8A78AC4A9EC1644B93A9A68C" ma:contentTypeVersion="12" ma:contentTypeDescription="Create a new document." ma:contentTypeScope="" ma:versionID="a0773070086e34278a15cea3beaabe4b">
  <xsd:schema xmlns:xsd="http://www.w3.org/2001/XMLSchema" xmlns:xs="http://www.w3.org/2001/XMLSchema" xmlns:p="http://schemas.microsoft.com/office/2006/metadata/properties" xmlns:ns2="5837b8be-ec8d-47b7-8df3-d2f8a41c2dec" xmlns:ns3="ea0ce8bb-5ba2-450e-909d-ffea3aad3e79" targetNamespace="http://schemas.microsoft.com/office/2006/metadata/properties" ma:root="true" ma:fieldsID="e2e4391cf5430cedecb64095be4693fc" ns2:_="" ns3:_="">
    <xsd:import namespace="5837b8be-ec8d-47b7-8df3-d2f8a41c2dec"/>
    <xsd:import namespace="ea0ce8bb-5ba2-450e-909d-ffea3aad3e7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37b8be-ec8d-47b7-8df3-d2f8a41c2d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7d86806d-c676-444b-824a-ae42cd04a29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0ce8bb-5ba2-450e-909d-ffea3aad3e7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b421d01b-ff18-4da2-9a43-aec40bbf2590}" ma:internalName="TaxCatchAll" ma:showField="CatchAllData" ma:web="ea0ce8bb-5ba2-450e-909d-ffea3aad3e7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837b8be-ec8d-47b7-8df3-d2f8a41c2dec">
      <Terms xmlns="http://schemas.microsoft.com/office/infopath/2007/PartnerControls"/>
    </lcf76f155ced4ddcb4097134ff3c332f>
    <TaxCatchAll xmlns="ea0ce8bb-5ba2-450e-909d-ffea3aad3e7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4D20C44-8964-4933-9F23-46418E8844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37b8be-ec8d-47b7-8df3-d2f8a41c2dec"/>
    <ds:schemaRef ds:uri="ea0ce8bb-5ba2-450e-909d-ffea3aad3e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F98BFB8-BDE1-4616-A12E-32C71A0E37D2}">
  <ds:schemaRefs>
    <ds:schemaRef ds:uri="http://schemas.microsoft.com/office/2006/documentManagement/types"/>
    <ds:schemaRef ds:uri="http://schemas.microsoft.com/office/infopath/2007/PartnerControls"/>
    <ds:schemaRef ds:uri="http://purl.org/dc/dcmitype/"/>
    <ds:schemaRef ds:uri="http://schemas.microsoft.com/office/2006/metadata/properties"/>
    <ds:schemaRef ds:uri="http://purl.org/dc/terms/"/>
    <ds:schemaRef ds:uri="http://www.w3.org/XML/1998/namespace"/>
    <ds:schemaRef ds:uri="5837b8be-ec8d-47b7-8df3-d2f8a41c2dec"/>
    <ds:schemaRef ds:uri="http://schemas.openxmlformats.org/package/2006/metadata/core-properties"/>
    <ds:schemaRef ds:uri="ea0ce8bb-5ba2-450e-909d-ffea3aad3e79"/>
    <ds:schemaRef ds:uri="http://purl.org/dc/elements/1.1/"/>
  </ds:schemaRefs>
</ds:datastoreItem>
</file>

<file path=customXml/itemProps3.xml><?xml version="1.0" encoding="utf-8"?>
<ds:datastoreItem xmlns:ds="http://schemas.openxmlformats.org/officeDocument/2006/customXml" ds:itemID="{8C03C429-7642-47CD-AFA6-729BA78FF50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TotalTime>605</TotalTime>
  <Words>688</Words>
  <Application>Microsoft Office PowerPoint</Application>
  <PresentationFormat>Widescreen</PresentationFormat>
  <Paragraphs>94</Paragraphs>
  <Slides>9</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Aptos</vt:lpstr>
      <vt:lpstr>Arial</vt:lpstr>
      <vt:lpstr>Calibri</vt:lpstr>
      <vt:lpstr>Calibri Light</vt:lpstr>
      <vt:lpstr>Courier New</vt:lpstr>
      <vt:lpstr>Retrospect</vt:lpstr>
      <vt:lpstr>2025 General Plan Annual Progress Report</vt:lpstr>
      <vt:lpstr>Agenda </vt:lpstr>
      <vt:lpstr>Draft Annual Progress Report Highlights</vt:lpstr>
      <vt:lpstr>Draft Annual Progress Report Highlights</vt:lpstr>
      <vt:lpstr>Draft Annual Progress Report Highlights</vt:lpstr>
      <vt:lpstr>PowerPoint Presentation</vt:lpstr>
      <vt:lpstr>General Plan Update 2026 Timeline</vt:lpstr>
      <vt:lpstr>Recommended Motion:</vt:lpstr>
      <vt:lpstr>Questions?</vt:lpstr>
    </vt:vector>
  </TitlesOfParts>
  <Company>City of Salinas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Sophia Rome</dc:creator>
  <cp:lastModifiedBy>Lisa Brinton</cp:lastModifiedBy>
  <cp:revision>45</cp:revision>
  <dcterms:created xsi:type="dcterms:W3CDTF">2024-08-26T23:28:21Z</dcterms:created>
  <dcterms:modified xsi:type="dcterms:W3CDTF">2026-03-06T22:10:01Z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0x0101007D40A9FE8A78AC4A9EC1644B93A9A68C</vt:lpwstr>
  </property>
  <property fmtid="{D5CDD505-2E9C-101B-9397-08002B2CF9AE}" pid="3" name="MediaServiceImageTags">
    <vt:lpwstr/>
  </property>
</Properties>
</file>