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9"/>
  </p:notesMasterIdLst>
  <p:handoutMasterIdLst>
    <p:handoutMasterId r:id="rId10"/>
  </p:handoutMasterIdLst>
  <p:sldIdLst>
    <p:sldId id="256" r:id="rId2"/>
    <p:sldId id="281" r:id="rId3"/>
    <p:sldId id="283" r:id="rId4"/>
    <p:sldId id="288" r:id="rId5"/>
    <p:sldId id="287" r:id="rId6"/>
    <p:sldId id="284" r:id="rId7"/>
    <p:sldId id="286" r:id="rId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8" autoAdjust="0"/>
    <p:restoredTop sz="76981" autoAdjust="0"/>
  </p:normalViewPr>
  <p:slideViewPr>
    <p:cSldViewPr snapToGrid="0">
      <p:cViewPr varScale="1">
        <p:scale>
          <a:sx n="100" d="100"/>
          <a:sy n="100" d="100"/>
        </p:scale>
        <p:origin x="14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Blue Curb</a:t>
            </a:r>
            <a:r>
              <a:rPr lang="en-US" sz="2800" baseline="0" dirty="0"/>
              <a:t> Markings Policies </a:t>
            </a:r>
          </a:p>
          <a:p>
            <a:pPr>
              <a:defRPr/>
            </a:pPr>
            <a:r>
              <a:rPr lang="en-US" sz="2800" baseline="0" dirty="0"/>
              <a:t>Other Jurisdictions</a:t>
            </a:r>
            <a:endParaRPr lang="en-US" sz="2800" dirty="0"/>
          </a:p>
        </c:rich>
      </c:tx>
      <c:layout>
        <c:manualLayout>
          <c:xMode val="edge"/>
          <c:yMode val="edge"/>
          <c:x val="0.26410794975775748"/>
          <c:y val="1.65833434946957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9848418807116946E-2"/>
          <c:y val="0.12908106891279675"/>
          <c:w val="0.94158144943533906"/>
          <c:h val="0.77199497247052429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Policy Implemented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Sheet1!$B$1:$G$1</c:f>
              <c:strCache>
                <c:ptCount val="6"/>
                <c:pt idx="0">
                  <c:v>Placard</c:v>
                </c:pt>
                <c:pt idx="1">
                  <c:v>Garage</c:v>
                </c:pt>
                <c:pt idx="2">
                  <c:v>Driveway</c:v>
                </c:pt>
                <c:pt idx="3">
                  <c:v>Street Parking</c:v>
                </c:pt>
                <c:pt idx="4">
                  <c:v>Path of Travel</c:v>
                </c:pt>
                <c:pt idx="5">
                  <c:v>Fee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10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4D-4DC7-8F69-ACD1F1DDBE8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Surveyed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Sheet1!$B$1:$G$1</c:f>
              <c:strCache>
                <c:ptCount val="6"/>
                <c:pt idx="0">
                  <c:v>Placard</c:v>
                </c:pt>
                <c:pt idx="1">
                  <c:v>Garage</c:v>
                </c:pt>
                <c:pt idx="2">
                  <c:v>Driveway</c:v>
                </c:pt>
                <c:pt idx="3">
                  <c:v>Street Parking</c:v>
                </c:pt>
                <c:pt idx="4">
                  <c:v>Path of Travel</c:v>
                </c:pt>
                <c:pt idx="5">
                  <c:v>Fee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  <c:pt idx="0">
                  <c:v>16</c:v>
                </c:pt>
                <c:pt idx="1">
                  <c:v>16</c:v>
                </c:pt>
                <c:pt idx="2">
                  <c:v>16</c:v>
                </c:pt>
                <c:pt idx="3">
                  <c:v>16</c:v>
                </c:pt>
                <c:pt idx="4">
                  <c:v>16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4D-4DC7-8F69-ACD1F1DDBE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5762912"/>
        <c:axId val="105765312"/>
        <c:axId val="204842496"/>
      </c:bar3DChart>
      <c:catAx>
        <c:axId val="10576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765312"/>
        <c:crosses val="autoZero"/>
        <c:auto val="1"/>
        <c:lblAlgn val="ctr"/>
        <c:lblOffset val="100"/>
        <c:noMultiLvlLbl val="0"/>
      </c:catAx>
      <c:valAx>
        <c:axId val="10576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762912"/>
        <c:crosses val="autoZero"/>
        <c:crossBetween val="between"/>
      </c:valAx>
      <c:serAx>
        <c:axId val="204842496"/>
        <c:scaling>
          <c:orientation val="minMax"/>
        </c:scaling>
        <c:delete val="1"/>
        <c:axPos val="b"/>
        <c:majorTickMark val="none"/>
        <c:minorTickMark val="none"/>
        <c:tickLblPos val="nextTo"/>
        <c:crossAx val="105765312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387733450948599"/>
          <c:y val="0.93387466819243437"/>
          <c:w val="0.52245317688163484"/>
          <c:h val="6.61253318075656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4EBC4-FBEB-42F0-88CA-FE2BDEE88AA9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3547A1-9B31-413A-90EF-C455B2998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7326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14D3270-A913-4136-9693-A9AC6329BFD5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704CD4-53E4-4366-BD25-C62244FAEC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78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04CD4-53E4-4366-BD25-C62244FAEC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67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04CD4-53E4-4366-BD25-C62244FAEC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8D1F-7716-4615-870B-10D69CB99451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6C177-1380-4E26-AE59-11C9DDAC2DA3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5FB62-CA3B-4998-B8DD-72FCC9D5091F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4605D-61F8-4F97-9CC0-B7B5F23E6318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23AED-8357-4DA2-81F0-D1E3D5D275E4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65AC7-EF8D-4D16-B55A-28B53325CEFC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039AD-9B64-47DE-914E-2021CA410702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3077B-9D1D-4F1E-B7A0-99409DE16589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D350-B143-4AAC-B094-A7C75D54643B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271B1-FBF0-4586-823C-F737E6D34E70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A3DA-ADCE-4A26-939D-1ED69D8080B8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CC4C074-8E6C-49AD-89D0-A499BA7B563B}" type="datetime1">
              <a:rPr lang="en-US" smtClean="0"/>
              <a:t>8/22/2023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15" y="1298448"/>
            <a:ext cx="7315200" cy="241559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Special Curb Markings </a:t>
            </a:r>
            <a:br>
              <a:rPr lang="en-US" sz="4800" dirty="0"/>
            </a:br>
            <a:r>
              <a:rPr lang="en-US" sz="4800" dirty="0"/>
              <a:t>Policy Update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979333"/>
            <a:ext cx="8228948" cy="1486779"/>
          </a:xfrm>
        </p:spPr>
        <p:txBody>
          <a:bodyPr>
            <a:normAutofit/>
          </a:bodyPr>
          <a:lstStyle/>
          <a:p>
            <a:r>
              <a:rPr lang="en-US" dirty="0"/>
              <a:t>Adriana Robles, City Engineer</a:t>
            </a:r>
          </a:p>
          <a:p>
            <a:r>
              <a:rPr lang="en-US" dirty="0"/>
              <a:t>Public Works Department</a:t>
            </a:r>
          </a:p>
          <a:p>
            <a:pPr algn="r"/>
            <a:r>
              <a:rPr lang="en-US" dirty="0"/>
              <a:t>August 22, 2023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714" y="2188028"/>
            <a:ext cx="2705692" cy="194854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115833" y="6271683"/>
            <a:ext cx="1684020" cy="365125"/>
          </a:xfrm>
        </p:spPr>
        <p:txBody>
          <a:bodyPr/>
          <a:lstStyle/>
          <a:p>
            <a:fld id="{4FAB73BC-B049-4115-A692-8D63A059BFB8}" type="slidenum">
              <a:rPr lang="en-US" sz="2400" smtClean="0"/>
              <a:pPr/>
              <a:t>1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343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&amp;</a:t>
            </a:r>
            <a:br>
              <a:rPr lang="en-US" dirty="0"/>
            </a:br>
            <a:r>
              <a:rPr lang="en-US" dirty="0"/>
              <a:t>Executive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motion to approve a Resolution implementing the Salinas Blue Curb Marking Policy and to adopt an Ordinance amending Article VI of Chapter 20 (Stopping, Standing and Parking) of the Salinas Municipal Code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• March 21, 2023 City Council approved a Resolution directing staff to review the blue curb marking policy</a:t>
            </a:r>
          </a:p>
          <a:p>
            <a:pPr marL="0" indent="0">
              <a:buNone/>
            </a:pPr>
            <a:r>
              <a:rPr lang="en-US" sz="2400" dirty="0"/>
              <a:t>• City staff surveyed other city policies and compiled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0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C646E12-0101-4F38-BE55-A8B73816D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95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249" y="1123837"/>
            <a:ext cx="4016116" cy="1255469"/>
          </a:xfrm>
        </p:spPr>
        <p:txBody>
          <a:bodyPr>
            <a:normAutofit/>
          </a:bodyPr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249" y="2510395"/>
            <a:ext cx="4016116" cy="327458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Surveyed Policies from other Jurisdictions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16 Jurisdictions Surveyed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   94% Required Proof of Disabled Placard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   94 % Required a Garage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   94% Reviewed Driveway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   63% Reviewed On-Street Parking 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   31% Reviewed Path of Travel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</a:rPr>
              <a:t>   25% Charged a Fee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34135" y="6356350"/>
            <a:ext cx="153092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4FAB73BC-B049-4115-A692-8D63A059BFB8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6044336-34CE-844E-081D-ABD2ACE4BC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3025942"/>
              </p:ext>
            </p:extLst>
          </p:nvPr>
        </p:nvGraphicFramePr>
        <p:xfrm>
          <a:off x="4642228" y="759599"/>
          <a:ext cx="7522833" cy="5330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582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547431" cy="4601183"/>
          </a:xfrm>
        </p:spPr>
        <p:txBody>
          <a:bodyPr/>
          <a:lstStyle/>
          <a:p>
            <a:r>
              <a:rPr lang="en-US" dirty="0"/>
              <a:t>Discussion</a:t>
            </a:r>
            <a:br>
              <a:rPr lang="en-US" dirty="0"/>
            </a:br>
            <a:r>
              <a:rPr lang="en-US" dirty="0"/>
              <a:t>Policy Update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BD590E35-1C66-8F4A-B601-164813DC6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738232"/>
            <a:ext cx="4859845" cy="5372383"/>
          </a:xfrm>
          <a:prstGeom prst="rect">
            <a:avLst/>
          </a:prstGeom>
        </p:spPr>
      </p:pic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1FFAA13A-E423-D92A-2065-611C83C4FC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2"/>
          <a:stretch/>
        </p:blipFill>
        <p:spPr>
          <a:xfrm>
            <a:off x="7543800" y="863787"/>
            <a:ext cx="4648200" cy="51212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FB9542B-8BD6-9E6F-1856-D21232235668}"/>
              </a:ext>
            </a:extLst>
          </p:cNvPr>
          <p:cNvSpPr txBox="1">
            <a:spLocks/>
          </p:cNvSpPr>
          <p:nvPr/>
        </p:nvSpPr>
        <p:spPr>
          <a:xfrm>
            <a:off x="4276725" y="136525"/>
            <a:ext cx="2547431" cy="987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2006 Policy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5076CC-3273-6861-9CD9-225DE61CCA21}"/>
              </a:ext>
            </a:extLst>
          </p:cNvPr>
          <p:cNvSpPr txBox="1">
            <a:spLocks/>
          </p:cNvSpPr>
          <p:nvPr/>
        </p:nvSpPr>
        <p:spPr>
          <a:xfrm>
            <a:off x="8341266" y="136525"/>
            <a:ext cx="3226340" cy="987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Proposed Policy</a:t>
            </a:r>
          </a:p>
        </p:txBody>
      </p:sp>
    </p:spTree>
    <p:extLst>
      <p:ext uri="{BB962C8B-B14F-4D97-AF65-F5344CB8AC3E}">
        <p14:creationId xmlns:p14="http://schemas.microsoft.com/office/powerpoint/2010/main" val="258877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</a:t>
            </a:r>
            <a:br>
              <a:rPr lang="en-US" dirty="0"/>
            </a:br>
            <a:r>
              <a:rPr lang="en-US" dirty="0"/>
              <a:t>Ordinance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742950"/>
            <a:ext cx="7315200" cy="53625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• Delete reference to Parking Meters</a:t>
            </a:r>
          </a:p>
          <a:p>
            <a:pPr marL="0" indent="0">
              <a:buNone/>
            </a:pPr>
            <a:r>
              <a:rPr lang="en-US" sz="2800" dirty="0"/>
              <a:t>• Add/Update Establishment of Parking Zones</a:t>
            </a:r>
          </a:p>
          <a:p>
            <a:pPr marL="0" indent="0">
              <a:buNone/>
            </a:pPr>
            <a:r>
              <a:rPr lang="en-US" sz="2800" dirty="0"/>
              <a:t>	° Grant authority to the City Engineer to 	   establish &amp; maintain curb markings</a:t>
            </a:r>
          </a:p>
          <a:p>
            <a:pPr marL="0" indent="0">
              <a:buNone/>
            </a:pPr>
            <a:r>
              <a:rPr lang="en-US" sz="2800" dirty="0"/>
              <a:t>	° Grant authority to the Traffic &amp; 	  	   Transportation Commission to hear 	  	   protests</a:t>
            </a:r>
          </a:p>
          <a:p>
            <a:pPr marL="0" indent="0">
              <a:buNone/>
            </a:pPr>
            <a:r>
              <a:rPr lang="en-US" sz="2800" dirty="0"/>
              <a:t>• Update Removal of Vehicles</a:t>
            </a:r>
          </a:p>
          <a:p>
            <a:pPr marL="0" indent="0">
              <a:buNone/>
            </a:pPr>
            <a:r>
              <a:rPr lang="en-US" sz="2800" dirty="0"/>
              <a:t>	° Grant authority to the Chief of Police to 	   remove vehicles</a:t>
            </a:r>
          </a:p>
          <a:p>
            <a:pPr marL="0" indent="0">
              <a:buNone/>
            </a:pPr>
            <a:r>
              <a:rPr lang="en-US" sz="2800" dirty="0"/>
              <a:t>• Delete Parking prohibitions on certain streets between 3:00 a.m. and 5:00 a.m.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741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CEQA Consideration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Strategic Plan Initiative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Fiscal Impact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Not a Project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Youth and Seniors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Implementation Cost = $800 (2023) per request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46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Recommended 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A motion to approve the Proposed Salinas Blue Curb Markings Policy and to adopt an Ordinance amending Article VI of Chapter 20 (Stopping, Standing and Parking) of the Salinas Municipal Code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91096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1421</TotalTime>
  <Words>315</Words>
  <Application>Microsoft Office PowerPoint</Application>
  <PresentationFormat>Widescreen</PresentationFormat>
  <Paragraphs>50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Corbel</vt:lpstr>
      <vt:lpstr>Wingdings 2</vt:lpstr>
      <vt:lpstr>Frame</vt:lpstr>
      <vt:lpstr>Special Curb Markings  Policy Update </vt:lpstr>
      <vt:lpstr>Motion &amp; Executive Summary</vt:lpstr>
      <vt:lpstr>Background</vt:lpstr>
      <vt:lpstr>Discussion Policy Update</vt:lpstr>
      <vt:lpstr>Discussion  Ordinance Update</vt:lpstr>
      <vt:lpstr>CEQA Consideration  Strategic Plan Initiative  Fiscal Impact</vt:lpstr>
      <vt:lpstr>Recommended Motion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Sidewalk Ordinance Amendment</dc:title>
  <dc:creator>Anais Aquino</dc:creator>
  <cp:lastModifiedBy>Adriana Robles</cp:lastModifiedBy>
  <cp:revision>51</cp:revision>
  <cp:lastPrinted>2017-03-14T19:44:09Z</cp:lastPrinted>
  <dcterms:created xsi:type="dcterms:W3CDTF">2015-11-02T19:17:15Z</dcterms:created>
  <dcterms:modified xsi:type="dcterms:W3CDTF">2023-08-22T22:31:34Z</dcterms:modified>
</cp:coreProperties>
</file>