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12"/>
  </p:notesMasterIdLst>
  <p:handoutMasterIdLst>
    <p:handoutMasterId r:id="rId13"/>
  </p:handoutMasterIdLst>
  <p:sldIdLst>
    <p:sldId id="305" r:id="rId2"/>
    <p:sldId id="598" r:id="rId3"/>
    <p:sldId id="599" r:id="rId4"/>
    <p:sldId id="604" r:id="rId5"/>
    <p:sldId id="600" r:id="rId6"/>
    <p:sldId id="606" r:id="rId7"/>
    <p:sldId id="607" r:id="rId8"/>
    <p:sldId id="601" r:id="rId9"/>
    <p:sldId id="602" r:id="rId10"/>
    <p:sldId id="605" r:id="rId11"/>
  </p:sldIdLst>
  <p:sldSz cx="12801600" cy="7772400"/>
  <p:notesSz cx="7010400" cy="9296400"/>
  <p:defaultTextStyle>
    <a:defPPr>
      <a:defRPr lang="en-US"/>
    </a:defPPr>
    <a:lvl1pPr marL="0" algn="l" defTabSz="987552" rtl="0" eaLnBrk="1" latinLnBrk="0" hangingPunct="1">
      <a:defRPr sz="1944" kern="1200">
        <a:solidFill>
          <a:schemeClr val="tx1"/>
        </a:solidFill>
        <a:latin typeface="+mn-lt"/>
        <a:ea typeface="+mn-ea"/>
        <a:cs typeface="+mn-cs"/>
      </a:defRPr>
    </a:lvl1pPr>
    <a:lvl2pPr marL="493776" algn="l" defTabSz="987552" rtl="0" eaLnBrk="1" latinLnBrk="0" hangingPunct="1">
      <a:defRPr sz="1944" kern="1200">
        <a:solidFill>
          <a:schemeClr val="tx1"/>
        </a:solidFill>
        <a:latin typeface="+mn-lt"/>
        <a:ea typeface="+mn-ea"/>
        <a:cs typeface="+mn-cs"/>
      </a:defRPr>
    </a:lvl2pPr>
    <a:lvl3pPr marL="987552" algn="l" defTabSz="987552" rtl="0" eaLnBrk="1" latinLnBrk="0" hangingPunct="1">
      <a:defRPr sz="1944" kern="1200">
        <a:solidFill>
          <a:schemeClr val="tx1"/>
        </a:solidFill>
        <a:latin typeface="+mn-lt"/>
        <a:ea typeface="+mn-ea"/>
        <a:cs typeface="+mn-cs"/>
      </a:defRPr>
    </a:lvl3pPr>
    <a:lvl4pPr marL="1481328" algn="l" defTabSz="987552" rtl="0" eaLnBrk="1" latinLnBrk="0" hangingPunct="1">
      <a:defRPr sz="1944" kern="1200">
        <a:solidFill>
          <a:schemeClr val="tx1"/>
        </a:solidFill>
        <a:latin typeface="+mn-lt"/>
        <a:ea typeface="+mn-ea"/>
        <a:cs typeface="+mn-cs"/>
      </a:defRPr>
    </a:lvl4pPr>
    <a:lvl5pPr marL="1975104" algn="l" defTabSz="987552" rtl="0" eaLnBrk="1" latinLnBrk="0" hangingPunct="1">
      <a:defRPr sz="1944" kern="1200">
        <a:solidFill>
          <a:schemeClr val="tx1"/>
        </a:solidFill>
        <a:latin typeface="+mn-lt"/>
        <a:ea typeface="+mn-ea"/>
        <a:cs typeface="+mn-cs"/>
      </a:defRPr>
    </a:lvl5pPr>
    <a:lvl6pPr marL="2468880" algn="l" defTabSz="987552" rtl="0" eaLnBrk="1" latinLnBrk="0" hangingPunct="1">
      <a:defRPr sz="1944" kern="1200">
        <a:solidFill>
          <a:schemeClr val="tx1"/>
        </a:solidFill>
        <a:latin typeface="+mn-lt"/>
        <a:ea typeface="+mn-ea"/>
        <a:cs typeface="+mn-cs"/>
      </a:defRPr>
    </a:lvl6pPr>
    <a:lvl7pPr marL="2962656" algn="l" defTabSz="987552" rtl="0" eaLnBrk="1" latinLnBrk="0" hangingPunct="1">
      <a:defRPr sz="1944" kern="1200">
        <a:solidFill>
          <a:schemeClr val="tx1"/>
        </a:solidFill>
        <a:latin typeface="+mn-lt"/>
        <a:ea typeface="+mn-ea"/>
        <a:cs typeface="+mn-cs"/>
      </a:defRPr>
    </a:lvl7pPr>
    <a:lvl8pPr marL="3456432" algn="l" defTabSz="987552" rtl="0" eaLnBrk="1" latinLnBrk="0" hangingPunct="1">
      <a:defRPr sz="1944" kern="1200">
        <a:solidFill>
          <a:schemeClr val="tx1"/>
        </a:solidFill>
        <a:latin typeface="+mn-lt"/>
        <a:ea typeface="+mn-ea"/>
        <a:cs typeface="+mn-cs"/>
      </a:defRPr>
    </a:lvl8pPr>
    <a:lvl9pPr marL="3950208" algn="l" defTabSz="987552" rtl="0" eaLnBrk="1" latinLnBrk="0" hangingPunct="1">
      <a:defRPr sz="1944"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48" userDrawn="1">
          <p15:clr>
            <a:srgbClr val="A4A3A4"/>
          </p15:clr>
        </p15:guide>
        <p15:guide id="2" pos="403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209">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24C5B"/>
    <a:srgbClr val="684751"/>
    <a:srgbClr val="009900"/>
    <a:srgbClr val="5E6B28"/>
    <a:srgbClr val="593541"/>
    <a:srgbClr val="A80000"/>
    <a:srgbClr val="E9EED2"/>
    <a:srgbClr val="CAD795"/>
    <a:srgbClr val="956574"/>
    <a:srgbClr val="98AD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960" autoAdjust="0"/>
    <p:restoredTop sz="88655" autoAdjust="0"/>
  </p:normalViewPr>
  <p:slideViewPr>
    <p:cSldViewPr>
      <p:cViewPr varScale="1">
        <p:scale>
          <a:sx n="102" d="100"/>
          <a:sy n="102" d="100"/>
        </p:scale>
        <p:origin x="528" y="72"/>
      </p:cViewPr>
      <p:guideLst>
        <p:guide orient="horz" pos="2448"/>
        <p:guide pos="4032"/>
      </p:guideLst>
    </p:cSldViewPr>
  </p:slideViewPr>
  <p:notesTextViewPr>
    <p:cViewPr>
      <p:scale>
        <a:sx n="100" d="100"/>
        <a:sy n="100" d="100"/>
      </p:scale>
      <p:origin x="0" y="0"/>
    </p:cViewPr>
  </p:notesTextViewPr>
  <p:notesViewPr>
    <p:cSldViewPr>
      <p:cViewPr varScale="1">
        <p:scale>
          <a:sx n="65" d="100"/>
          <a:sy n="65" d="100"/>
        </p:scale>
        <p:origin x="3048" y="58"/>
      </p:cViewPr>
      <p:guideLst>
        <p:guide orient="horz" pos="2928"/>
        <p:guide pos="220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SALSVR38\DeptPvt\Finance\Accounting\Excel\BUDGET\FY%2021-22\Mid-Year\For%20Council%20Report\Final%20Files%20for%20Council%20Report\GF,%20Measure%20E%20and%20Measure%20G%20FY%202021-22%20Budget%20Summary%20and%20Graphs%20-%20For%20Mid-Year.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'TABLE 2B'!$B$29</c:f>
              <c:strCache>
                <c:ptCount val="1"/>
                <c:pt idx="0">
                  <c:v>FY 22</c:v>
                </c:pt>
              </c:strCache>
            </c:strRef>
          </c:tx>
          <c:spPr>
            <a:solidFill>
              <a:schemeClr val="accent1"/>
            </a:solidFill>
            <a:ln>
              <a:noFill/>
            </a:ln>
            <a:effectLst/>
          </c:spPr>
          <c:invertIfNegative val="0"/>
          <c:dLbls>
            <c:dLbl>
              <c:idx val="0"/>
              <c:layout>
                <c:manualLayout>
                  <c:x val="-8.3333333333333072E-3"/>
                  <c:y val="-1.060944534001666E-17"/>
                </c:manualLayout>
              </c:layout>
              <c:tx>
                <c:rich>
                  <a:bodyPr/>
                  <a:lstStyle/>
                  <a:p>
                    <a:r>
                      <a:rPr lang="en-US"/>
                      <a:t>$61.6M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0-6100-42CB-8D31-9C068100DE5C}"/>
                </c:ext>
              </c:extLst>
            </c:dLbl>
            <c:dLbl>
              <c:idx val="1"/>
              <c:layout>
                <c:manualLayout>
                  <c:x val="-1.3888888888888888E-2"/>
                  <c:y val="0"/>
                </c:manualLayout>
              </c:layout>
              <c:tx>
                <c:rich>
                  <a:bodyPr/>
                  <a:lstStyle/>
                  <a:p>
                    <a:r>
                      <a:rPr lang="en-US"/>
                      <a:t>$59.7M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1-6100-42CB-8D31-9C068100DE5C}"/>
                </c:ext>
              </c:extLst>
            </c:dLbl>
            <c:dLbl>
              <c:idx val="2"/>
              <c:layout>
                <c:manualLayout>
                  <c:x val="-1.6666666666666666E-2"/>
                  <c:y val="-8.4875562720133283E-17"/>
                </c:manualLayout>
              </c:layout>
              <c:tx>
                <c:rich>
                  <a:bodyPr/>
                  <a:lstStyle/>
                  <a:p>
                    <a:r>
                      <a:rPr lang="en-US"/>
                      <a:t>$17.4M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2-6100-42CB-8D31-9C068100DE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 2B'!$A$30:$A$32</c:f>
              <c:strCache>
                <c:ptCount val="3"/>
                <c:pt idx="0">
                  <c:v>Revenues</c:v>
                </c:pt>
                <c:pt idx="1">
                  <c:v>Expenditures</c:v>
                </c:pt>
                <c:pt idx="2">
                  <c:v>Transfers (Net)</c:v>
                </c:pt>
              </c:strCache>
            </c:strRef>
          </c:cat>
          <c:val>
            <c:numRef>
              <c:f>'TABLE 2B'!$B$30:$B$32</c:f>
              <c:numCache>
                <c:formatCode>#,##0_);\(#,##0\)</c:formatCode>
                <c:ptCount val="3"/>
                <c:pt idx="0" formatCode="&quot;$&quot;#,##0_);\(&quot;$&quot;#,##0\)">
                  <c:v>61581000</c:v>
                </c:pt>
                <c:pt idx="1">
                  <c:v>59728000</c:v>
                </c:pt>
                <c:pt idx="2">
                  <c:v>17449000</c:v>
                </c:pt>
              </c:numCache>
            </c:numRef>
          </c:val>
          <c:extLst>
            <c:ext xmlns:c16="http://schemas.microsoft.com/office/drawing/2014/chart" uri="{C3380CC4-5D6E-409C-BE32-E72D297353CC}">
              <c16:uniqueId val="{00000003-6100-42CB-8D31-9C068100DE5C}"/>
            </c:ext>
          </c:extLst>
        </c:ser>
        <c:ser>
          <c:idx val="1"/>
          <c:order val="1"/>
          <c:tx>
            <c:strRef>
              <c:f>'TABLE 2B'!$C$29</c:f>
              <c:strCache>
                <c:ptCount val="1"/>
                <c:pt idx="0">
                  <c:v>FY 21</c:v>
                </c:pt>
              </c:strCache>
            </c:strRef>
          </c:tx>
          <c:spPr>
            <a:solidFill>
              <a:schemeClr val="accent2"/>
            </a:solidFill>
            <a:ln>
              <a:noFill/>
            </a:ln>
            <a:effectLst/>
          </c:spPr>
          <c:invertIfNegative val="0"/>
          <c:dLbls>
            <c:dLbl>
              <c:idx val="0"/>
              <c:layout>
                <c:manualLayout>
                  <c:x val="1.1111111111111112E-2"/>
                  <c:y val="-4.6296296296296294E-3"/>
                </c:manualLayout>
              </c:layout>
              <c:tx>
                <c:rich>
                  <a:bodyPr/>
                  <a:lstStyle/>
                  <a:p>
                    <a:r>
                      <a:rPr lang="en-US"/>
                      <a:t>$58.1M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6100-42CB-8D31-9C068100DE5C}"/>
                </c:ext>
              </c:extLst>
            </c:dLbl>
            <c:dLbl>
              <c:idx val="1"/>
              <c:layout>
                <c:manualLayout>
                  <c:x val="8.3333333333333332E-3"/>
                  <c:y val="-1.060944534001666E-17"/>
                </c:manualLayout>
              </c:layout>
              <c:tx>
                <c:rich>
                  <a:bodyPr/>
                  <a:lstStyle/>
                  <a:p>
                    <a:r>
                      <a:rPr lang="en-US"/>
                      <a:t>$62.1M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6100-42CB-8D31-9C068100DE5C}"/>
                </c:ext>
              </c:extLst>
            </c:dLbl>
            <c:dLbl>
              <c:idx val="2"/>
              <c:layout>
                <c:manualLayout>
                  <c:x val="8.3333333333332309E-3"/>
                  <c:y val="0"/>
                </c:manualLayout>
              </c:layout>
              <c:tx>
                <c:rich>
                  <a:bodyPr/>
                  <a:lstStyle/>
                  <a:p>
                    <a:r>
                      <a:rPr lang="en-US"/>
                      <a:t>$11.3M</a:t>
                    </a:r>
                  </a:p>
                </c:rich>
              </c:tx>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6100-42CB-8D31-9C068100DE5C}"/>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Arial" panose="020B0604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'TABLE 2B'!$A$30:$A$32</c:f>
              <c:strCache>
                <c:ptCount val="3"/>
                <c:pt idx="0">
                  <c:v>Revenues</c:v>
                </c:pt>
                <c:pt idx="1">
                  <c:v>Expenditures</c:v>
                </c:pt>
                <c:pt idx="2">
                  <c:v>Transfers (Net)</c:v>
                </c:pt>
              </c:strCache>
            </c:strRef>
          </c:cat>
          <c:val>
            <c:numRef>
              <c:f>'TABLE 2B'!$C$30:$C$32</c:f>
              <c:numCache>
                <c:formatCode>#,##0_);\(#,##0\)</c:formatCode>
                <c:ptCount val="3"/>
                <c:pt idx="0" formatCode="&quot;$&quot;#,##0_);\(&quot;$&quot;#,##0\)">
                  <c:v>58072000</c:v>
                </c:pt>
                <c:pt idx="1">
                  <c:v>62149000</c:v>
                </c:pt>
                <c:pt idx="2">
                  <c:v>11302000</c:v>
                </c:pt>
              </c:numCache>
            </c:numRef>
          </c:val>
          <c:extLst>
            <c:ext xmlns:c16="http://schemas.microsoft.com/office/drawing/2014/chart" uri="{C3380CC4-5D6E-409C-BE32-E72D297353CC}">
              <c16:uniqueId val="{00000007-6100-42CB-8D31-9C068100DE5C}"/>
            </c:ext>
          </c:extLst>
        </c:ser>
        <c:dLbls>
          <c:showLegendKey val="0"/>
          <c:showVal val="0"/>
          <c:showCatName val="0"/>
          <c:showSerName val="0"/>
          <c:showPercent val="0"/>
          <c:showBubbleSize val="0"/>
        </c:dLbls>
        <c:gapWidth val="219"/>
        <c:overlap val="-27"/>
        <c:axId val="1157710607"/>
        <c:axId val="1157721839"/>
      </c:barChart>
      <c:catAx>
        <c:axId val="11577106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mn-cs"/>
              </a:defRPr>
            </a:pPr>
            <a:endParaRPr lang="en-US"/>
          </a:p>
        </c:txPr>
        <c:crossAx val="1157721839"/>
        <c:crosses val="autoZero"/>
        <c:auto val="1"/>
        <c:lblAlgn val="ctr"/>
        <c:lblOffset val="100"/>
        <c:noMultiLvlLbl val="0"/>
      </c:catAx>
      <c:valAx>
        <c:axId val="1157721839"/>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mn-cs"/>
              </a:defRPr>
            </a:pPr>
            <a:endParaRPr lang="en-US"/>
          </a:p>
        </c:txPr>
        <c:crossAx val="11577106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ysClr val="windowText" lastClr="000000"/>
              </a:solidFill>
              <a:latin typeface="Arial" panose="020B0604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baseline="0">
          <a:latin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657599" cy="464820"/>
          </a:xfrm>
          <a:prstGeom prst="rect">
            <a:avLst/>
          </a:prstGeom>
        </p:spPr>
        <p:txBody>
          <a:bodyPr vert="horz" lIns="93177" tIns="46589" rIns="93177" bIns="46589" rtlCol="0"/>
          <a:lstStyle>
            <a:lvl1pPr algn="l">
              <a:defRPr sz="1200"/>
            </a:lvl1pPr>
          </a:lstStyle>
          <a:p>
            <a:r>
              <a:rPr lang="en-US" cap="small" spc="300" dirty="0">
                <a:latin typeface="Times New Roman" pitchFamily="18" charset="0"/>
                <a:cs typeface="Times New Roman" pitchFamily="18" charset="0"/>
              </a:rPr>
              <a:t>FY 2020-21 Budget</a:t>
            </a:r>
          </a:p>
        </p:txBody>
      </p:sp>
      <p:sp>
        <p:nvSpPr>
          <p:cNvPr id="3" name="Date Placeholder 2"/>
          <p:cNvSpPr>
            <a:spLocks noGrp="1"/>
          </p:cNvSpPr>
          <p:nvPr>
            <p:ph type="dt" sz="quarter" idx="1"/>
          </p:nvPr>
        </p:nvSpPr>
        <p:spPr>
          <a:xfrm>
            <a:off x="3970939" y="0"/>
            <a:ext cx="3037840" cy="464820"/>
          </a:xfrm>
          <a:prstGeom prst="rect">
            <a:avLst/>
          </a:prstGeom>
        </p:spPr>
        <p:txBody>
          <a:bodyPr vert="horz" lIns="93177" tIns="46589" rIns="93177" bIns="46589" rtlCol="0"/>
          <a:lstStyle>
            <a:lvl1pPr algn="r">
              <a:defRPr sz="1200"/>
            </a:lvl1pPr>
          </a:lstStyle>
          <a:p>
            <a:r>
              <a:rPr lang="en-US" dirty="0">
                <a:latin typeface="Times New Roman" pitchFamily="18" charset="0"/>
                <a:cs typeface="Times New Roman" pitchFamily="18" charset="0"/>
              </a:rPr>
              <a:t>6/23/20</a:t>
            </a:r>
          </a:p>
        </p:txBody>
      </p:sp>
      <p:sp>
        <p:nvSpPr>
          <p:cNvPr id="4" name="Footer Placeholder 3"/>
          <p:cNvSpPr>
            <a:spLocks noGrp="1"/>
          </p:cNvSpPr>
          <p:nvPr>
            <p:ph type="ftr" sz="quarter" idx="2"/>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177" tIns="46589" rIns="93177" bIns="46589" rtlCol="0" anchor="b"/>
          <a:lstStyle>
            <a:lvl1pPr algn="r">
              <a:defRPr sz="1200"/>
            </a:lvl1pPr>
          </a:lstStyle>
          <a:p>
            <a:fld id="{8BCEF4D0-DF79-4ABC-9C05-0EB2F938F7CB}" type="slidenum">
              <a:rPr lang="en-US" sz="1400" b="1" smtClean="0">
                <a:latin typeface="Times New Roman" pitchFamily="18" charset="0"/>
                <a:cs typeface="Times New Roman" pitchFamily="18" charset="0"/>
              </a:rPr>
              <a:pPr/>
              <a:t>‹#›</a:t>
            </a:fld>
            <a:endParaRPr lang="en-US" b="1" dirty="0">
              <a:latin typeface="Times New Roman" pitchFamily="18" charset="0"/>
              <a:cs typeface="Times New Roman" pitchFamily="18" charset="0"/>
            </a:endParaRPr>
          </a:p>
        </p:txBody>
      </p:sp>
    </p:spTree>
    <p:extLst>
      <p:ext uri="{BB962C8B-B14F-4D97-AF65-F5344CB8AC3E}">
        <p14:creationId xmlns:p14="http://schemas.microsoft.com/office/powerpoint/2010/main" val="395795941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9" y="0"/>
            <a:ext cx="3037840" cy="464820"/>
          </a:xfrm>
          <a:prstGeom prst="rect">
            <a:avLst/>
          </a:prstGeom>
        </p:spPr>
        <p:txBody>
          <a:bodyPr vert="horz" lIns="93177" tIns="46589" rIns="93177" bIns="46589" rtlCol="0"/>
          <a:lstStyle>
            <a:lvl1pPr algn="r">
              <a:defRPr sz="1200"/>
            </a:lvl1pPr>
          </a:lstStyle>
          <a:p>
            <a:fld id="{045151B1-79B8-47B6-ACC7-ED7AE5E7B71A}" type="datetimeFigureOut">
              <a:rPr lang="en-US" smtClean="0"/>
              <a:pPr/>
              <a:t>3/7/2022</a:t>
            </a:fld>
            <a:endParaRPr lang="en-US" dirty="0"/>
          </a:p>
        </p:txBody>
      </p:sp>
      <p:sp>
        <p:nvSpPr>
          <p:cNvPr id="4" name="Slide Image Placeholder 3"/>
          <p:cNvSpPr>
            <a:spLocks noGrp="1" noRot="1" noChangeAspect="1"/>
          </p:cNvSpPr>
          <p:nvPr>
            <p:ph type="sldImg" idx="2"/>
          </p:nvPr>
        </p:nvSpPr>
        <p:spPr>
          <a:xfrm>
            <a:off x="635000" y="696913"/>
            <a:ext cx="57404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1"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177" tIns="46589" rIns="93177" bIns="46589" rtlCol="0" anchor="b"/>
          <a:lstStyle>
            <a:lvl1pPr algn="r">
              <a:defRPr sz="1200"/>
            </a:lvl1pPr>
          </a:lstStyle>
          <a:p>
            <a:fld id="{2DE7BB8E-ACFF-4522-8439-855D92B982AC}" type="slidenum">
              <a:rPr lang="en-US" smtClean="0"/>
              <a:pPr/>
              <a:t>‹#›</a:t>
            </a:fld>
            <a:endParaRPr lang="en-US" dirty="0"/>
          </a:p>
        </p:txBody>
      </p:sp>
    </p:spTree>
    <p:extLst>
      <p:ext uri="{BB962C8B-B14F-4D97-AF65-F5344CB8AC3E}">
        <p14:creationId xmlns:p14="http://schemas.microsoft.com/office/powerpoint/2010/main" val="67238043"/>
      </p:ext>
    </p:extLst>
  </p:cSld>
  <p:clrMap bg1="lt1" tx1="dk1" bg2="lt2" tx2="dk2" accent1="accent1" accent2="accent2" accent3="accent3" accent4="accent4" accent5="accent5" accent6="accent6" hlink="hlink" folHlink="folHlink"/>
  <p:notesStyle>
    <a:lvl1pPr marL="0" algn="l" defTabSz="987552" rtl="0" eaLnBrk="1" latinLnBrk="0" hangingPunct="1">
      <a:defRPr sz="1296" kern="1200">
        <a:solidFill>
          <a:schemeClr val="tx1"/>
        </a:solidFill>
        <a:latin typeface="+mn-lt"/>
        <a:ea typeface="+mn-ea"/>
        <a:cs typeface="+mn-cs"/>
      </a:defRPr>
    </a:lvl1pPr>
    <a:lvl2pPr marL="493776" algn="l" defTabSz="987552" rtl="0" eaLnBrk="1" latinLnBrk="0" hangingPunct="1">
      <a:defRPr sz="1296" kern="1200">
        <a:solidFill>
          <a:schemeClr val="tx1"/>
        </a:solidFill>
        <a:latin typeface="+mn-lt"/>
        <a:ea typeface="+mn-ea"/>
        <a:cs typeface="+mn-cs"/>
      </a:defRPr>
    </a:lvl2pPr>
    <a:lvl3pPr marL="987552" algn="l" defTabSz="987552" rtl="0" eaLnBrk="1" latinLnBrk="0" hangingPunct="1">
      <a:defRPr sz="1296" kern="1200">
        <a:solidFill>
          <a:schemeClr val="tx1"/>
        </a:solidFill>
        <a:latin typeface="+mn-lt"/>
        <a:ea typeface="+mn-ea"/>
        <a:cs typeface="+mn-cs"/>
      </a:defRPr>
    </a:lvl3pPr>
    <a:lvl4pPr marL="1481328" algn="l" defTabSz="987552" rtl="0" eaLnBrk="1" latinLnBrk="0" hangingPunct="1">
      <a:defRPr sz="1296" kern="1200">
        <a:solidFill>
          <a:schemeClr val="tx1"/>
        </a:solidFill>
        <a:latin typeface="+mn-lt"/>
        <a:ea typeface="+mn-ea"/>
        <a:cs typeface="+mn-cs"/>
      </a:defRPr>
    </a:lvl4pPr>
    <a:lvl5pPr marL="1975104" algn="l" defTabSz="987552" rtl="0" eaLnBrk="1" latinLnBrk="0" hangingPunct="1">
      <a:defRPr sz="1296" kern="1200">
        <a:solidFill>
          <a:schemeClr val="tx1"/>
        </a:solidFill>
        <a:latin typeface="+mn-lt"/>
        <a:ea typeface="+mn-ea"/>
        <a:cs typeface="+mn-cs"/>
      </a:defRPr>
    </a:lvl5pPr>
    <a:lvl6pPr marL="2468880" algn="l" defTabSz="987552" rtl="0" eaLnBrk="1" latinLnBrk="0" hangingPunct="1">
      <a:defRPr sz="1296" kern="1200">
        <a:solidFill>
          <a:schemeClr val="tx1"/>
        </a:solidFill>
        <a:latin typeface="+mn-lt"/>
        <a:ea typeface="+mn-ea"/>
        <a:cs typeface="+mn-cs"/>
      </a:defRPr>
    </a:lvl6pPr>
    <a:lvl7pPr marL="2962656" algn="l" defTabSz="987552" rtl="0" eaLnBrk="1" latinLnBrk="0" hangingPunct="1">
      <a:defRPr sz="1296" kern="1200">
        <a:solidFill>
          <a:schemeClr val="tx1"/>
        </a:solidFill>
        <a:latin typeface="+mn-lt"/>
        <a:ea typeface="+mn-ea"/>
        <a:cs typeface="+mn-cs"/>
      </a:defRPr>
    </a:lvl7pPr>
    <a:lvl8pPr marL="3456432" algn="l" defTabSz="987552" rtl="0" eaLnBrk="1" latinLnBrk="0" hangingPunct="1">
      <a:defRPr sz="1296" kern="1200">
        <a:solidFill>
          <a:schemeClr val="tx1"/>
        </a:solidFill>
        <a:latin typeface="+mn-lt"/>
        <a:ea typeface="+mn-ea"/>
        <a:cs typeface="+mn-cs"/>
      </a:defRPr>
    </a:lvl8pPr>
    <a:lvl9pPr marL="3950208" algn="l" defTabSz="987552" rtl="0" eaLnBrk="1" latinLnBrk="0" hangingPunct="1">
      <a:defRPr sz="129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5000" y="696913"/>
            <a:ext cx="57404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E7BB8E-ACFF-4522-8439-855D92B982AC}" type="slidenum">
              <a:rPr lang="en-US" smtClean="0"/>
              <a:pPr/>
              <a:t>1</a:t>
            </a:fld>
            <a:endParaRPr lang="en-US" dirty="0"/>
          </a:p>
        </p:txBody>
      </p:sp>
    </p:spTree>
    <p:extLst>
      <p:ext uri="{BB962C8B-B14F-4D97-AF65-F5344CB8AC3E}">
        <p14:creationId xmlns:p14="http://schemas.microsoft.com/office/powerpoint/2010/main" val="1524588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35000" y="696913"/>
            <a:ext cx="57404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DE7BB8E-ACFF-4522-8439-855D92B982AC}" type="slidenum">
              <a:rPr lang="en-US" smtClean="0"/>
              <a:pPr/>
              <a:t>2</a:t>
            </a:fld>
            <a:endParaRPr lang="en-US" dirty="0"/>
          </a:p>
        </p:txBody>
      </p:sp>
    </p:spTree>
    <p:extLst>
      <p:ext uri="{BB962C8B-B14F-4D97-AF65-F5344CB8AC3E}">
        <p14:creationId xmlns:p14="http://schemas.microsoft.com/office/powerpoint/2010/main" val="112684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City’s Fiscal Year 2022 operating and capital budgets were adopted on June 8, 2021.  As adopted, the combined general fund budget included a budgetary surplus of approximately $0.2 million.  The estimated revenues and adopted appropriations and transfers for each of the general funds are shown in Table 1 below.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E7BB8E-ACFF-4522-8439-855D92B982AC}" type="slidenum">
              <a:rPr lang="en-US" smtClean="0"/>
              <a:pPr/>
              <a:t>3</a:t>
            </a:fld>
            <a:endParaRPr lang="en-US" dirty="0"/>
          </a:p>
        </p:txBody>
      </p:sp>
    </p:spTree>
    <p:extLst>
      <p:ext uri="{BB962C8B-B14F-4D97-AF65-F5344CB8AC3E}">
        <p14:creationId xmlns:p14="http://schemas.microsoft.com/office/powerpoint/2010/main" val="22274431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a:lnSpc>
                <a:spcPct val="115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Overall, Fiscal Year 2022 revenues through December 31</a:t>
            </a:r>
            <a:r>
              <a:rPr lang="en-US" sz="1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st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were strong.  Table 2 below compares revenue totals for the general funds through the mid-point of the current fiscal year and previous fiscal year.</a:t>
            </a:r>
          </a:p>
          <a:p>
            <a:pPr marL="0" marR="0">
              <a:lnSpc>
                <a:spcPct val="115000"/>
              </a:lnSpc>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87552" rtl="0" eaLnBrk="1" fontAlgn="auto" latinLnBrk="0" hangingPunct="1">
              <a:lnSpc>
                <a:spcPct val="115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The general funds’ primary sources of revenue are the sales &amp; use tax, the district transactions &amp; use tax, property taxes, and property tax in lieu of vehicle license fees.  During the first six months of the current fiscal year, these revenues were approximately $47.8 million, $4.0 million ahead of last year, while general fund revenues as a whole totaled $61.6 million, approximately $3.5 million more than the same period last year.  The most significant factor in the year-to-year difference </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 receipts from sales-related taxes, which, combined, were $3.5 million higher than those received for the same period of the prior fiscal year.  While the adopted budget for these funding sources anticipated a significant negative impact from the COVID-19 pandemic, retail sales have turned out to be stronger than anticipated.  </a:t>
            </a:r>
          </a:p>
          <a:p>
            <a:pPr marL="0" marR="0" lvl="0" indent="0" algn="l" defTabSz="987552" rtl="0" eaLnBrk="1" fontAlgn="auto" latinLnBrk="0" hangingPunct="1">
              <a:lnSpc>
                <a:spcPct val="115000"/>
              </a:lnSpc>
              <a:spcBef>
                <a:spcPts val="0"/>
              </a:spcBef>
              <a:spcAft>
                <a:spcPts val="0"/>
              </a:spcAft>
              <a:buClrTx/>
              <a:buSzTx/>
              <a:buFontTx/>
              <a:buNone/>
              <a:tabLst/>
              <a:defRPr/>
            </a:pPr>
            <a:endParaRPr lang="en-US" sz="1800" dirty="0">
              <a:solidFill>
                <a:srgbClr val="000000"/>
              </a:solidFill>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87552" rtl="0" eaLnBrk="1" fontAlgn="auto" latinLnBrk="0" hangingPunct="1">
              <a:lnSpc>
                <a:spcPct val="115000"/>
              </a:lnSpc>
              <a:spcBef>
                <a:spcPts val="0"/>
              </a:spcBef>
              <a:spcAft>
                <a:spcPts val="0"/>
              </a:spcAft>
              <a:buClrTx/>
              <a:buSzTx/>
              <a:buFontTx/>
              <a:buNone/>
              <a:tabLst/>
              <a:defRPr/>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“Other Revenues” comprises all other general fund revenues not specifically identified in the above table.  These revenues were $0.5 million lower during the first half of the year compared to the first half of last year.  As is to be expected, some of the accounts are ahead of last year’s amounts and some are behind, because of the nature of the funding source and variations that occur from year to year in the timing of receipts.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87552" rtl="0" eaLnBrk="1" fontAlgn="auto" latinLnBrk="0" hangingPunct="1">
              <a:lnSpc>
                <a:spcPct val="115000"/>
              </a:lnSpc>
              <a:spcBef>
                <a:spcPts val="0"/>
              </a:spcBef>
              <a:spcAft>
                <a:spcPts val="0"/>
              </a:spcAft>
              <a:buClrTx/>
              <a:buSzTx/>
              <a:buFontTx/>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E7BB8E-ACFF-4522-8439-855D92B982AC}" type="slidenum">
              <a:rPr lang="en-US" smtClean="0"/>
              <a:pPr/>
              <a:t>4</a:t>
            </a:fld>
            <a:endParaRPr lang="en-US" dirty="0"/>
          </a:p>
        </p:txBody>
      </p:sp>
    </p:spTree>
    <p:extLst>
      <p:ext uri="{BB962C8B-B14F-4D97-AF65-F5344CB8AC3E}">
        <p14:creationId xmlns:p14="http://schemas.microsoft.com/office/powerpoint/2010/main" val="417944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62500" lnSpcReduction="20000"/>
          </a:bodyPr>
          <a:lstStyle/>
          <a:p>
            <a:pPr marL="0" marR="0" algn="just">
              <a:lnSpc>
                <a:spcPct val="115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Expenditures through December 31</a:t>
            </a:r>
            <a:r>
              <a:rPr lang="en-US" sz="1800" baseline="30000" dirty="0">
                <a:effectLst/>
                <a:latin typeface="Times New Roman" panose="02020603050405020304" pitchFamily="18" charset="0"/>
                <a:ea typeface="Times New Roman" panose="02020603050405020304" pitchFamily="18" charset="0"/>
                <a:cs typeface="Times New Roman" panose="02020603050405020304" pitchFamily="18" charset="0"/>
              </a:rPr>
              <a:t>st</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 are behind last year’s pace overall.  A comparison of fiscal-year-to-date general fund expenditures as of the mid-point of the current fiscal year and previous fiscal year are reflected in Table 3 below.</a:t>
            </a:r>
          </a:p>
          <a:p>
            <a:pPr marL="0" marR="0" algn="just">
              <a:lnSpc>
                <a:spcPct val="115000"/>
              </a:lnSpc>
              <a:spcBef>
                <a:spcPts val="0"/>
              </a:spcBef>
              <a:spcAft>
                <a:spcPts val="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As of </a:t>
            </a: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December 31</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2021, expenditures totaled $59.7 million, below those at the same point last year by $2.4 million, with higher personnel costs partially offsetting significantly lower expenses in the “Maintenance &amp; Operations” category, which collectively refers to expenses for non-capital goods and services.  The primary factors in the year-to-year differences in these categories were: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maintenance &amp; operations – a $4.5 million lump sum unfunded liability contribution to the City’s New York Life pension plan in Fiscal Year 2021 compared to $0 thus far for the current fiscal year.  (These contribution amounts vary from year to year, sometimes sharply)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gn="just">
              <a:lnSpc>
                <a:spcPct val="115000"/>
              </a:lnSpc>
              <a:spcBef>
                <a:spcPts val="0"/>
              </a:spcBef>
              <a:spcAft>
                <a:spcPts val="0"/>
              </a:spcAft>
              <a:buFont typeface="Arial" panose="020B0604020202020204" pitchFamily="34" charset="0"/>
              <a:buChar char="▪"/>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personnel – higher salaries &amp; benefits costs, primarily as the result of the filling of numerous positions which had been left vacant as a cost-savings measure during the previous fiscal year, due to the uncertainty of the fiscal impact of the COVID-19 pandemic.  As the uncertainty has subsided, positions have been filled somewhat quickly, sharply increasing these costs.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Staff will continue to monitor all revenues and expenditures and will provide updates in the third quarter budget report and in conjunction with the Fiscal Year 2023 budget development process.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E7BB8E-ACFF-4522-8439-855D92B982AC}" type="slidenum">
              <a:rPr lang="en-US" smtClean="0"/>
              <a:pPr/>
              <a:t>5</a:t>
            </a:fld>
            <a:endParaRPr lang="en-US" dirty="0"/>
          </a:p>
        </p:txBody>
      </p:sp>
    </p:spTree>
    <p:extLst>
      <p:ext uri="{BB962C8B-B14F-4D97-AF65-F5344CB8AC3E}">
        <p14:creationId xmlns:p14="http://schemas.microsoft.com/office/powerpoint/2010/main" val="15909522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a:lnSpc>
                <a:spcPct val="115000"/>
              </a:lnSpc>
              <a:spcBef>
                <a:spcPts val="0"/>
              </a:spcBef>
              <a:spcAft>
                <a:spcPts val="0"/>
              </a:spcAft>
            </a:pPr>
            <a:r>
              <a:rPr lang="en-US" sz="1800" dirty="0">
                <a:effectLst/>
                <a:latin typeface="Times New Roman" panose="02020603050405020304" pitchFamily="18" charset="0"/>
                <a:ea typeface="Times New Roman" panose="02020603050405020304" pitchFamily="18" charset="0"/>
                <a:cs typeface="Times New Roman" panose="02020603050405020304" pitchFamily="18" charset="0"/>
              </a:rPr>
              <a:t>While technically not revenues and expenditures (and, hence, not shown above), transfers in and out of the general funds contribute to fund balance increases and decreases, respectively.  Transfers to the CIP Fund at the fiscal year mid-point were $0.6 million higher this year than for the previous year, due to lower spending on capital projects primarily as the result of typical year-to-year variations in the timing of work and invoicing from contractors.  “Other Transfers (Net),” which comprises all transfers in and out of the general funds, other than transfers to the CIP Fund, were $6.7 million higher than at the same point last year, largely due to a $7.6 million transfer for payment for the early redemption (call) of some of the 2018 Lease Revenue Bonds for the (City of Salinas) Public Safety Building Project.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just">
              <a:lnSpc>
                <a:spcPct val="115000"/>
              </a:lnSpc>
              <a:spcBef>
                <a:spcPts val="0"/>
              </a:spcBef>
              <a:spcAft>
                <a:spcPts val="0"/>
              </a:spcAft>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E7BB8E-ACFF-4522-8439-855D92B982AC}" type="slidenum">
              <a:rPr lang="en-US" smtClean="0"/>
              <a:pPr/>
              <a:t>6</a:t>
            </a:fld>
            <a:endParaRPr lang="en-US" dirty="0"/>
          </a:p>
        </p:txBody>
      </p:sp>
    </p:spTree>
    <p:extLst>
      <p:ext uri="{BB962C8B-B14F-4D97-AF65-F5344CB8AC3E}">
        <p14:creationId xmlns:p14="http://schemas.microsoft.com/office/powerpoint/2010/main" val="1226521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Staff report has “FY 2021-22” and is not rounded?</a:t>
            </a:r>
          </a:p>
          <a:p>
            <a:endParaRPr lang="en-US" dirty="0"/>
          </a:p>
          <a:p>
            <a:pPr marL="0" marR="0" lvl="0" indent="0" algn="l" defTabSz="987552"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total Fiscal Year 2022 CIP budget is $102.9 million and includes $28.5 million budgeted as part of the Fiscal Year 2022 adopted budget, ($9.7 million) in adjustments through December 31</a:t>
            </a:r>
            <a:r>
              <a:rPr lang="en-US" sz="1800" baseline="30000" dirty="0">
                <a:effectLst/>
                <a:latin typeface="Times New Roman" panose="02020603050405020304" pitchFamily="18" charset="0"/>
                <a:ea typeface="Calibri" panose="020F0502020204030204" pitchFamily="34" charset="0"/>
                <a:cs typeface="Times New Roman" panose="02020603050405020304" pitchFamily="18" charset="0"/>
              </a:rPr>
              <a:t>st</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and $84.1 million of projects in progress for which appropriations are carried forward year-to-year until completed.  Year-to-date CIP expenditures totaled $10.8 million and encumbrances totaled $19.2 million at the mid-point of the year.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DE7BB8E-ACFF-4522-8439-855D92B982AC}" type="slidenum">
              <a:rPr lang="en-US" smtClean="0"/>
              <a:pPr/>
              <a:t>8</a:t>
            </a:fld>
            <a:endParaRPr lang="en-US" dirty="0"/>
          </a:p>
        </p:txBody>
      </p:sp>
    </p:spTree>
    <p:extLst>
      <p:ext uri="{BB962C8B-B14F-4D97-AF65-F5344CB8AC3E}">
        <p14:creationId xmlns:p14="http://schemas.microsoft.com/office/powerpoint/2010/main" val="36060884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Approval is requested for up to $2.6 million of operating budget appropriation adjustments and up to $0.1 million of capital appropriation adjustments to the General Fund.  Detailed costs and explanations for these requests are included in Exhibit A to this report.  Requests by department and budget type (operating or CIP) are shown below.</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2DE7BB8E-ACFF-4522-8439-855D92B982AC}" type="slidenum">
              <a:rPr lang="en-US" smtClean="0"/>
              <a:pPr/>
              <a:t>9</a:t>
            </a:fld>
            <a:endParaRPr lang="en-US" dirty="0"/>
          </a:p>
        </p:txBody>
      </p:sp>
    </p:spTree>
    <p:extLst>
      <p:ext uri="{BB962C8B-B14F-4D97-AF65-F5344CB8AC3E}">
        <p14:creationId xmlns:p14="http://schemas.microsoft.com/office/powerpoint/2010/main" val="30664408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just">
              <a:lnSpc>
                <a:spcPct val="115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Approval is requested for a totals of up to $0.2 million of operating budget appropriation adjustments and up to $1.7 million of capital appropriation adjustments to non-general funds.  Detailed costs and explanations for these requests are included in Exhibit A to this report.  Requests by department and budget type (operating or CIP) are shown below.  All funds listed above are funded by restricted funding sources.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2DE7BB8E-ACFF-4522-8439-855D92B982AC}" type="slidenum">
              <a:rPr lang="en-US" smtClean="0"/>
              <a:pPr/>
              <a:t>10</a:t>
            </a:fld>
            <a:endParaRPr lang="en-US" dirty="0"/>
          </a:p>
        </p:txBody>
      </p:sp>
    </p:spTree>
    <p:extLst>
      <p:ext uri="{BB962C8B-B14F-4D97-AF65-F5344CB8AC3E}">
        <p14:creationId xmlns:p14="http://schemas.microsoft.com/office/powerpoint/2010/main" val="17238362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60120" y="690882"/>
            <a:ext cx="10881360" cy="2245359"/>
          </a:xfrm>
        </p:spPr>
        <p:txBody>
          <a:bodyPr anchor="b">
            <a:noAutofit/>
          </a:bodyPr>
          <a:lstStyle>
            <a:lvl1pPr>
              <a:lnSpc>
                <a:spcPct val="100000"/>
              </a:lnSpc>
              <a:defRPr sz="5040"/>
            </a:lvl1pPr>
          </a:lstStyle>
          <a:p>
            <a:r>
              <a:rPr lang="en-US" dirty="0"/>
              <a:t>Click to edit Master title style</a:t>
            </a:r>
          </a:p>
        </p:txBody>
      </p:sp>
      <p:sp>
        <p:nvSpPr>
          <p:cNvPr id="3" name="Subtitle 2"/>
          <p:cNvSpPr>
            <a:spLocks noGrp="1"/>
          </p:cNvSpPr>
          <p:nvPr>
            <p:ph type="subTitle" idx="1"/>
          </p:nvPr>
        </p:nvSpPr>
        <p:spPr>
          <a:xfrm>
            <a:off x="1920240" y="4922520"/>
            <a:ext cx="8961120" cy="1381760"/>
          </a:xfrm>
        </p:spPr>
        <p:txBody>
          <a:bodyPr>
            <a:normAutofit/>
          </a:bodyPr>
          <a:lstStyle>
            <a:lvl1pPr marL="0" indent="0" algn="ctr">
              <a:buNone/>
              <a:defRPr sz="2520">
                <a:solidFill>
                  <a:srgbClr val="684751"/>
                </a:solidFill>
              </a:defRPr>
            </a:lvl1pPr>
            <a:lvl2pPr marL="480060" indent="0" algn="ctr">
              <a:buNone/>
              <a:defRPr>
                <a:solidFill>
                  <a:schemeClr val="tx1">
                    <a:tint val="75000"/>
                  </a:schemeClr>
                </a:solidFill>
              </a:defRPr>
            </a:lvl2pPr>
            <a:lvl3pPr marL="960120" indent="0" algn="ctr">
              <a:buNone/>
              <a:defRPr>
                <a:solidFill>
                  <a:schemeClr val="tx1">
                    <a:tint val="75000"/>
                  </a:schemeClr>
                </a:solidFill>
              </a:defRPr>
            </a:lvl3pPr>
            <a:lvl4pPr marL="1440180" indent="0" algn="ctr">
              <a:buNone/>
              <a:defRPr>
                <a:solidFill>
                  <a:schemeClr val="tx1">
                    <a:tint val="75000"/>
                  </a:schemeClr>
                </a:solidFill>
              </a:defRPr>
            </a:lvl4pPr>
            <a:lvl5pPr marL="1920240" indent="0" algn="ctr">
              <a:buNone/>
              <a:defRPr>
                <a:solidFill>
                  <a:schemeClr val="tx1">
                    <a:tint val="75000"/>
                  </a:schemeClr>
                </a:solidFill>
              </a:defRPr>
            </a:lvl5pPr>
            <a:lvl6pPr marL="2400300" indent="0" algn="ctr">
              <a:buNone/>
              <a:defRPr>
                <a:solidFill>
                  <a:schemeClr val="tx1">
                    <a:tint val="75000"/>
                  </a:schemeClr>
                </a:solidFill>
              </a:defRPr>
            </a:lvl6pPr>
            <a:lvl7pPr marL="2880360" indent="0" algn="ctr">
              <a:buNone/>
              <a:defRPr>
                <a:solidFill>
                  <a:schemeClr val="tx1">
                    <a:tint val="75000"/>
                  </a:schemeClr>
                </a:solidFill>
              </a:defRPr>
            </a:lvl7pPr>
            <a:lvl8pPr marL="3360420" indent="0" algn="ctr">
              <a:buNone/>
              <a:defRPr>
                <a:solidFill>
                  <a:schemeClr val="tx1">
                    <a:tint val="75000"/>
                  </a:schemeClr>
                </a:solidFill>
              </a:defRPr>
            </a:lvl8pPr>
            <a:lvl9pPr marL="3840480" indent="0" algn="ctr">
              <a:buNone/>
              <a:defRPr>
                <a:solidFill>
                  <a:schemeClr val="tx1">
                    <a:tint val="75000"/>
                  </a:schemeClr>
                </a:solidFill>
              </a:defRPr>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r>
              <a:rPr lang="en-US"/>
              <a:t>6/23/2020</a:t>
            </a:r>
            <a:endParaRPr lang="en-US" dirty="0"/>
          </a:p>
        </p:txBody>
      </p:sp>
      <p:sp>
        <p:nvSpPr>
          <p:cNvPr id="8" name="Slide Number Placeholder 7"/>
          <p:cNvSpPr>
            <a:spLocks noGrp="1"/>
          </p:cNvSpPr>
          <p:nvPr>
            <p:ph type="sldNum" sz="quarter" idx="11"/>
          </p:nvPr>
        </p:nvSpPr>
        <p:spPr/>
        <p:txBody>
          <a:bodyPr/>
          <a:lstStyle/>
          <a:p>
            <a:fld id="{69E29E33-B620-47F9-BB04-8846C2A5AFCC}" type="slidenum">
              <a:rPr kumimoji="0" lang="en-US" smtClean="0"/>
              <a:pPr/>
              <a:t>‹#›</a:t>
            </a:fld>
            <a:endParaRPr kumimoji="0" lang="en-US" dirty="0"/>
          </a:p>
        </p:txBody>
      </p:sp>
      <p:sp>
        <p:nvSpPr>
          <p:cNvPr id="9" name="Footer Placeholder 8"/>
          <p:cNvSpPr>
            <a:spLocks noGrp="1"/>
          </p:cNvSpPr>
          <p:nvPr>
            <p:ph type="ftr" sz="quarter" idx="12"/>
          </p:nvPr>
        </p:nvSpPr>
        <p:spPr/>
        <p:txBody>
          <a:bodyPr/>
          <a:lstStyle/>
          <a:p>
            <a:r>
              <a:rPr kumimoji="0" lang="en-US"/>
              <a:t>FY 2020-21 Budget</a:t>
            </a:r>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40080" y="0"/>
            <a:ext cx="11521440" cy="1295400"/>
          </a:xfrm>
        </p:spPr>
        <p:txBody>
          <a:bodyPr/>
          <a:lstStyle/>
          <a:p>
            <a:r>
              <a:rPr lang="en-US" dirty="0"/>
              <a:t>Click to edit Master title style</a:t>
            </a:r>
          </a:p>
        </p:txBody>
      </p:sp>
      <p:sp>
        <p:nvSpPr>
          <p:cNvPr id="3" name="Content Placeholder 2"/>
          <p:cNvSpPr>
            <a:spLocks noGrp="1"/>
          </p:cNvSpPr>
          <p:nvPr>
            <p:ph idx="1"/>
          </p:nvPr>
        </p:nvSpPr>
        <p:spPr/>
        <p:txBody>
          <a:bodyPr/>
          <a:lstStyle>
            <a:lvl2pPr>
              <a:defRPr sz="1890"/>
            </a:lvl2pPr>
            <a:lvl3pPr>
              <a:defRPr sz="1890"/>
            </a:lvl3pPr>
            <a:lvl4pPr>
              <a:defRPr sz="1890"/>
            </a:lvl4pPr>
            <a:lvl5pPr>
              <a:defRPr sz="1890"/>
            </a:lvl5pPr>
            <a:lvl6pPr>
              <a:defRPr/>
            </a:lvl6pPr>
            <a:lvl7pPr>
              <a:defRPr/>
            </a:lvl7pPr>
            <a:lvl8pPr>
              <a:defRPr/>
            </a:lvl8pPr>
            <a:lvl9pPr>
              <a:buFont typeface="Arial" pitchFamily="34" charset="0"/>
              <a:buChar cha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effectLst>
                  <a:outerShdw blurRad="38100" dist="38100" dir="2700000" algn="tl">
                    <a:srgbClr val="000000">
                      <a:alpha val="43137"/>
                    </a:srgbClr>
                  </a:outerShdw>
                </a:effectLst>
              </a:defRPr>
            </a:lvl1pPr>
          </a:lstStyle>
          <a:p>
            <a:r>
              <a:rPr lang="en-US"/>
              <a:t>6/23/2020</a:t>
            </a:r>
            <a:endParaRPr lang="en-US" dirty="0"/>
          </a:p>
        </p:txBody>
      </p:sp>
      <p:sp>
        <p:nvSpPr>
          <p:cNvPr id="5" name="Footer Placeholder 4"/>
          <p:cNvSpPr>
            <a:spLocks noGrp="1"/>
          </p:cNvSpPr>
          <p:nvPr>
            <p:ph type="ftr" sz="quarter" idx="11"/>
          </p:nvPr>
        </p:nvSpPr>
        <p:spPr>
          <a:xfrm>
            <a:off x="4407218" y="7203865"/>
            <a:ext cx="3987165" cy="413808"/>
          </a:xfrm>
        </p:spPr>
        <p:txBody>
          <a:bodyPr/>
          <a:lstStyle>
            <a:lvl1pPr>
              <a:defRPr>
                <a:effectLst>
                  <a:outerShdw blurRad="38100" dist="38100" dir="2700000" algn="tl">
                    <a:srgbClr val="000000">
                      <a:alpha val="43137"/>
                    </a:srgbClr>
                  </a:outerShdw>
                </a:effectLst>
              </a:defRPr>
            </a:lvl1pPr>
          </a:lstStyle>
          <a:p>
            <a:r>
              <a:rPr lang="en-US"/>
              <a:t>FY 2020-21 Budget</a:t>
            </a:r>
            <a:endParaRPr lang="en-US" dirty="0"/>
          </a:p>
        </p:txBody>
      </p:sp>
      <p:sp>
        <p:nvSpPr>
          <p:cNvPr id="6" name="Slide Number Placeholder 5"/>
          <p:cNvSpPr>
            <a:spLocks noGrp="1"/>
          </p:cNvSpPr>
          <p:nvPr>
            <p:ph type="sldNum" sz="quarter" idx="12"/>
          </p:nvPr>
        </p:nvSpPr>
        <p:spPr/>
        <p:txBody>
          <a:bodyPr/>
          <a:lstStyle>
            <a:lvl1pPr algn="l">
              <a:defRPr/>
            </a:lvl1pPr>
          </a:lstStyle>
          <a:p>
            <a:fld id="{69E29E33-B620-47F9-BB04-8846C2A5AFCC}"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11238" y="1554482"/>
            <a:ext cx="10881360" cy="1295399"/>
          </a:xfrm>
        </p:spPr>
        <p:txBody>
          <a:bodyPr anchor="b"/>
          <a:lstStyle>
            <a:lvl1pPr algn="ctr" defTabSz="960120" rtl="0" eaLnBrk="1" latinLnBrk="0" hangingPunct="1">
              <a:lnSpc>
                <a:spcPct val="100000"/>
              </a:lnSpc>
              <a:spcBef>
                <a:spcPct val="0"/>
              </a:spcBef>
              <a:buNone/>
              <a:defRPr lang="en-US" sz="5040" kern="1200" dirty="0" smtClean="0">
                <a:solidFill>
                  <a:srgbClr val="224C5B"/>
                </a:solidFill>
                <a:effectLst>
                  <a:outerShdw blurRad="63500" dist="38100" dir="5400000" algn="t" rotWithShape="0">
                    <a:prstClr val="black">
                      <a:alpha val="25000"/>
                    </a:prstClr>
                  </a:outerShdw>
                </a:effectLst>
                <a:latin typeface="+mn-lt"/>
                <a:ea typeface="+mj-ea"/>
                <a:cs typeface="+mj-cs"/>
              </a:defRPr>
            </a:lvl1pPr>
          </a:lstStyle>
          <a:p>
            <a:r>
              <a:rPr lang="en-US" dirty="0"/>
              <a:t>Click to edit Master title style</a:t>
            </a:r>
          </a:p>
        </p:txBody>
      </p:sp>
      <p:sp>
        <p:nvSpPr>
          <p:cNvPr id="3" name="Text Placeholder 2"/>
          <p:cNvSpPr>
            <a:spLocks noGrp="1"/>
          </p:cNvSpPr>
          <p:nvPr>
            <p:ph type="body" idx="1"/>
          </p:nvPr>
        </p:nvSpPr>
        <p:spPr>
          <a:xfrm>
            <a:off x="1011238" y="4611267"/>
            <a:ext cx="10881360" cy="1282805"/>
          </a:xfrm>
        </p:spPr>
        <p:txBody>
          <a:bodyPr anchor="t"/>
          <a:lstStyle>
            <a:lvl1pPr marL="0" indent="0" algn="ctr">
              <a:buNone/>
              <a:defRPr sz="2100">
                <a:solidFill>
                  <a:srgbClr val="684751"/>
                </a:solidFill>
              </a:defRPr>
            </a:lvl1pPr>
            <a:lvl2pPr marL="480060" indent="0">
              <a:buNone/>
              <a:defRPr sz="1890">
                <a:solidFill>
                  <a:schemeClr val="tx1">
                    <a:tint val="75000"/>
                  </a:schemeClr>
                </a:solidFill>
              </a:defRPr>
            </a:lvl2pPr>
            <a:lvl3pPr marL="960120" indent="0">
              <a:buNone/>
              <a:defRPr sz="1680">
                <a:solidFill>
                  <a:schemeClr val="tx1">
                    <a:tint val="75000"/>
                  </a:schemeClr>
                </a:solidFill>
              </a:defRPr>
            </a:lvl3pPr>
            <a:lvl4pPr marL="1440180" indent="0">
              <a:buNone/>
              <a:defRPr sz="1470">
                <a:solidFill>
                  <a:schemeClr val="tx1">
                    <a:tint val="75000"/>
                  </a:schemeClr>
                </a:solidFill>
              </a:defRPr>
            </a:lvl4pPr>
            <a:lvl5pPr marL="1920240" indent="0">
              <a:buNone/>
              <a:defRPr sz="1470">
                <a:solidFill>
                  <a:schemeClr val="tx1">
                    <a:tint val="75000"/>
                  </a:schemeClr>
                </a:solidFill>
              </a:defRPr>
            </a:lvl5pPr>
            <a:lvl6pPr marL="2400300" indent="0">
              <a:buNone/>
              <a:defRPr sz="1470">
                <a:solidFill>
                  <a:schemeClr val="tx1">
                    <a:tint val="75000"/>
                  </a:schemeClr>
                </a:solidFill>
              </a:defRPr>
            </a:lvl6pPr>
            <a:lvl7pPr marL="2880360" indent="0">
              <a:buNone/>
              <a:defRPr sz="1470">
                <a:solidFill>
                  <a:schemeClr val="tx1">
                    <a:tint val="75000"/>
                  </a:schemeClr>
                </a:solidFill>
              </a:defRPr>
            </a:lvl7pPr>
            <a:lvl8pPr marL="3360420" indent="0">
              <a:buNone/>
              <a:defRPr sz="1470">
                <a:solidFill>
                  <a:schemeClr val="tx1">
                    <a:tint val="75000"/>
                  </a:schemeClr>
                </a:solidFill>
              </a:defRPr>
            </a:lvl8pPr>
            <a:lvl9pPr marL="3840480" indent="0">
              <a:buNone/>
              <a:defRPr sz="147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r>
              <a:rPr lang="en-US"/>
              <a:t>6/23/2020</a:t>
            </a:r>
            <a:endParaRPr lang="en-US" dirty="0"/>
          </a:p>
        </p:txBody>
      </p:sp>
      <p:sp>
        <p:nvSpPr>
          <p:cNvPr id="5" name="Footer Placeholder 4"/>
          <p:cNvSpPr>
            <a:spLocks noGrp="1"/>
          </p:cNvSpPr>
          <p:nvPr>
            <p:ph type="ftr" sz="quarter" idx="11"/>
          </p:nvPr>
        </p:nvSpPr>
        <p:spPr/>
        <p:txBody>
          <a:bodyPr/>
          <a:lstStyle/>
          <a:p>
            <a:r>
              <a:rPr kumimoji="0" lang="en-US"/>
              <a:t>FY 2020-21 Budget</a:t>
            </a:r>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3"/>
          <p:cNvSpPr>
            <a:spLocks noGrp="1"/>
          </p:cNvSpPr>
          <p:nvPr>
            <p:ph sz="half" idx="2"/>
          </p:nvPr>
        </p:nvSpPr>
        <p:spPr>
          <a:xfrm>
            <a:off x="6507480" y="1813562"/>
            <a:ext cx="5654040" cy="5129425"/>
          </a:xfrm>
        </p:spPr>
        <p:txBody>
          <a:bodyPr/>
          <a:lstStyle>
            <a:lvl1pPr>
              <a:defRPr sz="2520"/>
            </a:lvl1pPr>
            <a:lvl2pPr>
              <a:defRPr sz="1680"/>
            </a:lvl2pPr>
            <a:lvl3pPr>
              <a:defRPr sz="1680"/>
            </a:lvl3pPr>
            <a:lvl4pPr>
              <a:defRPr sz="1680"/>
            </a:lvl4pPr>
            <a:lvl5pPr>
              <a:defRPr sz="1680"/>
            </a:lvl5pPr>
            <a:lvl6pPr>
              <a:defRPr sz="1680"/>
            </a:lvl6pPr>
            <a:lvl7pPr>
              <a:defRPr sz="1680"/>
            </a:lvl7pPr>
            <a:lvl8pPr>
              <a:defRPr sz="1680"/>
            </a:lvl8pPr>
            <a:lvl9pPr>
              <a:defRPr sz="16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r>
              <a:rPr lang="en-US"/>
              <a:t>6/23/2020</a:t>
            </a:r>
            <a:endParaRPr lang="en-US" dirty="0"/>
          </a:p>
        </p:txBody>
      </p:sp>
      <p:sp>
        <p:nvSpPr>
          <p:cNvPr id="6" name="Footer Placeholder 5"/>
          <p:cNvSpPr>
            <a:spLocks noGrp="1"/>
          </p:cNvSpPr>
          <p:nvPr>
            <p:ph type="ftr" sz="quarter" idx="11"/>
          </p:nvPr>
        </p:nvSpPr>
        <p:spPr/>
        <p:txBody>
          <a:bodyPr/>
          <a:lstStyle/>
          <a:p>
            <a:r>
              <a:rPr kumimoji="0" lang="en-US"/>
              <a:t>FY 2020-21 Budget</a:t>
            </a:r>
            <a:endParaRPr kumimoji="0"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dirty="0"/>
          </a:p>
        </p:txBody>
      </p:sp>
      <p:sp>
        <p:nvSpPr>
          <p:cNvPr id="9" name="Content Placeholder 8"/>
          <p:cNvSpPr>
            <a:spLocks noGrp="1"/>
          </p:cNvSpPr>
          <p:nvPr>
            <p:ph sz="quarter" idx="13"/>
          </p:nvPr>
        </p:nvSpPr>
        <p:spPr>
          <a:xfrm>
            <a:off x="512064" y="1813560"/>
            <a:ext cx="5658307" cy="512978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40080" y="1813560"/>
            <a:ext cx="5656263" cy="690880"/>
          </a:xfrm>
        </p:spPr>
        <p:txBody>
          <a:bodyPr anchor="b">
            <a:noAutofit/>
          </a:bodyPr>
          <a:lstStyle>
            <a:lvl1pPr marL="0" indent="0" algn="ctr">
              <a:buNone/>
              <a:defRPr sz="2520" b="0"/>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5" name="Text Placeholder 4"/>
          <p:cNvSpPr>
            <a:spLocks noGrp="1"/>
          </p:cNvSpPr>
          <p:nvPr>
            <p:ph type="body" sz="quarter" idx="3"/>
          </p:nvPr>
        </p:nvSpPr>
        <p:spPr>
          <a:xfrm>
            <a:off x="6507481" y="1813560"/>
            <a:ext cx="5658485" cy="690880"/>
          </a:xfrm>
        </p:spPr>
        <p:txBody>
          <a:bodyPr anchor="b">
            <a:noAutofit/>
          </a:bodyPr>
          <a:lstStyle>
            <a:lvl1pPr marL="0" indent="0" algn="ctr">
              <a:buNone/>
              <a:defRPr sz="2520" b="0"/>
            </a:lvl1pPr>
            <a:lvl2pPr marL="480060" indent="0">
              <a:buNone/>
              <a:defRPr sz="2100" b="1"/>
            </a:lvl2pPr>
            <a:lvl3pPr marL="960120" indent="0">
              <a:buNone/>
              <a:defRPr sz="1890" b="1"/>
            </a:lvl3pPr>
            <a:lvl4pPr marL="1440180" indent="0">
              <a:buNone/>
              <a:defRPr sz="1680" b="1"/>
            </a:lvl4pPr>
            <a:lvl5pPr marL="1920240" indent="0">
              <a:buNone/>
              <a:defRPr sz="1680" b="1"/>
            </a:lvl5pPr>
            <a:lvl6pPr marL="2400300" indent="0">
              <a:buNone/>
              <a:defRPr sz="1680" b="1"/>
            </a:lvl6pPr>
            <a:lvl7pPr marL="2880360" indent="0">
              <a:buNone/>
              <a:defRPr sz="1680" b="1"/>
            </a:lvl7pPr>
            <a:lvl8pPr marL="3360420" indent="0">
              <a:buNone/>
              <a:defRPr sz="1680" b="1"/>
            </a:lvl8pPr>
            <a:lvl9pPr marL="3840480" indent="0">
              <a:buNone/>
              <a:defRPr sz="1680" b="1"/>
            </a:lvl9pPr>
          </a:lstStyle>
          <a:p>
            <a:pPr lvl="0"/>
            <a:r>
              <a:rPr lang="en-US"/>
              <a:t>Click to edit Master text styles</a:t>
            </a:r>
          </a:p>
        </p:txBody>
      </p:sp>
      <p:sp>
        <p:nvSpPr>
          <p:cNvPr id="7" name="Date Placeholder 6"/>
          <p:cNvSpPr>
            <a:spLocks noGrp="1"/>
          </p:cNvSpPr>
          <p:nvPr>
            <p:ph type="dt" sz="half" idx="10"/>
          </p:nvPr>
        </p:nvSpPr>
        <p:spPr/>
        <p:txBody>
          <a:bodyPr/>
          <a:lstStyle/>
          <a:p>
            <a:r>
              <a:rPr lang="en-US"/>
              <a:t>6/23/2020</a:t>
            </a:r>
            <a:endParaRPr lang="en-US" dirty="0"/>
          </a:p>
        </p:txBody>
      </p:sp>
      <p:sp>
        <p:nvSpPr>
          <p:cNvPr id="8" name="Footer Placeholder 7"/>
          <p:cNvSpPr>
            <a:spLocks noGrp="1"/>
          </p:cNvSpPr>
          <p:nvPr>
            <p:ph type="ftr" sz="quarter" idx="11"/>
          </p:nvPr>
        </p:nvSpPr>
        <p:spPr/>
        <p:txBody>
          <a:bodyPr/>
          <a:lstStyle/>
          <a:p>
            <a:r>
              <a:rPr kumimoji="0" lang="en-US"/>
              <a:t>FY 2020-21 Budget</a:t>
            </a:r>
            <a:endParaRPr kumimoji="0" lang="en-US" dirty="0"/>
          </a:p>
        </p:txBody>
      </p:sp>
      <p:sp>
        <p:nvSpPr>
          <p:cNvPr id="9" name="Slide Number Placeholder 8"/>
          <p:cNvSpPr>
            <a:spLocks noGrp="1"/>
          </p:cNvSpPr>
          <p:nvPr>
            <p:ph type="sldNum" sz="quarter" idx="12"/>
          </p:nvPr>
        </p:nvSpPr>
        <p:spPr/>
        <p:txBody>
          <a:bodyPr/>
          <a:lstStyle/>
          <a:p>
            <a:fld id="{69E29E33-B620-47F9-BB04-8846C2A5AFCC}" type="slidenum">
              <a:rPr kumimoji="0" lang="en-US" smtClean="0"/>
              <a:pPr/>
              <a:t>‹#›</a:t>
            </a:fld>
            <a:endParaRPr kumimoji="0" lang="en-US" dirty="0"/>
          </a:p>
        </p:txBody>
      </p:sp>
      <p:sp>
        <p:nvSpPr>
          <p:cNvPr id="11" name="Content Placeholder 10"/>
          <p:cNvSpPr>
            <a:spLocks noGrp="1"/>
          </p:cNvSpPr>
          <p:nvPr>
            <p:ph sz="quarter" idx="13"/>
          </p:nvPr>
        </p:nvSpPr>
        <p:spPr>
          <a:xfrm>
            <a:off x="640080" y="2507894"/>
            <a:ext cx="5658307" cy="44354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Content Placeholder 12"/>
          <p:cNvSpPr>
            <a:spLocks noGrp="1"/>
          </p:cNvSpPr>
          <p:nvPr>
            <p:ph sz="quarter" idx="14"/>
          </p:nvPr>
        </p:nvSpPr>
        <p:spPr>
          <a:xfrm>
            <a:off x="6541618" y="2507896"/>
            <a:ext cx="5658307" cy="44349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r>
              <a:rPr lang="en-US"/>
              <a:t>6/23/2020</a:t>
            </a:r>
            <a:endParaRPr lang="en-US" dirty="0"/>
          </a:p>
        </p:txBody>
      </p:sp>
      <p:sp>
        <p:nvSpPr>
          <p:cNvPr id="4" name="Footer Placeholder 3"/>
          <p:cNvSpPr>
            <a:spLocks noGrp="1"/>
          </p:cNvSpPr>
          <p:nvPr>
            <p:ph type="ftr" sz="quarter" idx="11"/>
          </p:nvPr>
        </p:nvSpPr>
        <p:spPr/>
        <p:txBody>
          <a:bodyPr/>
          <a:lstStyle/>
          <a:p>
            <a:r>
              <a:rPr kumimoji="0" lang="en-US"/>
              <a:t>FY 2020-21 Budget</a:t>
            </a:r>
            <a:endParaRPr kumimoji="0" lang="en-US" dirty="0"/>
          </a:p>
        </p:txBody>
      </p:sp>
      <p:sp>
        <p:nvSpPr>
          <p:cNvPr id="5" name="Slide Number Placeholder 4"/>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a:t>6/23/2020</a:t>
            </a:r>
            <a:endParaRPr lang="en-US" dirty="0"/>
          </a:p>
        </p:txBody>
      </p:sp>
      <p:sp>
        <p:nvSpPr>
          <p:cNvPr id="3" name="Footer Placeholder 2"/>
          <p:cNvSpPr>
            <a:spLocks noGrp="1"/>
          </p:cNvSpPr>
          <p:nvPr>
            <p:ph type="ftr" sz="quarter" idx="11"/>
          </p:nvPr>
        </p:nvSpPr>
        <p:spPr/>
        <p:txBody>
          <a:bodyPr/>
          <a:lstStyle/>
          <a:p>
            <a:r>
              <a:rPr lang="en-US"/>
              <a:t>FY 2020-21 Budget</a:t>
            </a:r>
            <a:endParaRPr lang="en-US" dirty="0"/>
          </a:p>
        </p:txBody>
      </p:sp>
      <p:sp>
        <p:nvSpPr>
          <p:cNvPr id="4" name="Slide Number Placeholder 3"/>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269923" y="302260"/>
            <a:ext cx="4211638" cy="2374900"/>
          </a:xfrm>
        </p:spPr>
        <p:txBody>
          <a:bodyPr anchor="b"/>
          <a:lstStyle>
            <a:lvl1pPr algn="ctr">
              <a:lnSpc>
                <a:spcPct val="100000"/>
              </a:lnSpc>
              <a:defRPr sz="2940" b="0">
                <a:effectLst>
                  <a:outerShdw blurRad="50800" dist="25400" dir="5400000" algn="t" rotWithShape="0">
                    <a:prstClr val="black">
                      <a:alpha val="25000"/>
                    </a:prstClr>
                  </a:outerShdw>
                </a:effectLst>
              </a:defRPr>
            </a:lvl1pPr>
          </a:lstStyle>
          <a:p>
            <a:r>
              <a:rPr lang="en-US"/>
              <a:t>Click to edit Master title style</a:t>
            </a:r>
            <a:endParaRPr lang="en-US" dirty="0"/>
          </a:p>
        </p:txBody>
      </p:sp>
      <p:sp>
        <p:nvSpPr>
          <p:cNvPr id="3" name="Content Placeholder 2"/>
          <p:cNvSpPr>
            <a:spLocks noGrp="1"/>
          </p:cNvSpPr>
          <p:nvPr>
            <p:ph idx="1"/>
          </p:nvPr>
        </p:nvSpPr>
        <p:spPr>
          <a:xfrm>
            <a:off x="1006793" y="309458"/>
            <a:ext cx="6994209" cy="6633528"/>
          </a:xfrm>
        </p:spPr>
        <p:txBody>
          <a:bodyPr/>
          <a:lstStyle>
            <a:lvl1pPr>
              <a:defRPr sz="3360"/>
            </a:lvl1pPr>
            <a:lvl2pPr>
              <a:defRPr sz="2940"/>
            </a:lvl2pPr>
            <a:lvl3pPr>
              <a:defRPr sz="2520"/>
            </a:lvl3pPr>
            <a:lvl4pPr>
              <a:defRPr sz="2100"/>
            </a:lvl4pPr>
            <a:lvl5pPr>
              <a:defRPr sz="2100"/>
            </a:lvl5pPr>
            <a:lvl6pPr>
              <a:defRPr sz="2100"/>
            </a:lvl6pPr>
            <a:lvl7pPr>
              <a:defRPr sz="2100"/>
            </a:lvl7pPr>
            <a:lvl8pPr>
              <a:defRPr sz="2100"/>
            </a:lvl8pPr>
            <a:lvl9pPr>
              <a:defRPr sz="21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69923" y="2763522"/>
            <a:ext cx="4211638" cy="4179465"/>
          </a:xfrm>
        </p:spPr>
        <p:txBody>
          <a:bodyPr>
            <a:normAutofit/>
          </a:bodyPr>
          <a:lstStyle>
            <a:lvl1pPr marL="0" indent="0" algn="ctr">
              <a:lnSpc>
                <a:spcPct val="125000"/>
              </a:lnSpc>
              <a:buNone/>
              <a:defRPr sz="1680"/>
            </a:lvl1pPr>
            <a:lvl2pPr marL="480060" indent="0">
              <a:buNone/>
              <a:defRPr sz="1260"/>
            </a:lvl2pPr>
            <a:lvl3pPr marL="960120" indent="0">
              <a:buNone/>
              <a:defRPr sz="1050"/>
            </a:lvl3pPr>
            <a:lvl4pPr marL="1440180" indent="0">
              <a:buNone/>
              <a:defRPr sz="945"/>
            </a:lvl4pPr>
            <a:lvl5pPr marL="1920240" indent="0">
              <a:buNone/>
              <a:defRPr sz="945"/>
            </a:lvl5pPr>
            <a:lvl6pPr marL="2400300" indent="0">
              <a:buNone/>
              <a:defRPr sz="945"/>
            </a:lvl6pPr>
            <a:lvl7pPr marL="2880360" indent="0">
              <a:buNone/>
              <a:defRPr sz="945"/>
            </a:lvl7pPr>
            <a:lvl8pPr marL="3360420" indent="0">
              <a:buNone/>
              <a:defRPr sz="945"/>
            </a:lvl8pPr>
            <a:lvl9pPr marL="3840480" indent="0">
              <a:buNone/>
              <a:defRPr sz="945"/>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6/23/2020</a:t>
            </a:r>
            <a:endParaRPr lang="en-US" dirty="0"/>
          </a:p>
        </p:txBody>
      </p:sp>
      <p:sp>
        <p:nvSpPr>
          <p:cNvPr id="6" name="Footer Placeholder 5"/>
          <p:cNvSpPr>
            <a:spLocks noGrp="1"/>
          </p:cNvSpPr>
          <p:nvPr>
            <p:ph type="ftr" sz="quarter" idx="11"/>
          </p:nvPr>
        </p:nvSpPr>
        <p:spPr/>
        <p:txBody>
          <a:bodyPr/>
          <a:lstStyle/>
          <a:p>
            <a:r>
              <a:rPr kumimoji="0" lang="en-US"/>
              <a:t>FY 2020-21 Budget</a:t>
            </a:r>
            <a:endParaRPr kumimoji="0"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51407" y="259080"/>
            <a:ext cx="7996553" cy="1014730"/>
          </a:xfrm>
        </p:spPr>
        <p:txBody>
          <a:bodyPr anchor="b"/>
          <a:lstStyle>
            <a:lvl1pPr algn="ctr">
              <a:lnSpc>
                <a:spcPct val="100000"/>
              </a:lnSpc>
              <a:defRPr sz="2940" b="0"/>
            </a:lvl1pPr>
          </a:lstStyle>
          <a:p>
            <a:r>
              <a:rPr lang="en-US"/>
              <a:t>Click to edit Master title style</a:t>
            </a:r>
            <a:endParaRPr lang="en-US" dirty="0"/>
          </a:p>
        </p:txBody>
      </p:sp>
      <p:sp>
        <p:nvSpPr>
          <p:cNvPr id="3" name="Picture Placeholder 2"/>
          <p:cNvSpPr>
            <a:spLocks noGrp="1"/>
          </p:cNvSpPr>
          <p:nvPr>
            <p:ph type="pic" idx="1"/>
          </p:nvPr>
        </p:nvSpPr>
        <p:spPr>
          <a:xfrm>
            <a:off x="2111377" y="1295400"/>
            <a:ext cx="8476613" cy="5146517"/>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360"/>
            </a:lvl1pPr>
            <a:lvl2pPr marL="480060" indent="0">
              <a:buNone/>
              <a:defRPr sz="2940"/>
            </a:lvl2pPr>
            <a:lvl3pPr marL="960120" indent="0">
              <a:buNone/>
              <a:defRPr sz="2520"/>
            </a:lvl3pPr>
            <a:lvl4pPr marL="1440180" indent="0">
              <a:buNone/>
              <a:defRPr sz="2100"/>
            </a:lvl4pPr>
            <a:lvl5pPr marL="1920240" indent="0">
              <a:buNone/>
              <a:defRPr sz="2100"/>
            </a:lvl5pPr>
            <a:lvl6pPr marL="2400300" indent="0">
              <a:buNone/>
              <a:defRPr sz="2100"/>
            </a:lvl6pPr>
            <a:lvl7pPr marL="2880360" indent="0">
              <a:buNone/>
              <a:defRPr sz="2100"/>
            </a:lvl7pPr>
            <a:lvl8pPr marL="3360420" indent="0">
              <a:buNone/>
              <a:defRPr sz="2100"/>
            </a:lvl8pPr>
            <a:lvl9pPr marL="3840480" indent="0">
              <a:buNone/>
              <a:defRPr sz="2100"/>
            </a:lvl9pPr>
          </a:lstStyle>
          <a:p>
            <a:r>
              <a:rPr lang="en-US" dirty="0"/>
              <a:t>Click icon to add picture</a:t>
            </a:r>
          </a:p>
        </p:txBody>
      </p:sp>
      <p:sp>
        <p:nvSpPr>
          <p:cNvPr id="4" name="Text Placeholder 3"/>
          <p:cNvSpPr>
            <a:spLocks noGrp="1"/>
          </p:cNvSpPr>
          <p:nvPr>
            <p:ph type="body" sz="half" idx="2"/>
          </p:nvPr>
        </p:nvSpPr>
        <p:spPr>
          <a:xfrm>
            <a:off x="2351407" y="6584950"/>
            <a:ext cx="7996553" cy="604520"/>
          </a:xfrm>
        </p:spPr>
        <p:txBody>
          <a:bodyPr>
            <a:normAutofit/>
          </a:bodyPr>
          <a:lstStyle>
            <a:lvl1pPr marL="0" indent="0" algn="ctr">
              <a:buNone/>
              <a:defRPr sz="1680"/>
            </a:lvl1pPr>
            <a:lvl2pPr marL="480060" indent="0">
              <a:buNone/>
              <a:defRPr sz="1260"/>
            </a:lvl2pPr>
            <a:lvl3pPr marL="960120" indent="0">
              <a:buNone/>
              <a:defRPr sz="1050"/>
            </a:lvl3pPr>
            <a:lvl4pPr marL="1440180" indent="0">
              <a:buNone/>
              <a:defRPr sz="945"/>
            </a:lvl4pPr>
            <a:lvl5pPr marL="1920240" indent="0">
              <a:buNone/>
              <a:defRPr sz="945"/>
            </a:lvl5pPr>
            <a:lvl6pPr marL="2400300" indent="0">
              <a:buNone/>
              <a:defRPr sz="945"/>
            </a:lvl6pPr>
            <a:lvl7pPr marL="2880360" indent="0">
              <a:buNone/>
              <a:defRPr sz="945"/>
            </a:lvl7pPr>
            <a:lvl8pPr marL="3360420" indent="0">
              <a:buNone/>
              <a:defRPr sz="945"/>
            </a:lvl8pPr>
            <a:lvl9pPr marL="3840480" indent="0">
              <a:buNone/>
              <a:defRPr sz="945"/>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a:t>6/23/2020</a:t>
            </a:r>
            <a:endParaRPr lang="en-US" dirty="0"/>
          </a:p>
        </p:txBody>
      </p:sp>
      <p:sp>
        <p:nvSpPr>
          <p:cNvPr id="6" name="Footer Placeholder 5"/>
          <p:cNvSpPr>
            <a:spLocks noGrp="1"/>
          </p:cNvSpPr>
          <p:nvPr>
            <p:ph type="ftr" sz="quarter" idx="11"/>
          </p:nvPr>
        </p:nvSpPr>
        <p:spPr/>
        <p:txBody>
          <a:bodyPr/>
          <a:lstStyle/>
          <a:p>
            <a:r>
              <a:rPr kumimoji="0" lang="en-US"/>
              <a:t>FY 2020-21 Budget</a:t>
            </a:r>
            <a:endParaRPr kumimoji="0" lang="en-US" dirty="0"/>
          </a:p>
        </p:txBody>
      </p:sp>
      <p:sp>
        <p:nvSpPr>
          <p:cNvPr id="7" name="Slide Number Placeholder 6"/>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6/23/2020</a:t>
            </a:r>
            <a:endParaRPr lang="en-US" dirty="0"/>
          </a:p>
        </p:txBody>
      </p:sp>
      <p:sp>
        <p:nvSpPr>
          <p:cNvPr id="5" name="Footer Placeholder 4"/>
          <p:cNvSpPr>
            <a:spLocks noGrp="1"/>
          </p:cNvSpPr>
          <p:nvPr>
            <p:ph type="ftr" sz="quarter" idx="11"/>
          </p:nvPr>
        </p:nvSpPr>
        <p:spPr/>
        <p:txBody>
          <a:bodyPr/>
          <a:lstStyle/>
          <a:p>
            <a:r>
              <a:rPr kumimoji="0" lang="en-US"/>
              <a:t>FY 2020-21 Budget</a:t>
            </a:r>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81160" y="311258"/>
            <a:ext cx="2880360" cy="663172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40080" y="311258"/>
            <a:ext cx="8427720" cy="663172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a:t>6/23/2020</a:t>
            </a:r>
            <a:endParaRPr lang="en-US" dirty="0"/>
          </a:p>
        </p:txBody>
      </p:sp>
      <p:sp>
        <p:nvSpPr>
          <p:cNvPr id="5" name="Footer Placeholder 4"/>
          <p:cNvSpPr>
            <a:spLocks noGrp="1"/>
          </p:cNvSpPr>
          <p:nvPr>
            <p:ph type="ftr" sz="quarter" idx="11"/>
          </p:nvPr>
        </p:nvSpPr>
        <p:spPr/>
        <p:txBody>
          <a:bodyPr/>
          <a:lstStyle/>
          <a:p>
            <a:r>
              <a:rPr kumimoji="0" lang="en-US"/>
              <a:t>FY 2020-21 Budget</a:t>
            </a:r>
            <a:endParaRPr kumimoji="0" lang="en-US" dirty="0"/>
          </a:p>
        </p:txBody>
      </p:sp>
      <p:sp>
        <p:nvSpPr>
          <p:cNvPr id="6" name="Slide Number Placeholder 5"/>
          <p:cNvSpPr>
            <a:spLocks noGrp="1"/>
          </p:cNvSpPr>
          <p:nvPr>
            <p:ph type="sldNum" sz="quarter" idx="12"/>
          </p:nvPr>
        </p:nvSpPr>
        <p:spPr/>
        <p:txBody>
          <a:bodyPr/>
          <a:lstStyle/>
          <a:p>
            <a:fld id="{69E29E33-B620-47F9-BB04-8846C2A5AFCC}" type="slidenum">
              <a:rPr kumimoji="0" lang="en-US" smtClean="0"/>
              <a:pPr/>
              <a:t>‹#›</a:t>
            </a:fld>
            <a:endParaRPr kumimoji="0"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40080" y="0"/>
            <a:ext cx="11521440" cy="1295400"/>
          </a:xfrm>
          <a:prstGeom prst="rect">
            <a:avLst/>
          </a:prstGeom>
        </p:spPr>
        <p:txBody>
          <a:bodyPr vert="horz" lIns="91440" tIns="45720" rIns="91440" bIns="45720" rtlCol="0" anchor="b">
            <a:noAutofit/>
          </a:bodyPr>
          <a:lstStyle/>
          <a:p>
            <a:r>
              <a:rPr lang="en-US" dirty="0"/>
              <a:t>Click to edit Master title style</a:t>
            </a:r>
          </a:p>
        </p:txBody>
      </p:sp>
      <p:sp>
        <p:nvSpPr>
          <p:cNvPr id="3" name="Text Placeholder 2"/>
          <p:cNvSpPr>
            <a:spLocks noGrp="1"/>
          </p:cNvSpPr>
          <p:nvPr>
            <p:ph type="body" idx="1"/>
          </p:nvPr>
        </p:nvSpPr>
        <p:spPr>
          <a:xfrm>
            <a:off x="640080" y="1813562"/>
            <a:ext cx="11521440" cy="5129425"/>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66801" y="7207103"/>
            <a:ext cx="2920365" cy="413808"/>
          </a:xfrm>
          <a:prstGeom prst="rect">
            <a:avLst/>
          </a:prstGeom>
        </p:spPr>
        <p:txBody>
          <a:bodyPr vert="horz" lIns="91440" tIns="45720" rIns="45720" bIns="45720" rtlCol="0" anchor="ctr"/>
          <a:lstStyle>
            <a:lvl1pPr algn="l">
              <a:defRPr sz="1260">
                <a:solidFill>
                  <a:srgbClr val="224C5B"/>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6/23/2020</a:t>
            </a:r>
            <a:endParaRPr lang="en-US" dirty="0"/>
          </a:p>
        </p:txBody>
      </p:sp>
      <p:sp>
        <p:nvSpPr>
          <p:cNvPr id="5" name="Footer Placeholder 4"/>
          <p:cNvSpPr>
            <a:spLocks noGrp="1"/>
          </p:cNvSpPr>
          <p:nvPr>
            <p:ph type="ftr" sz="quarter" idx="3"/>
          </p:nvPr>
        </p:nvSpPr>
        <p:spPr>
          <a:xfrm>
            <a:off x="4407218" y="7203864"/>
            <a:ext cx="3987165" cy="413808"/>
          </a:xfrm>
          <a:prstGeom prst="rect">
            <a:avLst/>
          </a:prstGeom>
        </p:spPr>
        <p:txBody>
          <a:bodyPr vert="horz" lIns="45720" tIns="45720" rIns="91440" bIns="45720" rtlCol="0" anchor="ctr"/>
          <a:lstStyle>
            <a:lvl1pPr algn="ctr">
              <a:defRPr sz="1260">
                <a:solidFill>
                  <a:srgbClr val="224C5B"/>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r>
              <a:rPr lang="en-US"/>
              <a:t>FY 2020-21 Budget</a:t>
            </a:r>
            <a:endParaRPr lang="en-US" dirty="0"/>
          </a:p>
        </p:txBody>
      </p:sp>
      <p:sp>
        <p:nvSpPr>
          <p:cNvPr id="6" name="Slide Number Placeholder 5"/>
          <p:cNvSpPr>
            <a:spLocks noGrp="1"/>
          </p:cNvSpPr>
          <p:nvPr>
            <p:ph type="sldNum" sz="quarter" idx="4"/>
          </p:nvPr>
        </p:nvSpPr>
        <p:spPr>
          <a:xfrm>
            <a:off x="11960590" y="7203865"/>
            <a:ext cx="786765" cy="413808"/>
          </a:xfrm>
          <a:prstGeom prst="rect">
            <a:avLst/>
          </a:prstGeom>
        </p:spPr>
        <p:txBody>
          <a:bodyPr vert="horz" lIns="27432" tIns="45720" rIns="45720" bIns="45720" rtlCol="0" anchor="ctr"/>
          <a:lstStyle>
            <a:lvl1pPr algn="r">
              <a:defRPr sz="2940" b="1">
                <a:solidFill>
                  <a:srgbClr val="224C5B"/>
                </a:solidFill>
                <a:effectLst>
                  <a:outerShdw blurRad="38100" dist="38100" dir="2700000" algn="tl">
                    <a:srgbClr val="000000">
                      <a:alpha val="43137"/>
                    </a:srgbClr>
                  </a:outerShdw>
                </a:effectLst>
                <a:latin typeface="Arial" panose="020B0604020202020204" pitchFamily="34" charset="0"/>
                <a:cs typeface="Arial" panose="020B0604020202020204" pitchFamily="34" charset="0"/>
              </a:defRPr>
            </a:lvl1pPr>
          </a:lstStyle>
          <a:p>
            <a:fld id="{69E29E33-B620-47F9-BB04-8846C2A5AFCC}" type="slidenum">
              <a:rPr lang="en-US" smtClean="0"/>
              <a:pPr/>
              <a:t>‹#›</a:t>
            </a:fld>
            <a:endParaRPr lang="en-US" dirty="0"/>
          </a:p>
        </p:txBody>
      </p:sp>
      <p:sp>
        <p:nvSpPr>
          <p:cNvPr id="7" name="Oval 6"/>
          <p:cNvSpPr/>
          <p:nvPr/>
        </p:nvSpPr>
        <p:spPr>
          <a:xfrm>
            <a:off x="11840865" y="7365969"/>
            <a:ext cx="118680" cy="96075"/>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60120" rtl="0" eaLnBrk="1" latinLnBrk="0" hangingPunct="1"/>
            <a:endParaRPr lang="en-US" sz="1890" kern="1200" dirty="0">
              <a:solidFill>
                <a:schemeClr val="lt1"/>
              </a:solidFill>
              <a:latin typeface="+mn-lt"/>
              <a:ea typeface="+mn-ea"/>
              <a:cs typeface="+mn-cs"/>
            </a:endParaRPr>
          </a:p>
        </p:txBody>
      </p:sp>
      <p:sp>
        <p:nvSpPr>
          <p:cNvPr id="8" name="Oval 7"/>
          <p:cNvSpPr/>
          <p:nvPr/>
        </p:nvSpPr>
        <p:spPr>
          <a:xfrm>
            <a:off x="796768" y="7365969"/>
            <a:ext cx="118680" cy="96075"/>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90"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ctr" defTabSz="960120" rtl="0" eaLnBrk="1" latinLnBrk="0" hangingPunct="1">
        <a:lnSpc>
          <a:spcPts val="6090"/>
        </a:lnSpc>
        <a:spcBef>
          <a:spcPct val="0"/>
        </a:spcBef>
        <a:buNone/>
        <a:defRPr sz="5040" kern="1200">
          <a:solidFill>
            <a:srgbClr val="224C5B"/>
          </a:solidFill>
          <a:effectLst>
            <a:outerShdw blurRad="63500" dist="38100" dir="5400000" algn="t" rotWithShape="0">
              <a:prstClr val="black">
                <a:alpha val="25000"/>
              </a:prstClr>
            </a:outerShdw>
          </a:effectLst>
          <a:latin typeface="+mn-lt"/>
          <a:ea typeface="+mj-ea"/>
          <a:cs typeface="+mj-cs"/>
        </a:defRPr>
      </a:lvl1pPr>
    </p:titleStyle>
    <p:bodyStyle>
      <a:lvl1pPr marL="360045" indent="-360045" algn="l" defTabSz="960120" rtl="0" eaLnBrk="1" latinLnBrk="0" hangingPunct="1">
        <a:spcBef>
          <a:spcPts val="735"/>
        </a:spcBef>
        <a:buFont typeface="Arial" pitchFamily="34" charset="0"/>
        <a:buChar char="•"/>
        <a:defRPr sz="2520" kern="1200">
          <a:solidFill>
            <a:srgbClr val="68475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1pPr>
      <a:lvl2pPr marL="780098" indent="-300038" algn="l" defTabSz="960120" rtl="0" eaLnBrk="1" latinLnBrk="0" hangingPunct="1">
        <a:spcBef>
          <a:spcPts val="735"/>
        </a:spcBef>
        <a:buFont typeface="Courier New" pitchFamily="49" charset="0"/>
        <a:buChar char="o"/>
        <a:defRPr sz="1890" kern="1200">
          <a:solidFill>
            <a:srgbClr val="68475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2pPr>
      <a:lvl3pPr marL="1200150" indent="-240030" algn="l" defTabSz="960120" rtl="0" eaLnBrk="1" latinLnBrk="0" hangingPunct="1">
        <a:spcBef>
          <a:spcPts val="735"/>
        </a:spcBef>
        <a:buFont typeface="Arial" pitchFamily="34" charset="0"/>
        <a:buChar char="•"/>
        <a:defRPr sz="1890" kern="1200">
          <a:solidFill>
            <a:srgbClr val="68475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3pPr>
      <a:lvl4pPr marL="1680210" indent="-240030" algn="l" defTabSz="960120" rtl="0" eaLnBrk="1" latinLnBrk="0" hangingPunct="1">
        <a:spcBef>
          <a:spcPts val="735"/>
        </a:spcBef>
        <a:buFont typeface="Courier New" pitchFamily="49" charset="0"/>
        <a:buChar char="o"/>
        <a:defRPr sz="1890" kern="1200">
          <a:solidFill>
            <a:srgbClr val="68475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4pPr>
      <a:lvl5pPr marL="2160270" indent="-240030" algn="l" defTabSz="960120" rtl="0" eaLnBrk="1" latinLnBrk="0" hangingPunct="1">
        <a:spcBef>
          <a:spcPts val="735"/>
        </a:spcBef>
        <a:buFont typeface="Arial" pitchFamily="34" charset="0"/>
        <a:buChar char="•"/>
        <a:defRPr sz="1890" kern="1200">
          <a:solidFill>
            <a:srgbClr val="684751"/>
          </a:solidFill>
          <a:effectLst>
            <a:outerShdw blurRad="38100" dist="38100" dir="2700000" algn="tl">
              <a:srgbClr val="000000">
                <a:alpha val="43137"/>
              </a:srgbClr>
            </a:outerShdw>
          </a:effectLst>
          <a:latin typeface="Arial" panose="020B0604020202020204" pitchFamily="34" charset="0"/>
          <a:ea typeface="+mn-ea"/>
          <a:cs typeface="Arial" panose="020B0604020202020204" pitchFamily="34" charset="0"/>
        </a:defRPr>
      </a:lvl5pPr>
      <a:lvl6pPr marL="2640330" indent="-240030" algn="l" defTabSz="960120" rtl="0" eaLnBrk="1" latinLnBrk="0" hangingPunct="1">
        <a:spcBef>
          <a:spcPct val="20000"/>
        </a:spcBef>
        <a:buFont typeface="Courier New" pitchFamily="49" charset="0"/>
        <a:buChar char="o"/>
        <a:defRPr sz="1680" kern="1200">
          <a:solidFill>
            <a:schemeClr val="tx1">
              <a:lumMod val="50000"/>
              <a:lumOff val="50000"/>
            </a:schemeClr>
          </a:solidFill>
          <a:latin typeface="+mj-lt"/>
          <a:ea typeface="+mn-ea"/>
          <a:cs typeface="+mn-cs"/>
        </a:defRPr>
      </a:lvl6pPr>
      <a:lvl7pPr marL="3120390" indent="-240030" algn="l" defTabSz="960120" rtl="0" eaLnBrk="1" latinLnBrk="0" hangingPunct="1">
        <a:spcBef>
          <a:spcPct val="20000"/>
        </a:spcBef>
        <a:buFont typeface="Arial" pitchFamily="34" charset="0"/>
        <a:buChar char="•"/>
        <a:defRPr sz="1680" kern="1200">
          <a:solidFill>
            <a:schemeClr val="tx1">
              <a:lumMod val="50000"/>
              <a:lumOff val="50000"/>
            </a:schemeClr>
          </a:solidFill>
          <a:latin typeface="+mj-lt"/>
          <a:ea typeface="+mn-ea"/>
          <a:cs typeface="+mn-cs"/>
        </a:defRPr>
      </a:lvl7pPr>
      <a:lvl8pPr marL="3600450" indent="-240030" algn="l" defTabSz="960120" rtl="0" eaLnBrk="1" latinLnBrk="0" hangingPunct="1">
        <a:spcBef>
          <a:spcPct val="20000"/>
        </a:spcBef>
        <a:buFont typeface="Courier New" pitchFamily="49" charset="0"/>
        <a:buChar char="o"/>
        <a:defRPr sz="1680" kern="1200">
          <a:solidFill>
            <a:schemeClr val="tx1">
              <a:lumMod val="50000"/>
              <a:lumOff val="50000"/>
            </a:schemeClr>
          </a:solidFill>
          <a:latin typeface="+mj-lt"/>
          <a:ea typeface="+mn-ea"/>
          <a:cs typeface="+mn-cs"/>
        </a:defRPr>
      </a:lvl8pPr>
      <a:lvl9pPr marL="4080510" indent="-240030" algn="l" defTabSz="960120" rtl="0" eaLnBrk="1" latinLnBrk="0" hangingPunct="1">
        <a:spcBef>
          <a:spcPct val="20000"/>
        </a:spcBef>
        <a:buFont typeface="Arial" pitchFamily="34" charset="0"/>
        <a:buChar char="•"/>
        <a:defRPr sz="1680" kern="1200">
          <a:solidFill>
            <a:schemeClr val="tx1">
              <a:lumMod val="50000"/>
              <a:lumOff val="50000"/>
            </a:schemeClr>
          </a:solidFill>
          <a:latin typeface="+mj-lt"/>
          <a:ea typeface="+mn-ea"/>
          <a:cs typeface="+mn-cs"/>
        </a:defRPr>
      </a:lvl9pPr>
    </p:bodyStyle>
    <p:otherStyle>
      <a:defPPr>
        <a:defRPr lang="en-US"/>
      </a:defPPr>
      <a:lvl1pPr marL="0" algn="l" defTabSz="960120" rtl="0" eaLnBrk="1" latinLnBrk="0" hangingPunct="1">
        <a:defRPr sz="1890" kern="1200">
          <a:solidFill>
            <a:schemeClr val="tx1"/>
          </a:solidFill>
          <a:latin typeface="+mn-lt"/>
          <a:ea typeface="+mn-ea"/>
          <a:cs typeface="+mn-cs"/>
        </a:defRPr>
      </a:lvl1pPr>
      <a:lvl2pPr marL="480060" algn="l" defTabSz="960120" rtl="0" eaLnBrk="1" latinLnBrk="0" hangingPunct="1">
        <a:defRPr sz="1890" kern="1200">
          <a:solidFill>
            <a:schemeClr val="tx1"/>
          </a:solidFill>
          <a:latin typeface="+mn-lt"/>
          <a:ea typeface="+mn-ea"/>
          <a:cs typeface="+mn-cs"/>
        </a:defRPr>
      </a:lvl2pPr>
      <a:lvl3pPr marL="960120" algn="l" defTabSz="960120" rtl="0" eaLnBrk="1" latinLnBrk="0" hangingPunct="1">
        <a:defRPr sz="1890" kern="1200">
          <a:solidFill>
            <a:schemeClr val="tx1"/>
          </a:solidFill>
          <a:latin typeface="+mn-lt"/>
          <a:ea typeface="+mn-ea"/>
          <a:cs typeface="+mn-cs"/>
        </a:defRPr>
      </a:lvl3pPr>
      <a:lvl4pPr marL="1440180" algn="l" defTabSz="960120" rtl="0" eaLnBrk="1" latinLnBrk="0" hangingPunct="1">
        <a:defRPr sz="1890" kern="1200">
          <a:solidFill>
            <a:schemeClr val="tx1"/>
          </a:solidFill>
          <a:latin typeface="+mn-lt"/>
          <a:ea typeface="+mn-ea"/>
          <a:cs typeface="+mn-cs"/>
        </a:defRPr>
      </a:lvl4pPr>
      <a:lvl5pPr marL="1920240" algn="l" defTabSz="960120" rtl="0" eaLnBrk="1" latinLnBrk="0" hangingPunct="1">
        <a:defRPr sz="1890" kern="1200">
          <a:solidFill>
            <a:schemeClr val="tx1"/>
          </a:solidFill>
          <a:latin typeface="+mn-lt"/>
          <a:ea typeface="+mn-ea"/>
          <a:cs typeface="+mn-cs"/>
        </a:defRPr>
      </a:lvl5pPr>
      <a:lvl6pPr marL="2400300" algn="l" defTabSz="960120" rtl="0" eaLnBrk="1" latinLnBrk="0" hangingPunct="1">
        <a:defRPr sz="1890" kern="1200">
          <a:solidFill>
            <a:schemeClr val="tx1"/>
          </a:solidFill>
          <a:latin typeface="+mn-lt"/>
          <a:ea typeface="+mn-ea"/>
          <a:cs typeface="+mn-cs"/>
        </a:defRPr>
      </a:lvl6pPr>
      <a:lvl7pPr marL="2880360" algn="l" defTabSz="960120" rtl="0" eaLnBrk="1" latinLnBrk="0" hangingPunct="1">
        <a:defRPr sz="1890" kern="1200">
          <a:solidFill>
            <a:schemeClr val="tx1"/>
          </a:solidFill>
          <a:latin typeface="+mn-lt"/>
          <a:ea typeface="+mn-ea"/>
          <a:cs typeface="+mn-cs"/>
        </a:defRPr>
      </a:lvl7pPr>
      <a:lvl8pPr marL="3360420" algn="l" defTabSz="960120" rtl="0" eaLnBrk="1" latinLnBrk="0" hangingPunct="1">
        <a:defRPr sz="1890" kern="1200">
          <a:solidFill>
            <a:schemeClr val="tx1"/>
          </a:solidFill>
          <a:latin typeface="+mn-lt"/>
          <a:ea typeface="+mn-ea"/>
          <a:cs typeface="+mn-cs"/>
        </a:defRPr>
      </a:lvl8pPr>
      <a:lvl9pPr marL="3840480" algn="l" defTabSz="960120" rtl="0" eaLnBrk="1" latinLnBrk="0" hangingPunct="1">
        <a:defRPr sz="189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286000"/>
            <a:ext cx="10972800" cy="685800"/>
          </a:xfrm>
        </p:spPr>
        <p:txBody>
          <a:bodyPr lIns="45720" rIns="45720" anchor="ctr">
            <a:noAutofit/>
          </a:bodyPr>
          <a:lstStyle/>
          <a:p>
            <a:r>
              <a:rPr lang="en-US" sz="4400" b="1" cap="small" spc="630" dirty="0">
                <a:effectLst>
                  <a:outerShdw blurRad="50800" dist="50800" dir="2700000" algn="tl">
                    <a:srgbClr val="000000">
                      <a:alpha val="30000"/>
                    </a:srgbClr>
                  </a:outerShdw>
                </a:effectLst>
                <a:latin typeface="Palatino Linotype" panose="02040502050505030304" pitchFamily="18" charset="0"/>
                <a:cs typeface="Arial" pitchFamily="34" charset="0"/>
              </a:rPr>
              <a:t>City of Salinas</a:t>
            </a:r>
          </a:p>
        </p:txBody>
      </p:sp>
      <p:sp>
        <p:nvSpPr>
          <p:cNvPr id="3" name="Subtitle 2"/>
          <p:cNvSpPr>
            <a:spLocks noGrp="1"/>
          </p:cNvSpPr>
          <p:nvPr>
            <p:ph type="subTitle" idx="1"/>
          </p:nvPr>
        </p:nvSpPr>
        <p:spPr>
          <a:xfrm>
            <a:off x="914400" y="3429000"/>
            <a:ext cx="10972800" cy="1828800"/>
          </a:xfrm>
        </p:spPr>
        <p:txBody>
          <a:bodyPr vert="horz" lIns="48006" tIns="45720" rIns="48006" bIns="45720" rtlCol="0" anchor="ctr" anchorCtr="0">
            <a:noAutofit/>
            <a:scene3d>
              <a:camera prst="orthographicFront"/>
              <a:lightRig rig="soft" dir="t">
                <a:rot lat="0" lon="0" rev="17220000"/>
              </a:lightRig>
            </a:scene3d>
            <a:sp3d prstMaterial="softEdge">
              <a:bevelT w="38100" h="38100"/>
            </a:sp3d>
          </a:bodyPr>
          <a:lstStyle/>
          <a:p>
            <a:pPr>
              <a:spcBef>
                <a:spcPct val="0"/>
              </a:spcBef>
            </a:pPr>
            <a:r>
              <a:rPr lang="en-US" sz="3800" b="1" cap="small" spc="315" dirty="0">
                <a:ln w="6350">
                  <a:noFill/>
                </a:ln>
                <a:effectLst>
                  <a:outerShdw blurRad="50800" dist="50800" dir="2700000" algn="tl" rotWithShape="0">
                    <a:srgbClr val="000000">
                      <a:alpha val="30000"/>
                    </a:srgbClr>
                  </a:outerShdw>
                </a:effectLst>
                <a:latin typeface="+mn-lt"/>
                <a:ea typeface="+mj-ea"/>
                <a:cs typeface="Times New Roman" pitchFamily="18" charset="0"/>
              </a:rPr>
              <a:t>Fiscal Year 2022                                 Mid-Year Budget Review &amp; Supplemental Appropriation Requests</a:t>
            </a:r>
          </a:p>
        </p:txBody>
      </p:sp>
      <p:sp>
        <p:nvSpPr>
          <p:cNvPr id="5" name="Subtitle 2"/>
          <p:cNvSpPr txBox="1">
            <a:spLocks/>
          </p:cNvSpPr>
          <p:nvPr/>
        </p:nvSpPr>
        <p:spPr>
          <a:xfrm>
            <a:off x="3995928" y="5486400"/>
            <a:ext cx="4800600" cy="914400"/>
          </a:xfrm>
          <a:prstGeom prst="rect">
            <a:avLst/>
          </a:prstGeom>
        </p:spPr>
        <p:txBody>
          <a:bodyPr vert="horz" lIns="48006" tIns="45720" rIns="48006" bIns="45720" rtlCol="0" anchor="ctr" anchorCtr="0">
            <a:noAutofit/>
            <a:scene3d>
              <a:camera prst="orthographicFront"/>
              <a:lightRig rig="soft" dir="t">
                <a:rot lat="0" lon="0" rev="17220000"/>
              </a:lightRig>
            </a:scene3d>
            <a:sp3d prstMaterial="softEdge">
              <a:bevelT w="38100" h="38100"/>
            </a:sp3d>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j-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9pPr>
          </a:lstStyle>
          <a:p>
            <a:pPr>
              <a:spcBef>
                <a:spcPct val="0"/>
              </a:spcBef>
            </a:pPr>
            <a:r>
              <a:rPr lang="en-US" sz="3200" b="1" cap="small" spc="315" dirty="0">
                <a:ln w="6350">
                  <a:noFill/>
                </a:ln>
                <a:solidFill>
                  <a:srgbClr val="224C5B"/>
                </a:solidFill>
                <a:effectLst>
                  <a:outerShdw blurRad="50800" dist="50800" dir="2700000" algn="tl" rotWithShape="0">
                    <a:srgbClr val="000000">
                      <a:alpha val="30000"/>
                    </a:srgbClr>
                  </a:outerShdw>
                </a:effectLst>
                <a:latin typeface="+mn-lt"/>
                <a:ea typeface="+mj-ea"/>
                <a:cs typeface="Times New Roman" pitchFamily="18" charset="0"/>
              </a:rPr>
              <a:t>March 8, 2022</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4960" y="685800"/>
            <a:ext cx="1999745" cy="1371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376297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286000"/>
            <a:ext cx="10972800" cy="685800"/>
          </a:xfrm>
        </p:spPr>
        <p:txBody>
          <a:bodyPr lIns="45720" rIns="45720" anchor="ctr">
            <a:noAutofit/>
          </a:bodyPr>
          <a:lstStyle/>
          <a:p>
            <a:r>
              <a:rPr lang="en-US" sz="4400" b="1" cap="small" spc="630" dirty="0">
                <a:effectLst>
                  <a:outerShdw blurRad="50800" dist="50800" dir="2700000" algn="tl">
                    <a:srgbClr val="000000">
                      <a:alpha val="30000"/>
                    </a:srgbClr>
                  </a:outerShdw>
                </a:effectLst>
                <a:latin typeface="Palatino Linotype" panose="02040502050505030304" pitchFamily="18" charset="0"/>
                <a:cs typeface="Arial" pitchFamily="34" charset="0"/>
              </a:rPr>
              <a:t>City of Salinas</a:t>
            </a:r>
          </a:p>
        </p:txBody>
      </p:sp>
      <p:sp>
        <p:nvSpPr>
          <p:cNvPr id="3" name="Subtitle 2"/>
          <p:cNvSpPr>
            <a:spLocks noGrp="1"/>
          </p:cNvSpPr>
          <p:nvPr>
            <p:ph type="subTitle" idx="1"/>
          </p:nvPr>
        </p:nvSpPr>
        <p:spPr>
          <a:xfrm>
            <a:off x="914400" y="3429000"/>
            <a:ext cx="10972800" cy="1828800"/>
          </a:xfrm>
        </p:spPr>
        <p:txBody>
          <a:bodyPr vert="horz" lIns="48006" tIns="45720" rIns="48006" bIns="45720" rtlCol="0" anchor="ctr" anchorCtr="0">
            <a:noAutofit/>
            <a:scene3d>
              <a:camera prst="orthographicFront"/>
              <a:lightRig rig="soft" dir="t">
                <a:rot lat="0" lon="0" rev="17220000"/>
              </a:lightRig>
            </a:scene3d>
            <a:sp3d prstMaterial="softEdge">
              <a:bevelT w="38100" h="38100"/>
            </a:sp3d>
          </a:bodyPr>
          <a:lstStyle/>
          <a:p>
            <a:pPr>
              <a:spcBef>
                <a:spcPct val="0"/>
              </a:spcBef>
            </a:pPr>
            <a:r>
              <a:rPr lang="en-US" sz="3800" b="1" cap="small" spc="315" dirty="0">
                <a:ln w="6350">
                  <a:noFill/>
                </a:ln>
                <a:effectLst>
                  <a:outerShdw blurRad="50800" dist="50800" dir="2700000" algn="tl" rotWithShape="0">
                    <a:srgbClr val="000000">
                      <a:alpha val="30000"/>
                    </a:srgbClr>
                  </a:outerShdw>
                </a:effectLst>
                <a:latin typeface="+mn-lt"/>
                <a:ea typeface="+mj-ea"/>
                <a:cs typeface="Times New Roman" pitchFamily="18" charset="0"/>
              </a:rPr>
              <a:t>Mark Roberts</a:t>
            </a:r>
          </a:p>
          <a:p>
            <a:pPr>
              <a:spcBef>
                <a:spcPct val="0"/>
              </a:spcBef>
            </a:pPr>
            <a:r>
              <a:rPr lang="en-US" sz="3800" b="1" cap="small" spc="315" dirty="0">
                <a:ln w="6350">
                  <a:noFill/>
                </a:ln>
                <a:effectLst>
                  <a:outerShdw blurRad="50800" dist="50800" dir="2700000" algn="tl" rotWithShape="0">
                    <a:srgbClr val="000000">
                      <a:alpha val="30000"/>
                    </a:srgbClr>
                  </a:outerShdw>
                </a:effectLst>
                <a:latin typeface="+mn-lt"/>
                <a:ea typeface="+mj-ea"/>
                <a:cs typeface="Times New Roman" pitchFamily="18" charset="0"/>
              </a:rPr>
              <a:t>Director of Finance</a:t>
            </a:r>
          </a:p>
        </p:txBody>
      </p:sp>
      <p:sp>
        <p:nvSpPr>
          <p:cNvPr id="5" name="Subtitle 2"/>
          <p:cNvSpPr txBox="1">
            <a:spLocks/>
          </p:cNvSpPr>
          <p:nvPr/>
        </p:nvSpPr>
        <p:spPr>
          <a:xfrm>
            <a:off x="3995928" y="5486400"/>
            <a:ext cx="4800600" cy="914400"/>
          </a:xfrm>
          <a:prstGeom prst="rect">
            <a:avLst/>
          </a:prstGeom>
        </p:spPr>
        <p:txBody>
          <a:bodyPr vert="horz" lIns="48006" tIns="45720" rIns="48006" bIns="45720" rtlCol="0" anchor="ctr" anchorCtr="0">
            <a:noAutofit/>
            <a:scene3d>
              <a:camera prst="orthographicFront"/>
              <a:lightRig rig="soft" dir="t">
                <a:rot lat="0" lon="0" rev="17220000"/>
              </a:lightRig>
            </a:scene3d>
            <a:sp3d prstMaterial="softEdge">
              <a:bevelT w="38100" h="38100"/>
            </a:sp3d>
          </a:bodyPr>
          <a:lstStyle>
            <a:lvl1pPr marL="0" indent="0" algn="ctr" defTabSz="914400" rtl="0" eaLnBrk="1" latinLnBrk="0" hangingPunct="1">
              <a:spcBef>
                <a:spcPct val="20000"/>
              </a:spcBef>
              <a:buFont typeface="Arial" pitchFamily="34" charset="0"/>
              <a:buNone/>
              <a:defRPr sz="2400" kern="1200">
                <a:solidFill>
                  <a:schemeClr val="tx1">
                    <a:tint val="75000"/>
                  </a:schemeClr>
                </a:solidFill>
                <a:latin typeface="+mj-lt"/>
                <a:ea typeface="+mn-ea"/>
                <a:cs typeface="+mn-cs"/>
              </a:defRPr>
            </a:lvl1pPr>
            <a:lvl2pPr marL="4572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2pPr>
            <a:lvl3pPr marL="9144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3pPr>
            <a:lvl4pPr marL="13716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4pPr>
            <a:lvl5pPr marL="18288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5pPr>
            <a:lvl6pPr marL="22860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6pPr>
            <a:lvl7pPr marL="27432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7pPr>
            <a:lvl8pPr marL="3200400" indent="0" algn="ctr" defTabSz="914400" rtl="0" eaLnBrk="1" latinLnBrk="0" hangingPunct="1">
              <a:spcBef>
                <a:spcPct val="20000"/>
              </a:spcBef>
              <a:buFont typeface="Courier New" pitchFamily="49" charset="0"/>
              <a:buNone/>
              <a:defRPr sz="1600" kern="1200">
                <a:solidFill>
                  <a:schemeClr val="tx1">
                    <a:tint val="75000"/>
                  </a:schemeClr>
                </a:solidFill>
                <a:latin typeface="+mj-lt"/>
                <a:ea typeface="+mn-ea"/>
                <a:cs typeface="+mn-cs"/>
              </a:defRPr>
            </a:lvl8pPr>
            <a:lvl9pPr marL="3657600" indent="0" algn="ctr" defTabSz="914400" rtl="0" eaLnBrk="1" latinLnBrk="0" hangingPunct="1">
              <a:spcBef>
                <a:spcPct val="20000"/>
              </a:spcBef>
              <a:buFont typeface="Arial" pitchFamily="34" charset="0"/>
              <a:buNone/>
              <a:defRPr sz="1600" kern="1200">
                <a:solidFill>
                  <a:schemeClr val="tx1">
                    <a:tint val="75000"/>
                  </a:schemeClr>
                </a:solidFill>
                <a:latin typeface="+mj-lt"/>
                <a:ea typeface="+mn-ea"/>
                <a:cs typeface="+mn-cs"/>
              </a:defRPr>
            </a:lvl9pPr>
          </a:lstStyle>
          <a:p>
            <a:pPr>
              <a:spcBef>
                <a:spcPct val="0"/>
              </a:spcBef>
            </a:pPr>
            <a:endParaRPr lang="en-US" sz="3200" b="1" cap="small" spc="315" dirty="0">
              <a:ln w="6350">
                <a:noFill/>
              </a:ln>
              <a:solidFill>
                <a:srgbClr val="224C5B"/>
              </a:solidFill>
              <a:effectLst>
                <a:outerShdw blurRad="50800" dist="50800" dir="2700000" algn="tl" rotWithShape="0">
                  <a:srgbClr val="000000">
                    <a:alpha val="30000"/>
                  </a:srgbClr>
                </a:outerShdw>
              </a:effectLst>
              <a:latin typeface="+mn-lt"/>
              <a:ea typeface="+mj-ea"/>
              <a:cs typeface="Times New Roman" pitchFamily="18" charset="0"/>
            </a:endParaRP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4960" y="685800"/>
            <a:ext cx="1999745" cy="13716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716664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7AA-A9A1-488E-8EE5-F8E8AA41365C}"/>
              </a:ext>
            </a:extLst>
          </p:cNvPr>
          <p:cNvSpPr>
            <a:spLocks noGrp="1"/>
          </p:cNvSpPr>
          <p:nvPr>
            <p:ph type="title"/>
          </p:nvPr>
        </p:nvSpPr>
        <p:spPr/>
        <p:txBody>
          <a:bodyPr/>
          <a:lstStyle/>
          <a:p>
            <a:r>
              <a:rPr lang="en-US" sz="4000" dirty="0"/>
              <a:t>Adopted FY22 General Fund Budgets</a:t>
            </a:r>
          </a:p>
        </p:txBody>
      </p:sp>
      <p:sp>
        <p:nvSpPr>
          <p:cNvPr id="4" name="Date Placeholder 3">
            <a:extLst>
              <a:ext uri="{FF2B5EF4-FFF2-40B4-BE49-F238E27FC236}">
                <a16:creationId xmlns:a16="http://schemas.microsoft.com/office/drawing/2014/main" id="{27588B9D-63F3-46B6-B066-2626A22E8965}"/>
              </a:ext>
            </a:extLst>
          </p:cNvPr>
          <p:cNvSpPr>
            <a:spLocks noGrp="1"/>
          </p:cNvSpPr>
          <p:nvPr>
            <p:ph type="dt" sz="half" idx="10"/>
          </p:nvPr>
        </p:nvSpPr>
        <p:spPr/>
        <p:txBody>
          <a:bodyPr/>
          <a:lstStyle/>
          <a:p>
            <a:r>
              <a:rPr lang="en-US" dirty="0"/>
              <a:t>3/8/2022</a:t>
            </a:r>
          </a:p>
        </p:txBody>
      </p:sp>
      <p:sp>
        <p:nvSpPr>
          <p:cNvPr id="5" name="Footer Placeholder 4">
            <a:extLst>
              <a:ext uri="{FF2B5EF4-FFF2-40B4-BE49-F238E27FC236}">
                <a16:creationId xmlns:a16="http://schemas.microsoft.com/office/drawing/2014/main" id="{7CAC6947-522C-43FD-A01A-364CB301408F}"/>
              </a:ext>
            </a:extLst>
          </p:cNvPr>
          <p:cNvSpPr>
            <a:spLocks noGrp="1"/>
          </p:cNvSpPr>
          <p:nvPr>
            <p:ph type="ftr" sz="quarter" idx="11"/>
          </p:nvPr>
        </p:nvSpPr>
        <p:spPr/>
        <p:txBody>
          <a:bodyPr/>
          <a:lstStyle/>
          <a:p>
            <a:r>
              <a:rPr lang="en-US" dirty="0"/>
              <a:t>FY22 Mid-Year Budget Review</a:t>
            </a:r>
          </a:p>
        </p:txBody>
      </p:sp>
      <p:sp>
        <p:nvSpPr>
          <p:cNvPr id="6" name="Slide Number Placeholder 5">
            <a:extLst>
              <a:ext uri="{FF2B5EF4-FFF2-40B4-BE49-F238E27FC236}">
                <a16:creationId xmlns:a16="http://schemas.microsoft.com/office/drawing/2014/main" id="{54631171-0017-4EF6-9F11-7365FFD28146}"/>
              </a:ext>
            </a:extLst>
          </p:cNvPr>
          <p:cNvSpPr>
            <a:spLocks noGrp="1"/>
          </p:cNvSpPr>
          <p:nvPr>
            <p:ph type="sldNum" sz="quarter" idx="12"/>
          </p:nvPr>
        </p:nvSpPr>
        <p:spPr/>
        <p:txBody>
          <a:bodyPr/>
          <a:lstStyle/>
          <a:p>
            <a:fld id="{69E29E33-B620-47F9-BB04-8846C2A5AFCC}" type="slidenum">
              <a:rPr lang="en-US" smtClean="0"/>
              <a:pPr/>
              <a:t>3</a:t>
            </a:fld>
            <a:endParaRPr lang="en-US" dirty="0"/>
          </a:p>
        </p:txBody>
      </p:sp>
      <p:graphicFrame>
        <p:nvGraphicFramePr>
          <p:cNvPr id="8" name="Table 7">
            <a:extLst>
              <a:ext uri="{FF2B5EF4-FFF2-40B4-BE49-F238E27FC236}">
                <a16:creationId xmlns:a16="http://schemas.microsoft.com/office/drawing/2014/main" id="{FBB08F04-FF85-46B3-8121-91ED150F6BAC}"/>
              </a:ext>
            </a:extLst>
          </p:cNvPr>
          <p:cNvGraphicFramePr>
            <a:graphicFrameLocks noGrp="1"/>
          </p:cNvGraphicFramePr>
          <p:nvPr>
            <p:extLst>
              <p:ext uri="{D42A27DB-BD31-4B8C-83A1-F6EECF244321}">
                <p14:modId xmlns:p14="http://schemas.microsoft.com/office/powerpoint/2010/main" val="794264995"/>
              </p:ext>
            </p:extLst>
          </p:nvPr>
        </p:nvGraphicFramePr>
        <p:xfrm>
          <a:off x="1600200" y="3042285"/>
          <a:ext cx="9601200" cy="1687830"/>
        </p:xfrm>
        <a:graphic>
          <a:graphicData uri="http://schemas.openxmlformats.org/drawingml/2006/table">
            <a:tbl>
              <a:tblPr/>
              <a:tblGrid>
                <a:gridCol w="2743200">
                  <a:extLst>
                    <a:ext uri="{9D8B030D-6E8A-4147-A177-3AD203B41FA5}">
                      <a16:colId xmlns:a16="http://schemas.microsoft.com/office/drawing/2014/main" val="3213029458"/>
                    </a:ext>
                  </a:extLst>
                </a:gridCol>
                <a:gridCol w="1371600">
                  <a:extLst>
                    <a:ext uri="{9D8B030D-6E8A-4147-A177-3AD203B41FA5}">
                      <a16:colId xmlns:a16="http://schemas.microsoft.com/office/drawing/2014/main" val="1010377802"/>
                    </a:ext>
                  </a:extLst>
                </a:gridCol>
                <a:gridCol w="1371600">
                  <a:extLst>
                    <a:ext uri="{9D8B030D-6E8A-4147-A177-3AD203B41FA5}">
                      <a16:colId xmlns:a16="http://schemas.microsoft.com/office/drawing/2014/main" val="4055529498"/>
                    </a:ext>
                  </a:extLst>
                </a:gridCol>
                <a:gridCol w="1371600">
                  <a:extLst>
                    <a:ext uri="{9D8B030D-6E8A-4147-A177-3AD203B41FA5}">
                      <a16:colId xmlns:a16="http://schemas.microsoft.com/office/drawing/2014/main" val="624691656"/>
                    </a:ext>
                  </a:extLst>
                </a:gridCol>
                <a:gridCol w="1371600">
                  <a:extLst>
                    <a:ext uri="{9D8B030D-6E8A-4147-A177-3AD203B41FA5}">
                      <a16:colId xmlns:a16="http://schemas.microsoft.com/office/drawing/2014/main" val="2511756057"/>
                    </a:ext>
                  </a:extLst>
                </a:gridCol>
                <a:gridCol w="1371600">
                  <a:extLst>
                    <a:ext uri="{9D8B030D-6E8A-4147-A177-3AD203B41FA5}">
                      <a16:colId xmlns:a16="http://schemas.microsoft.com/office/drawing/2014/main" val="2162073619"/>
                    </a:ext>
                  </a:extLst>
                </a:gridCol>
              </a:tblGrid>
              <a:tr h="369570">
                <a:tc>
                  <a:txBody>
                    <a:bodyPr/>
                    <a:lstStyle/>
                    <a:p>
                      <a:pPr algn="l" fontAlgn="b"/>
                      <a:r>
                        <a:rPr lang="en-US" sz="1600" b="0" i="0" u="sng" strike="noStrike" dirty="0">
                          <a:solidFill>
                            <a:srgbClr val="000000"/>
                          </a:solidFill>
                          <a:effectLst/>
                          <a:latin typeface="Times New Roman" panose="02020603050405020304" pitchFamily="18" charset="0"/>
                        </a:rPr>
                        <a:t>Fund</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Estimated </a:t>
                      </a:r>
                      <a:r>
                        <a:rPr lang="en-US" sz="1600" b="0" i="0" u="sng" strike="noStrike" dirty="0">
                          <a:solidFill>
                            <a:srgbClr val="000000"/>
                          </a:solidFill>
                          <a:effectLst/>
                          <a:latin typeface="Times New Roman" panose="02020603050405020304" pitchFamily="18" charset="0"/>
                        </a:rPr>
                        <a:t>Revenues</a:t>
                      </a:r>
                      <a:endParaRPr lang="en-US" sz="16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CIP Fund </a:t>
                      </a:r>
                      <a:r>
                        <a:rPr lang="en-US" sz="1600" b="0" i="0" u="sng" strike="noStrike" dirty="0">
                          <a:solidFill>
                            <a:srgbClr val="000000"/>
                          </a:solidFill>
                          <a:effectLst/>
                          <a:latin typeface="Times New Roman" panose="02020603050405020304" pitchFamily="18" charset="0"/>
                        </a:rPr>
                        <a:t>Transfers</a:t>
                      </a:r>
                      <a:endParaRPr lang="en-US" sz="16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Other (Net) </a:t>
                      </a:r>
                      <a:r>
                        <a:rPr lang="en-US" sz="1600" b="0" i="0" u="sng" strike="noStrike">
                          <a:solidFill>
                            <a:srgbClr val="000000"/>
                          </a:solidFill>
                          <a:effectLst/>
                          <a:latin typeface="Times New Roman" panose="02020603050405020304" pitchFamily="18" charset="0"/>
                        </a:rPr>
                        <a:t>Transfers</a:t>
                      </a:r>
                      <a:endParaRPr lang="en-US" sz="16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ctr" fontAlgn="b"/>
                      <a:r>
                        <a:rPr lang="en-US" sz="1600" b="0" i="0" u="sng" strike="noStrike">
                          <a:solidFill>
                            <a:srgbClr val="000000"/>
                          </a:solidFill>
                          <a:effectLst/>
                          <a:latin typeface="Times New Roman" panose="02020603050405020304" pitchFamily="18" charset="0"/>
                        </a:rPr>
                        <a:t>Appropriations</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Surplus/</a:t>
                      </a:r>
                      <a:br>
                        <a:rPr lang="en-US" sz="1600" b="0" i="0" u="none" strike="noStrike">
                          <a:solidFill>
                            <a:srgbClr val="000000"/>
                          </a:solidFill>
                          <a:effectLst/>
                          <a:latin typeface="Times New Roman" panose="02020603050405020304" pitchFamily="18" charset="0"/>
                        </a:rPr>
                      </a:br>
                      <a:r>
                        <a:rPr lang="en-US" sz="1600" b="0" i="0" u="sng" strike="noStrike">
                          <a:solidFill>
                            <a:srgbClr val="000000"/>
                          </a:solidFill>
                          <a:effectLst/>
                          <a:latin typeface="Times New Roman" panose="02020603050405020304" pitchFamily="18" charset="0"/>
                        </a:rPr>
                        <a:t>(Deficit)</a:t>
                      </a:r>
                      <a:endParaRPr lang="en-US" sz="16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3024837194"/>
                  </a:ext>
                </a:extLst>
              </a:tr>
              <a:tr h="226695">
                <a:tc>
                  <a:txBody>
                    <a:bodyPr/>
                    <a:lstStyle/>
                    <a:p>
                      <a:pPr algn="l" fontAlgn="b"/>
                      <a:r>
                        <a:rPr lang="en-US" sz="1600" b="0" i="0" u="none" strike="noStrike" dirty="0">
                          <a:solidFill>
                            <a:srgbClr val="000000"/>
                          </a:solidFill>
                          <a:effectLst/>
                          <a:latin typeface="Times New Roman" panose="02020603050405020304" pitchFamily="18" charset="0"/>
                        </a:rPr>
                        <a:t>General Fund</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$105,119,000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($5,463,000)</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($5,810,000)</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$93,217,000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$629,000 </a:t>
                      </a:r>
                    </a:p>
                  </a:txBody>
                  <a:tcPr marL="9525" marR="9525" marT="9525" marB="0" anchor="b">
                    <a:lnL>
                      <a:noFill/>
                    </a:lnL>
                    <a:lnR>
                      <a:noFill/>
                    </a:lnR>
                    <a:lnT>
                      <a:noFill/>
                    </a:lnT>
                    <a:lnB>
                      <a:noFill/>
                    </a:lnB>
                  </a:tcPr>
                </a:tc>
                <a:extLst>
                  <a:ext uri="{0D108BD9-81ED-4DB2-BD59-A6C34878D82A}">
                    <a16:rowId xmlns:a16="http://schemas.microsoft.com/office/drawing/2014/main" val="3094012700"/>
                  </a:ext>
                </a:extLst>
              </a:tr>
              <a:tr h="226695">
                <a:tc>
                  <a:txBody>
                    <a:bodyPr/>
                    <a:lstStyle/>
                    <a:p>
                      <a:pPr algn="l" fontAlgn="b"/>
                      <a:r>
                        <a:rPr lang="en-US" sz="1600" b="0" i="0" u="none" strike="noStrike" dirty="0">
                          <a:solidFill>
                            <a:srgbClr val="000000"/>
                          </a:solidFill>
                          <a:effectLst/>
                          <a:latin typeface="Times New Roman" panose="02020603050405020304" pitchFamily="18" charset="0"/>
                        </a:rPr>
                        <a:t>Measure E Fund</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14,230,000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(555,000)</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(507,000)</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13,164,000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4,000 </a:t>
                      </a:r>
                    </a:p>
                  </a:txBody>
                  <a:tcPr marL="9525" marR="9525" marT="9525" marB="0" anchor="b">
                    <a:lnL>
                      <a:noFill/>
                    </a:lnL>
                    <a:lnR>
                      <a:noFill/>
                    </a:lnR>
                    <a:lnT>
                      <a:noFill/>
                    </a:lnT>
                    <a:lnB>
                      <a:noFill/>
                    </a:lnB>
                  </a:tcPr>
                </a:tc>
                <a:extLst>
                  <a:ext uri="{0D108BD9-81ED-4DB2-BD59-A6C34878D82A}">
                    <a16:rowId xmlns:a16="http://schemas.microsoft.com/office/drawing/2014/main" val="1075833845"/>
                  </a:ext>
                </a:extLst>
              </a:tr>
              <a:tr h="226695">
                <a:tc>
                  <a:txBody>
                    <a:bodyPr/>
                    <a:lstStyle/>
                    <a:p>
                      <a:pPr algn="l" fontAlgn="b"/>
                      <a:r>
                        <a:rPr lang="en-US" sz="1600" b="0" i="0" u="none" strike="noStrike" dirty="0">
                          <a:solidFill>
                            <a:srgbClr val="000000"/>
                          </a:solidFill>
                          <a:effectLst/>
                          <a:latin typeface="Times New Roman" panose="02020603050405020304" pitchFamily="18" charset="0"/>
                        </a:rPr>
                        <a:t>Measure G Fund</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Times New Roman" panose="02020603050405020304" pitchFamily="18" charset="0"/>
                        </a:rPr>
                        <a:t>27,995,000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Times New Roman" panose="02020603050405020304" pitchFamily="18" charset="0"/>
                        </a:rPr>
                        <a:t>(5,188,000)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(7,772,000)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Times New Roman" panose="02020603050405020304" pitchFamily="18" charset="0"/>
                        </a:rPr>
                        <a:t>15,506,000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Times New Roman" panose="02020603050405020304" pitchFamily="18" charset="0"/>
                        </a:rPr>
                        <a:t>(471,000)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4895350"/>
                  </a:ext>
                </a:extLst>
              </a:tr>
              <a:tr h="226695">
                <a:tc>
                  <a:txBody>
                    <a:bodyPr/>
                    <a:lstStyle/>
                    <a:p>
                      <a:pPr algn="l" fontAlgn="b"/>
                      <a:r>
                        <a:rPr lang="en-US" sz="1600" b="0" i="0" u="none" strike="noStrike" dirty="0">
                          <a:solidFill>
                            <a:srgbClr val="000000"/>
                          </a:solidFill>
                          <a:effectLst/>
                          <a:latin typeface="Times New Roman" panose="02020603050405020304" pitchFamily="18" charset="0"/>
                        </a:rPr>
                        <a:t>Total</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a:solidFill>
                            <a:srgbClr val="000000"/>
                          </a:solidFill>
                          <a:effectLst/>
                          <a:latin typeface="Times New Roman" panose="02020603050405020304" pitchFamily="18" charset="0"/>
                        </a:rPr>
                        <a:t>$147,344,000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Times New Roman" panose="02020603050405020304" pitchFamily="18" charset="0"/>
                        </a:rPr>
                        <a:t>($11,206,000)</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($14,089,000)</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$121,887,000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$162,000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2549206716"/>
                  </a:ext>
                </a:extLst>
              </a:tr>
              <a:tr h="0">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44553087"/>
                  </a:ext>
                </a:extLst>
              </a:tr>
            </a:tbl>
          </a:graphicData>
        </a:graphic>
      </p:graphicFrame>
    </p:spTree>
    <p:extLst>
      <p:ext uri="{BB962C8B-B14F-4D97-AF65-F5344CB8AC3E}">
        <p14:creationId xmlns:p14="http://schemas.microsoft.com/office/powerpoint/2010/main" val="31506532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7AA-A9A1-488E-8EE5-F8E8AA41365C}"/>
              </a:ext>
            </a:extLst>
          </p:cNvPr>
          <p:cNvSpPr>
            <a:spLocks noGrp="1"/>
          </p:cNvSpPr>
          <p:nvPr>
            <p:ph type="title"/>
          </p:nvPr>
        </p:nvSpPr>
        <p:spPr/>
        <p:txBody>
          <a:bodyPr/>
          <a:lstStyle/>
          <a:p>
            <a:r>
              <a:rPr lang="en-US" sz="4000" dirty="0">
                <a:effectLst/>
                <a:ea typeface="Times New Roman" panose="02020603050405020304" pitchFamily="18" charset="0"/>
              </a:rPr>
              <a:t>General Fund </a:t>
            </a:r>
            <a:r>
              <a:rPr lang="en-US" sz="4000" baseline="30000" dirty="0">
                <a:effectLst/>
                <a:ea typeface="Times New Roman" panose="02020603050405020304" pitchFamily="18" charset="0"/>
              </a:rPr>
              <a:t>1</a:t>
            </a:r>
            <a:r>
              <a:rPr lang="en-US" sz="4000" dirty="0">
                <a:effectLst/>
                <a:ea typeface="Times New Roman" panose="02020603050405020304" pitchFamily="18" charset="0"/>
              </a:rPr>
              <a:t> Revenues as </a:t>
            </a:r>
            <a:r>
              <a:rPr lang="en-US" sz="4000" dirty="0"/>
              <a:t>of December 31</a:t>
            </a:r>
            <a:r>
              <a:rPr lang="en-US" sz="4000" baseline="30000" dirty="0"/>
              <a:t>st</a:t>
            </a:r>
            <a:endParaRPr lang="en-US" sz="4000" dirty="0"/>
          </a:p>
        </p:txBody>
      </p:sp>
      <p:sp>
        <p:nvSpPr>
          <p:cNvPr id="4" name="Date Placeholder 3">
            <a:extLst>
              <a:ext uri="{FF2B5EF4-FFF2-40B4-BE49-F238E27FC236}">
                <a16:creationId xmlns:a16="http://schemas.microsoft.com/office/drawing/2014/main" id="{27588B9D-63F3-46B6-B066-2626A22E8965}"/>
              </a:ext>
            </a:extLst>
          </p:cNvPr>
          <p:cNvSpPr>
            <a:spLocks noGrp="1"/>
          </p:cNvSpPr>
          <p:nvPr>
            <p:ph type="dt" sz="half" idx="10"/>
          </p:nvPr>
        </p:nvSpPr>
        <p:spPr/>
        <p:txBody>
          <a:bodyPr/>
          <a:lstStyle/>
          <a:p>
            <a:r>
              <a:rPr lang="en-US" dirty="0"/>
              <a:t>3/8/2022</a:t>
            </a:r>
          </a:p>
        </p:txBody>
      </p:sp>
      <p:sp>
        <p:nvSpPr>
          <p:cNvPr id="5" name="Footer Placeholder 4">
            <a:extLst>
              <a:ext uri="{FF2B5EF4-FFF2-40B4-BE49-F238E27FC236}">
                <a16:creationId xmlns:a16="http://schemas.microsoft.com/office/drawing/2014/main" id="{7CAC6947-522C-43FD-A01A-364CB301408F}"/>
              </a:ext>
            </a:extLst>
          </p:cNvPr>
          <p:cNvSpPr>
            <a:spLocks noGrp="1"/>
          </p:cNvSpPr>
          <p:nvPr>
            <p:ph type="ftr" sz="quarter" idx="11"/>
          </p:nvPr>
        </p:nvSpPr>
        <p:spPr/>
        <p:txBody>
          <a:bodyPr/>
          <a:lstStyle/>
          <a:p>
            <a:r>
              <a:rPr lang="en-US" dirty="0"/>
              <a:t>FY22 Mid-Year Budget Review</a:t>
            </a:r>
          </a:p>
        </p:txBody>
      </p:sp>
      <p:sp>
        <p:nvSpPr>
          <p:cNvPr id="6" name="Slide Number Placeholder 5">
            <a:extLst>
              <a:ext uri="{FF2B5EF4-FFF2-40B4-BE49-F238E27FC236}">
                <a16:creationId xmlns:a16="http://schemas.microsoft.com/office/drawing/2014/main" id="{54631171-0017-4EF6-9F11-7365FFD28146}"/>
              </a:ext>
            </a:extLst>
          </p:cNvPr>
          <p:cNvSpPr>
            <a:spLocks noGrp="1"/>
          </p:cNvSpPr>
          <p:nvPr>
            <p:ph type="sldNum" sz="quarter" idx="12"/>
          </p:nvPr>
        </p:nvSpPr>
        <p:spPr/>
        <p:txBody>
          <a:bodyPr/>
          <a:lstStyle/>
          <a:p>
            <a:fld id="{69E29E33-B620-47F9-BB04-8846C2A5AFCC}" type="slidenum">
              <a:rPr lang="en-US" smtClean="0"/>
              <a:pPr/>
              <a:t>4</a:t>
            </a:fld>
            <a:endParaRPr lang="en-US" dirty="0"/>
          </a:p>
        </p:txBody>
      </p:sp>
      <p:graphicFrame>
        <p:nvGraphicFramePr>
          <p:cNvPr id="3" name="Table 2">
            <a:extLst>
              <a:ext uri="{FF2B5EF4-FFF2-40B4-BE49-F238E27FC236}">
                <a16:creationId xmlns:a16="http://schemas.microsoft.com/office/drawing/2014/main" id="{A987260E-4E6F-4D42-9C93-4FDF5E34BD53}"/>
              </a:ext>
            </a:extLst>
          </p:cNvPr>
          <p:cNvGraphicFramePr>
            <a:graphicFrameLocks noGrp="1"/>
          </p:cNvGraphicFramePr>
          <p:nvPr>
            <p:extLst>
              <p:ext uri="{D42A27DB-BD31-4B8C-83A1-F6EECF244321}">
                <p14:modId xmlns:p14="http://schemas.microsoft.com/office/powerpoint/2010/main" val="2300595345"/>
              </p:ext>
            </p:extLst>
          </p:nvPr>
        </p:nvGraphicFramePr>
        <p:xfrm>
          <a:off x="2971800" y="2852737"/>
          <a:ext cx="6858000" cy="2066925"/>
        </p:xfrm>
        <a:graphic>
          <a:graphicData uri="http://schemas.openxmlformats.org/drawingml/2006/table">
            <a:tbl>
              <a:tblPr/>
              <a:tblGrid>
                <a:gridCol w="2743200">
                  <a:extLst>
                    <a:ext uri="{9D8B030D-6E8A-4147-A177-3AD203B41FA5}">
                      <a16:colId xmlns:a16="http://schemas.microsoft.com/office/drawing/2014/main" val="4069127631"/>
                    </a:ext>
                  </a:extLst>
                </a:gridCol>
                <a:gridCol w="1371600">
                  <a:extLst>
                    <a:ext uri="{9D8B030D-6E8A-4147-A177-3AD203B41FA5}">
                      <a16:colId xmlns:a16="http://schemas.microsoft.com/office/drawing/2014/main" val="3146450223"/>
                    </a:ext>
                  </a:extLst>
                </a:gridCol>
                <a:gridCol w="1371600">
                  <a:extLst>
                    <a:ext uri="{9D8B030D-6E8A-4147-A177-3AD203B41FA5}">
                      <a16:colId xmlns:a16="http://schemas.microsoft.com/office/drawing/2014/main" val="2642147427"/>
                    </a:ext>
                  </a:extLst>
                </a:gridCol>
                <a:gridCol w="1371600">
                  <a:extLst>
                    <a:ext uri="{9D8B030D-6E8A-4147-A177-3AD203B41FA5}">
                      <a16:colId xmlns:a16="http://schemas.microsoft.com/office/drawing/2014/main" val="3033428076"/>
                    </a:ext>
                  </a:extLst>
                </a:gridCol>
              </a:tblGrid>
              <a:tr h="369570">
                <a:tc>
                  <a:txBody>
                    <a:bodyPr/>
                    <a:lstStyle/>
                    <a:p>
                      <a:pPr algn="l" fontAlgn="b"/>
                      <a:r>
                        <a:rPr lang="en-US" sz="1600" b="0" i="0" u="sng" strike="noStrike" dirty="0">
                          <a:solidFill>
                            <a:srgbClr val="000000"/>
                          </a:solidFill>
                          <a:effectLst/>
                          <a:latin typeface="Times New Roman" panose="02020603050405020304" pitchFamily="18" charset="0"/>
                        </a:rPr>
                        <a:t>Category</a:t>
                      </a:r>
                    </a:p>
                  </a:txBody>
                  <a:tcPr marL="9525" marR="9525" marT="9525" marB="0" anchor="b">
                    <a:lnL>
                      <a:noFill/>
                    </a:lnL>
                    <a:lnR>
                      <a:noFill/>
                    </a:lnR>
                    <a:lnT>
                      <a:noFill/>
                    </a:lnT>
                    <a:lnB>
                      <a:noFill/>
                    </a:lnB>
                  </a:tcPr>
                </a:tc>
                <a:tc>
                  <a:txBody>
                    <a:bodyPr/>
                    <a:lstStyle/>
                    <a:p>
                      <a:pPr algn="ctr" fontAlgn="b"/>
                      <a:r>
                        <a:rPr lang="en-US" sz="1600" b="0" i="0" u="sng" strike="noStrike" dirty="0">
                          <a:solidFill>
                            <a:srgbClr val="000000"/>
                          </a:solidFill>
                          <a:effectLst/>
                          <a:latin typeface="Times New Roman" panose="02020603050405020304" pitchFamily="18" charset="0"/>
                        </a:rPr>
                        <a:t>FY 22</a:t>
                      </a:r>
                    </a:p>
                  </a:txBody>
                  <a:tcPr marL="9525" marR="9525" marT="9525" marB="0" anchor="b">
                    <a:lnL>
                      <a:noFill/>
                    </a:lnL>
                    <a:lnR>
                      <a:noFill/>
                    </a:lnR>
                    <a:lnT>
                      <a:noFill/>
                    </a:lnT>
                    <a:lnB>
                      <a:noFill/>
                    </a:lnB>
                  </a:tcPr>
                </a:tc>
                <a:tc>
                  <a:txBody>
                    <a:bodyPr/>
                    <a:lstStyle/>
                    <a:p>
                      <a:pPr algn="ctr" fontAlgn="b"/>
                      <a:r>
                        <a:rPr lang="en-US" sz="1600" b="0" i="0" u="sng" strike="noStrike">
                          <a:solidFill>
                            <a:srgbClr val="000000"/>
                          </a:solidFill>
                          <a:effectLst/>
                          <a:latin typeface="Times New Roman" panose="02020603050405020304" pitchFamily="18" charset="0"/>
                        </a:rPr>
                        <a:t>FY 21</a:t>
                      </a:r>
                    </a:p>
                  </a:txBody>
                  <a:tcPr marL="9525" marR="9525" marT="9525" marB="0" anchor="b">
                    <a:lnL>
                      <a:noFill/>
                    </a:lnL>
                    <a:lnR>
                      <a:noFill/>
                    </a:lnR>
                    <a:lnT>
                      <a:noFill/>
                    </a:lnT>
                    <a:lnB>
                      <a:noFill/>
                    </a:lnB>
                  </a:tcPr>
                </a:tc>
                <a:tc>
                  <a:txBody>
                    <a:bodyPr/>
                    <a:lstStyle/>
                    <a:p>
                      <a:pPr algn="ctr" fontAlgn="b"/>
                      <a:r>
                        <a:rPr lang="en-US" sz="1600" b="0" i="0" u="sng" strike="noStrike">
                          <a:solidFill>
                            <a:srgbClr val="000000"/>
                          </a:solidFill>
                          <a:effectLst/>
                          <a:latin typeface="Times New Roman" panose="02020603050405020304" pitchFamily="18" charset="0"/>
                        </a:rPr>
                        <a:t>Difference</a:t>
                      </a:r>
                    </a:p>
                  </a:txBody>
                  <a:tcPr marL="9525" marR="9525" marT="9525" marB="0" anchor="b">
                    <a:lnL>
                      <a:noFill/>
                    </a:lnL>
                    <a:lnR>
                      <a:noFill/>
                    </a:lnR>
                    <a:lnT>
                      <a:noFill/>
                    </a:lnT>
                    <a:lnB>
                      <a:noFill/>
                    </a:lnB>
                  </a:tcPr>
                </a:tc>
                <a:extLst>
                  <a:ext uri="{0D108BD9-81ED-4DB2-BD59-A6C34878D82A}">
                    <a16:rowId xmlns:a16="http://schemas.microsoft.com/office/drawing/2014/main" val="413767716"/>
                  </a:ext>
                </a:extLst>
              </a:tr>
              <a:tr h="226695">
                <a:tc>
                  <a:txBody>
                    <a:bodyPr/>
                    <a:lstStyle/>
                    <a:p>
                      <a:pPr algn="l" fontAlgn="b"/>
                      <a:r>
                        <a:rPr lang="en-US" sz="1600" b="0" i="0" u="none" strike="noStrike" dirty="0">
                          <a:solidFill>
                            <a:srgbClr val="000000"/>
                          </a:solidFill>
                          <a:effectLst/>
                          <a:latin typeface="Times New Roman" panose="02020603050405020304" pitchFamily="18" charset="0"/>
                        </a:rPr>
                        <a:t>Sales &amp; Use Tax</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$12,552,000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$11,404,000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$1,148,000 </a:t>
                      </a:r>
                    </a:p>
                  </a:txBody>
                  <a:tcPr marL="9525" marR="9525" marT="9525" marB="0" anchor="b">
                    <a:lnL>
                      <a:noFill/>
                    </a:lnL>
                    <a:lnR>
                      <a:noFill/>
                    </a:lnR>
                    <a:lnT>
                      <a:noFill/>
                    </a:lnT>
                    <a:lnB>
                      <a:noFill/>
                    </a:lnB>
                  </a:tcPr>
                </a:tc>
                <a:extLst>
                  <a:ext uri="{0D108BD9-81ED-4DB2-BD59-A6C34878D82A}">
                    <a16:rowId xmlns:a16="http://schemas.microsoft.com/office/drawing/2014/main" val="3958459767"/>
                  </a:ext>
                </a:extLst>
              </a:tr>
              <a:tr h="226695">
                <a:tc>
                  <a:txBody>
                    <a:bodyPr/>
                    <a:lstStyle/>
                    <a:p>
                      <a:pPr algn="l" fontAlgn="b"/>
                      <a:r>
                        <a:rPr lang="en-US" sz="1600" b="0" i="0" u="none" strike="noStrike" dirty="0">
                          <a:solidFill>
                            <a:srgbClr val="000000"/>
                          </a:solidFill>
                          <a:effectLst/>
                          <a:latin typeface="Times New Roman" panose="02020603050405020304" pitchFamily="18" charset="0"/>
                        </a:rPr>
                        <a:t>Transactions &amp; Use </a:t>
                      </a:r>
                      <a:r>
                        <a:rPr lang="en-US" sz="1600" kern="1200" dirty="0">
                          <a:solidFill>
                            <a:schemeClr val="tx1"/>
                          </a:solidFill>
                          <a:effectLst/>
                          <a:latin typeface="+mn-lt"/>
                          <a:ea typeface="+mn-ea"/>
                          <a:cs typeface="+mn-cs"/>
                        </a:rPr>
                        <a:t>Taxes </a:t>
                      </a:r>
                      <a:r>
                        <a:rPr lang="en-US" sz="1600" kern="1200" baseline="30000" dirty="0">
                          <a:solidFill>
                            <a:schemeClr val="tx1"/>
                          </a:solidFill>
                          <a:effectLst/>
                          <a:latin typeface="+mn-lt"/>
                          <a:ea typeface="+mn-ea"/>
                          <a:cs typeface="+mn-cs"/>
                        </a:rPr>
                        <a:t>2</a:t>
                      </a:r>
                      <a:endParaRPr lang="en-US" sz="16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16,822,000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14,422,000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2,400,000 </a:t>
                      </a:r>
                    </a:p>
                  </a:txBody>
                  <a:tcPr marL="9525" marR="9525" marT="9525" marB="0" anchor="b">
                    <a:lnL>
                      <a:noFill/>
                    </a:lnL>
                    <a:lnR>
                      <a:noFill/>
                    </a:lnR>
                    <a:lnT>
                      <a:noFill/>
                    </a:lnT>
                    <a:lnB>
                      <a:noFill/>
                    </a:lnB>
                  </a:tcPr>
                </a:tc>
                <a:extLst>
                  <a:ext uri="{0D108BD9-81ED-4DB2-BD59-A6C34878D82A}">
                    <a16:rowId xmlns:a16="http://schemas.microsoft.com/office/drawing/2014/main" val="11766995"/>
                  </a:ext>
                </a:extLst>
              </a:tr>
              <a:tr h="226695">
                <a:tc>
                  <a:txBody>
                    <a:bodyPr/>
                    <a:lstStyle/>
                    <a:p>
                      <a:pPr algn="l" fontAlgn="b"/>
                      <a:r>
                        <a:rPr lang="en-US" sz="1600" b="0" i="0" u="none" strike="noStrike" dirty="0">
                          <a:solidFill>
                            <a:srgbClr val="000000"/>
                          </a:solidFill>
                          <a:effectLst/>
                          <a:latin typeface="Times New Roman" panose="02020603050405020304" pitchFamily="18" charset="0"/>
                        </a:rPr>
                        <a:t>Property Taxes</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10,969,000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10,786,000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183,000 </a:t>
                      </a:r>
                    </a:p>
                  </a:txBody>
                  <a:tcPr marL="9525" marR="9525" marT="9525" marB="0" anchor="b">
                    <a:lnL>
                      <a:noFill/>
                    </a:lnL>
                    <a:lnR>
                      <a:noFill/>
                    </a:lnR>
                    <a:lnT>
                      <a:noFill/>
                    </a:lnT>
                    <a:lnB>
                      <a:noFill/>
                    </a:lnB>
                  </a:tcPr>
                </a:tc>
                <a:extLst>
                  <a:ext uri="{0D108BD9-81ED-4DB2-BD59-A6C34878D82A}">
                    <a16:rowId xmlns:a16="http://schemas.microsoft.com/office/drawing/2014/main" val="890486093"/>
                  </a:ext>
                </a:extLst>
              </a:tr>
              <a:tr h="226695">
                <a:tc>
                  <a:txBody>
                    <a:bodyPr/>
                    <a:lstStyle/>
                    <a:p>
                      <a:pPr algn="l" fontAlgn="b"/>
                      <a:r>
                        <a:rPr lang="en-US" sz="1600" b="0" i="0" u="none" strike="noStrike">
                          <a:solidFill>
                            <a:srgbClr val="000000"/>
                          </a:solidFill>
                          <a:effectLst/>
                          <a:latin typeface="Times New Roman" panose="02020603050405020304" pitchFamily="18" charset="0"/>
                        </a:rPr>
                        <a:t>Property Tax in Lieu of VLF</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7,416,000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7,181,000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235,000 </a:t>
                      </a:r>
                    </a:p>
                  </a:txBody>
                  <a:tcPr marL="9525" marR="9525" marT="9525" marB="0" anchor="b">
                    <a:lnL>
                      <a:noFill/>
                    </a:lnL>
                    <a:lnR>
                      <a:noFill/>
                    </a:lnR>
                    <a:lnT>
                      <a:noFill/>
                    </a:lnT>
                    <a:lnB>
                      <a:noFill/>
                    </a:lnB>
                  </a:tcPr>
                </a:tc>
                <a:extLst>
                  <a:ext uri="{0D108BD9-81ED-4DB2-BD59-A6C34878D82A}">
                    <a16:rowId xmlns:a16="http://schemas.microsoft.com/office/drawing/2014/main" val="3161962179"/>
                  </a:ext>
                </a:extLst>
              </a:tr>
              <a:tr h="226695">
                <a:tc>
                  <a:txBody>
                    <a:bodyPr/>
                    <a:lstStyle/>
                    <a:p>
                      <a:pPr algn="l" fontAlgn="b"/>
                      <a:r>
                        <a:rPr lang="en-US" sz="1600" b="0" i="0" u="none" strike="noStrike" dirty="0">
                          <a:solidFill>
                            <a:srgbClr val="000000"/>
                          </a:solidFill>
                          <a:effectLst/>
                          <a:latin typeface="Times New Roman" panose="02020603050405020304" pitchFamily="18" charset="0"/>
                        </a:rPr>
                        <a:t>Other Revenues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Times New Roman" panose="02020603050405020304" pitchFamily="18" charset="0"/>
                        </a:rPr>
                        <a:t>13,822,000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Times New Roman" panose="02020603050405020304" pitchFamily="18" charset="0"/>
                        </a:rPr>
                        <a:t>14,279,000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(457,000)</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92990470"/>
                  </a:ext>
                </a:extLst>
              </a:tr>
              <a:tr h="226695">
                <a:tc>
                  <a:txBody>
                    <a:bodyPr/>
                    <a:lstStyle/>
                    <a:p>
                      <a:pPr algn="l" fontAlgn="b"/>
                      <a:r>
                        <a:rPr lang="en-US" sz="1600" b="0" i="0" u="none" strike="noStrike" dirty="0">
                          <a:solidFill>
                            <a:srgbClr val="000000"/>
                          </a:solidFill>
                          <a:effectLst/>
                          <a:latin typeface="Times New Roman" panose="02020603050405020304" pitchFamily="18" charset="0"/>
                        </a:rPr>
                        <a:t>Total</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a:solidFill>
                            <a:srgbClr val="000000"/>
                          </a:solidFill>
                          <a:effectLst/>
                          <a:latin typeface="Times New Roman" panose="02020603050405020304" pitchFamily="18" charset="0"/>
                        </a:rPr>
                        <a:t>$61,581,000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Times New Roman" panose="02020603050405020304" pitchFamily="18" charset="0"/>
                        </a:rPr>
                        <a:t>$58,072,000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$3,509,000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010941215"/>
                  </a:ext>
                </a:extLst>
              </a:tr>
              <a:tr h="0">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22326450"/>
                  </a:ext>
                </a:extLst>
              </a:tr>
            </a:tbl>
          </a:graphicData>
        </a:graphic>
      </p:graphicFrame>
      <p:sp>
        <p:nvSpPr>
          <p:cNvPr id="8" name="TextBox 7">
            <a:extLst>
              <a:ext uri="{FF2B5EF4-FFF2-40B4-BE49-F238E27FC236}">
                <a16:creationId xmlns:a16="http://schemas.microsoft.com/office/drawing/2014/main" id="{11A97371-061A-4509-B73C-001BE438BA6A}"/>
              </a:ext>
            </a:extLst>
          </p:cNvPr>
          <p:cNvSpPr txBox="1"/>
          <p:nvPr/>
        </p:nvSpPr>
        <p:spPr>
          <a:xfrm>
            <a:off x="2209800" y="5867400"/>
            <a:ext cx="6400800" cy="680956"/>
          </a:xfrm>
          <a:prstGeom prst="rect">
            <a:avLst/>
          </a:prstGeom>
          <a:noFill/>
        </p:spPr>
        <p:txBody>
          <a:bodyPr wrap="square">
            <a:spAutoFit/>
          </a:bodyPr>
          <a:lstStyle/>
          <a:p>
            <a:pPr marL="731520" marR="0">
              <a:lnSpc>
                <a:spcPct val="115000"/>
              </a:lnSpc>
              <a:spcBef>
                <a:spcPts val="600"/>
              </a:spcBef>
              <a:spcAft>
                <a:spcPts val="0"/>
              </a:spcAft>
            </a:pPr>
            <a:r>
              <a:rPr lang="en-US" sz="1600" baseline="30000" dirty="0">
                <a:solidFill>
                  <a:srgbClr val="224C5B"/>
                </a:solidFill>
                <a:effectLst/>
                <a:ea typeface="Times New Roman" panose="02020603050405020304" pitchFamily="18" charset="0"/>
                <a:cs typeface="Times New Roman" panose="02020603050405020304" pitchFamily="18" charset="0"/>
              </a:rPr>
              <a:t>1</a:t>
            </a:r>
            <a:r>
              <a:rPr lang="en-US" sz="1600" dirty="0">
                <a:solidFill>
                  <a:srgbClr val="224C5B"/>
                </a:solidFill>
                <a:effectLst/>
                <a:ea typeface="Times New Roman" panose="02020603050405020304" pitchFamily="18" charset="0"/>
                <a:cs typeface="Times New Roman" panose="02020603050405020304" pitchFamily="18" charset="0"/>
              </a:rPr>
              <a:t> Includes Measure E and Measure G Funds</a:t>
            </a:r>
            <a:endParaRPr lang="en-US" sz="1600" dirty="0">
              <a:solidFill>
                <a:srgbClr val="224C5B"/>
              </a:solidFill>
              <a:effectLst/>
              <a:ea typeface="Calibri" panose="020F0502020204030204" pitchFamily="34" charset="0"/>
              <a:cs typeface="Times New Roman" panose="02020603050405020304" pitchFamily="18" charset="0"/>
            </a:endParaRPr>
          </a:p>
          <a:p>
            <a:pPr marL="731520" marR="0">
              <a:lnSpc>
                <a:spcPct val="115000"/>
              </a:lnSpc>
              <a:spcBef>
                <a:spcPts val="300"/>
              </a:spcBef>
              <a:spcAft>
                <a:spcPts val="0"/>
              </a:spcAft>
            </a:pPr>
            <a:r>
              <a:rPr lang="en-US" sz="1600" baseline="30000" dirty="0">
                <a:solidFill>
                  <a:srgbClr val="224C5B"/>
                </a:solidFill>
                <a:effectLst/>
                <a:ea typeface="Times New Roman" panose="02020603050405020304" pitchFamily="18" charset="0"/>
                <a:cs typeface="Times New Roman" panose="02020603050405020304" pitchFamily="18" charset="0"/>
              </a:rPr>
              <a:t>2</a:t>
            </a:r>
            <a:r>
              <a:rPr lang="en-US" sz="1600" dirty="0">
                <a:solidFill>
                  <a:srgbClr val="224C5B"/>
                </a:solidFill>
                <a:effectLst/>
                <a:ea typeface="Times New Roman" panose="02020603050405020304" pitchFamily="18" charset="0"/>
                <a:cs typeface="Times New Roman" panose="02020603050405020304" pitchFamily="18" charset="0"/>
              </a:rPr>
              <a:t> Measures E and G tax revenues</a:t>
            </a:r>
            <a:endParaRPr lang="en-US" sz="1600" dirty="0">
              <a:solidFill>
                <a:srgbClr val="224C5B"/>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41258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7AA-A9A1-488E-8EE5-F8E8AA41365C}"/>
              </a:ext>
            </a:extLst>
          </p:cNvPr>
          <p:cNvSpPr>
            <a:spLocks noGrp="1"/>
          </p:cNvSpPr>
          <p:nvPr>
            <p:ph type="title"/>
          </p:nvPr>
        </p:nvSpPr>
        <p:spPr/>
        <p:txBody>
          <a:bodyPr/>
          <a:lstStyle/>
          <a:p>
            <a:r>
              <a:rPr lang="en-US" sz="4000" dirty="0">
                <a:effectLst/>
                <a:ea typeface="Times New Roman" panose="02020603050405020304" pitchFamily="18" charset="0"/>
              </a:rPr>
              <a:t>General Fund </a:t>
            </a:r>
            <a:r>
              <a:rPr lang="en-US" sz="4000" baseline="30000" dirty="0">
                <a:effectLst/>
                <a:ea typeface="Times New Roman" panose="02020603050405020304" pitchFamily="18" charset="0"/>
              </a:rPr>
              <a:t>3</a:t>
            </a:r>
            <a:r>
              <a:rPr lang="en-US" sz="4000" dirty="0">
                <a:effectLst/>
                <a:ea typeface="Times New Roman" panose="02020603050405020304" pitchFamily="18" charset="0"/>
              </a:rPr>
              <a:t> Expenditures </a:t>
            </a:r>
            <a:r>
              <a:rPr lang="en-US" sz="4000" dirty="0"/>
              <a:t>as of December 31</a:t>
            </a:r>
            <a:r>
              <a:rPr lang="en-US" sz="4000" baseline="30000" dirty="0"/>
              <a:t>st</a:t>
            </a:r>
            <a:endParaRPr lang="en-US" sz="4000" dirty="0"/>
          </a:p>
        </p:txBody>
      </p:sp>
      <p:sp>
        <p:nvSpPr>
          <p:cNvPr id="4" name="Date Placeholder 3">
            <a:extLst>
              <a:ext uri="{FF2B5EF4-FFF2-40B4-BE49-F238E27FC236}">
                <a16:creationId xmlns:a16="http://schemas.microsoft.com/office/drawing/2014/main" id="{27588B9D-63F3-46B6-B066-2626A22E8965}"/>
              </a:ext>
            </a:extLst>
          </p:cNvPr>
          <p:cNvSpPr>
            <a:spLocks noGrp="1"/>
          </p:cNvSpPr>
          <p:nvPr>
            <p:ph type="dt" sz="half" idx="10"/>
          </p:nvPr>
        </p:nvSpPr>
        <p:spPr/>
        <p:txBody>
          <a:bodyPr/>
          <a:lstStyle/>
          <a:p>
            <a:r>
              <a:rPr lang="en-US" dirty="0"/>
              <a:t>3/8/2022</a:t>
            </a:r>
          </a:p>
        </p:txBody>
      </p:sp>
      <p:sp>
        <p:nvSpPr>
          <p:cNvPr id="5" name="Footer Placeholder 4">
            <a:extLst>
              <a:ext uri="{FF2B5EF4-FFF2-40B4-BE49-F238E27FC236}">
                <a16:creationId xmlns:a16="http://schemas.microsoft.com/office/drawing/2014/main" id="{7CAC6947-522C-43FD-A01A-364CB301408F}"/>
              </a:ext>
            </a:extLst>
          </p:cNvPr>
          <p:cNvSpPr>
            <a:spLocks noGrp="1"/>
          </p:cNvSpPr>
          <p:nvPr>
            <p:ph type="ftr" sz="quarter" idx="11"/>
          </p:nvPr>
        </p:nvSpPr>
        <p:spPr/>
        <p:txBody>
          <a:bodyPr/>
          <a:lstStyle/>
          <a:p>
            <a:r>
              <a:rPr lang="en-US" dirty="0"/>
              <a:t>FY22 Mid-Year Budget Review</a:t>
            </a:r>
          </a:p>
        </p:txBody>
      </p:sp>
      <p:sp>
        <p:nvSpPr>
          <p:cNvPr id="6" name="Slide Number Placeholder 5">
            <a:extLst>
              <a:ext uri="{FF2B5EF4-FFF2-40B4-BE49-F238E27FC236}">
                <a16:creationId xmlns:a16="http://schemas.microsoft.com/office/drawing/2014/main" id="{54631171-0017-4EF6-9F11-7365FFD28146}"/>
              </a:ext>
            </a:extLst>
          </p:cNvPr>
          <p:cNvSpPr>
            <a:spLocks noGrp="1"/>
          </p:cNvSpPr>
          <p:nvPr>
            <p:ph type="sldNum" sz="quarter" idx="12"/>
          </p:nvPr>
        </p:nvSpPr>
        <p:spPr/>
        <p:txBody>
          <a:bodyPr/>
          <a:lstStyle/>
          <a:p>
            <a:fld id="{69E29E33-B620-47F9-BB04-8846C2A5AFCC}" type="slidenum">
              <a:rPr lang="en-US" smtClean="0"/>
              <a:pPr/>
              <a:t>5</a:t>
            </a:fld>
            <a:endParaRPr lang="en-US" dirty="0"/>
          </a:p>
        </p:txBody>
      </p:sp>
      <p:graphicFrame>
        <p:nvGraphicFramePr>
          <p:cNvPr id="7" name="Table 6">
            <a:extLst>
              <a:ext uri="{FF2B5EF4-FFF2-40B4-BE49-F238E27FC236}">
                <a16:creationId xmlns:a16="http://schemas.microsoft.com/office/drawing/2014/main" id="{6F17D3D4-780E-414C-8E66-0344745E845A}"/>
              </a:ext>
            </a:extLst>
          </p:cNvPr>
          <p:cNvGraphicFramePr>
            <a:graphicFrameLocks noGrp="1"/>
          </p:cNvGraphicFramePr>
          <p:nvPr>
            <p:extLst>
              <p:ext uri="{D42A27DB-BD31-4B8C-83A1-F6EECF244321}">
                <p14:modId xmlns:p14="http://schemas.microsoft.com/office/powerpoint/2010/main" val="2448462202"/>
              </p:ext>
            </p:extLst>
          </p:nvPr>
        </p:nvGraphicFramePr>
        <p:xfrm>
          <a:off x="2971800" y="3164205"/>
          <a:ext cx="6858000" cy="1443990"/>
        </p:xfrm>
        <a:graphic>
          <a:graphicData uri="http://schemas.openxmlformats.org/drawingml/2006/table">
            <a:tbl>
              <a:tblPr/>
              <a:tblGrid>
                <a:gridCol w="2743200">
                  <a:extLst>
                    <a:ext uri="{9D8B030D-6E8A-4147-A177-3AD203B41FA5}">
                      <a16:colId xmlns:a16="http://schemas.microsoft.com/office/drawing/2014/main" val="2152060302"/>
                    </a:ext>
                  </a:extLst>
                </a:gridCol>
                <a:gridCol w="1371600">
                  <a:extLst>
                    <a:ext uri="{9D8B030D-6E8A-4147-A177-3AD203B41FA5}">
                      <a16:colId xmlns:a16="http://schemas.microsoft.com/office/drawing/2014/main" val="375776029"/>
                    </a:ext>
                  </a:extLst>
                </a:gridCol>
                <a:gridCol w="1371600">
                  <a:extLst>
                    <a:ext uri="{9D8B030D-6E8A-4147-A177-3AD203B41FA5}">
                      <a16:colId xmlns:a16="http://schemas.microsoft.com/office/drawing/2014/main" val="3969768321"/>
                    </a:ext>
                  </a:extLst>
                </a:gridCol>
                <a:gridCol w="1371600">
                  <a:extLst>
                    <a:ext uri="{9D8B030D-6E8A-4147-A177-3AD203B41FA5}">
                      <a16:colId xmlns:a16="http://schemas.microsoft.com/office/drawing/2014/main" val="2811196650"/>
                    </a:ext>
                  </a:extLst>
                </a:gridCol>
              </a:tblGrid>
              <a:tr h="164465">
                <a:tc>
                  <a:txBody>
                    <a:bodyPr/>
                    <a:lstStyle/>
                    <a:p>
                      <a:pPr algn="l" fontAlgn="b"/>
                      <a:r>
                        <a:rPr lang="en-US" sz="1600" b="0" i="0" u="sng" strike="noStrike" dirty="0">
                          <a:solidFill>
                            <a:srgbClr val="000000"/>
                          </a:solidFill>
                          <a:effectLst/>
                          <a:latin typeface="Times New Roman" panose="02020603050405020304" pitchFamily="18" charset="0"/>
                        </a:rPr>
                        <a:t>Category</a:t>
                      </a:r>
                    </a:p>
                  </a:txBody>
                  <a:tcPr marL="9525" marR="9525" marT="9525" marB="0" anchor="b">
                    <a:lnL>
                      <a:noFill/>
                    </a:lnL>
                    <a:lnR>
                      <a:noFill/>
                    </a:lnR>
                    <a:lnT>
                      <a:noFill/>
                    </a:lnT>
                    <a:lnB>
                      <a:noFill/>
                    </a:lnB>
                  </a:tcPr>
                </a:tc>
                <a:tc>
                  <a:txBody>
                    <a:bodyPr/>
                    <a:lstStyle/>
                    <a:p>
                      <a:pPr algn="ctr" fontAlgn="b"/>
                      <a:r>
                        <a:rPr lang="en-US" sz="1600" b="0" i="0" u="sng" strike="noStrike" dirty="0">
                          <a:solidFill>
                            <a:srgbClr val="000000"/>
                          </a:solidFill>
                          <a:effectLst/>
                          <a:latin typeface="Times New Roman" panose="02020603050405020304" pitchFamily="18" charset="0"/>
                        </a:rPr>
                        <a:t>FY 22</a:t>
                      </a:r>
                    </a:p>
                  </a:txBody>
                  <a:tcPr marL="9525" marR="9525" marT="9525" marB="0" anchor="b">
                    <a:lnL>
                      <a:noFill/>
                    </a:lnL>
                    <a:lnR>
                      <a:noFill/>
                    </a:lnR>
                    <a:lnT>
                      <a:noFill/>
                    </a:lnT>
                    <a:lnB>
                      <a:noFill/>
                    </a:lnB>
                  </a:tcPr>
                </a:tc>
                <a:tc>
                  <a:txBody>
                    <a:bodyPr/>
                    <a:lstStyle/>
                    <a:p>
                      <a:pPr algn="ctr" fontAlgn="b"/>
                      <a:r>
                        <a:rPr lang="en-US" sz="1600" b="0" i="0" u="sng" strike="noStrike" dirty="0">
                          <a:solidFill>
                            <a:srgbClr val="000000"/>
                          </a:solidFill>
                          <a:effectLst/>
                          <a:latin typeface="Times New Roman" panose="02020603050405020304" pitchFamily="18" charset="0"/>
                        </a:rPr>
                        <a:t>FY 21</a:t>
                      </a:r>
                    </a:p>
                  </a:txBody>
                  <a:tcPr marL="9525" marR="9525" marT="9525" marB="0" anchor="b">
                    <a:lnL>
                      <a:noFill/>
                    </a:lnL>
                    <a:lnR>
                      <a:noFill/>
                    </a:lnR>
                    <a:lnT>
                      <a:noFill/>
                    </a:lnT>
                    <a:lnB>
                      <a:noFill/>
                    </a:lnB>
                  </a:tcPr>
                </a:tc>
                <a:tc>
                  <a:txBody>
                    <a:bodyPr/>
                    <a:lstStyle/>
                    <a:p>
                      <a:pPr algn="ctr" fontAlgn="b"/>
                      <a:r>
                        <a:rPr lang="en-US" sz="1600" b="0" i="0" u="sng" strike="noStrike">
                          <a:solidFill>
                            <a:srgbClr val="000000"/>
                          </a:solidFill>
                          <a:effectLst/>
                          <a:latin typeface="Times New Roman" panose="02020603050405020304" pitchFamily="18" charset="0"/>
                        </a:rPr>
                        <a:t>Difference</a:t>
                      </a:r>
                    </a:p>
                  </a:txBody>
                  <a:tcPr marL="9525" marR="9525" marT="9525" marB="0" anchor="b">
                    <a:lnL>
                      <a:noFill/>
                    </a:lnL>
                    <a:lnR>
                      <a:noFill/>
                    </a:lnR>
                    <a:lnT>
                      <a:noFill/>
                    </a:lnT>
                    <a:lnB>
                      <a:noFill/>
                    </a:lnB>
                  </a:tcPr>
                </a:tc>
                <a:extLst>
                  <a:ext uri="{0D108BD9-81ED-4DB2-BD59-A6C34878D82A}">
                    <a16:rowId xmlns:a16="http://schemas.microsoft.com/office/drawing/2014/main" val="2263078328"/>
                  </a:ext>
                </a:extLst>
              </a:tr>
              <a:tr h="164465">
                <a:tc>
                  <a:txBody>
                    <a:bodyPr/>
                    <a:lstStyle/>
                    <a:p>
                      <a:pPr algn="l" fontAlgn="b"/>
                      <a:r>
                        <a:rPr lang="en-US" sz="1600" b="0" i="0" u="none" strike="noStrike" dirty="0">
                          <a:solidFill>
                            <a:srgbClr val="000000"/>
                          </a:solidFill>
                          <a:effectLst/>
                          <a:latin typeface="Times New Roman" panose="02020603050405020304" pitchFamily="18" charset="0"/>
                        </a:rPr>
                        <a:t>Salaries &amp; Benefits</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$51,343,000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$49,095,000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$2,248,000 </a:t>
                      </a:r>
                    </a:p>
                  </a:txBody>
                  <a:tcPr marL="9525" marR="9525" marT="9525" marB="0" anchor="b">
                    <a:lnL>
                      <a:noFill/>
                    </a:lnL>
                    <a:lnR>
                      <a:noFill/>
                    </a:lnR>
                    <a:lnT>
                      <a:noFill/>
                    </a:lnT>
                    <a:lnB>
                      <a:noFill/>
                    </a:lnB>
                  </a:tcPr>
                </a:tc>
                <a:extLst>
                  <a:ext uri="{0D108BD9-81ED-4DB2-BD59-A6C34878D82A}">
                    <a16:rowId xmlns:a16="http://schemas.microsoft.com/office/drawing/2014/main" val="592607"/>
                  </a:ext>
                </a:extLst>
              </a:tr>
              <a:tr h="190500">
                <a:tc>
                  <a:txBody>
                    <a:bodyPr/>
                    <a:lstStyle/>
                    <a:p>
                      <a:pPr algn="l" fontAlgn="b"/>
                      <a:r>
                        <a:rPr lang="en-US" sz="1600" b="0" i="0" u="none" strike="noStrike" dirty="0">
                          <a:solidFill>
                            <a:srgbClr val="000000"/>
                          </a:solidFill>
                          <a:effectLst/>
                          <a:latin typeface="Times New Roman" panose="02020603050405020304" pitchFamily="18" charset="0"/>
                        </a:rPr>
                        <a:t>Maintenance &amp; Operations</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8,045,000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12,813,000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(4,768,000)</a:t>
                      </a:r>
                    </a:p>
                  </a:txBody>
                  <a:tcPr marL="9525" marR="9525" marT="9525" marB="0" anchor="b">
                    <a:lnL>
                      <a:noFill/>
                    </a:lnL>
                    <a:lnR>
                      <a:noFill/>
                    </a:lnR>
                    <a:lnT>
                      <a:noFill/>
                    </a:lnT>
                    <a:lnB>
                      <a:noFill/>
                    </a:lnB>
                  </a:tcPr>
                </a:tc>
                <a:extLst>
                  <a:ext uri="{0D108BD9-81ED-4DB2-BD59-A6C34878D82A}">
                    <a16:rowId xmlns:a16="http://schemas.microsoft.com/office/drawing/2014/main" val="1778688878"/>
                  </a:ext>
                </a:extLst>
              </a:tr>
              <a:tr h="190500">
                <a:tc>
                  <a:txBody>
                    <a:bodyPr/>
                    <a:lstStyle/>
                    <a:p>
                      <a:pPr algn="l" fontAlgn="b"/>
                      <a:r>
                        <a:rPr lang="en-US" sz="1600" b="0" i="0" u="none" strike="noStrike" dirty="0">
                          <a:solidFill>
                            <a:srgbClr val="000000"/>
                          </a:solidFill>
                          <a:effectLst/>
                          <a:latin typeface="Times New Roman" panose="02020603050405020304" pitchFamily="18" charset="0"/>
                        </a:rPr>
                        <a:t>Capital Outlays</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340,000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241,000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99,000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0205404"/>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Total</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$59,728,000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$62,149,000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($2,421,000)</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167745264"/>
                  </a:ext>
                </a:extLst>
              </a:tr>
              <a:tr h="36195">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043857185"/>
                  </a:ext>
                </a:extLst>
              </a:tr>
            </a:tbl>
          </a:graphicData>
        </a:graphic>
      </p:graphicFrame>
      <p:sp>
        <p:nvSpPr>
          <p:cNvPr id="8" name="TextBox 7">
            <a:extLst>
              <a:ext uri="{FF2B5EF4-FFF2-40B4-BE49-F238E27FC236}">
                <a16:creationId xmlns:a16="http://schemas.microsoft.com/office/drawing/2014/main" id="{E22A3A25-0945-4828-918B-EFC4FE36C906}"/>
              </a:ext>
            </a:extLst>
          </p:cNvPr>
          <p:cNvSpPr txBox="1"/>
          <p:nvPr/>
        </p:nvSpPr>
        <p:spPr>
          <a:xfrm>
            <a:off x="2209800" y="5867400"/>
            <a:ext cx="6400800" cy="359329"/>
          </a:xfrm>
          <a:prstGeom prst="rect">
            <a:avLst/>
          </a:prstGeom>
          <a:noFill/>
        </p:spPr>
        <p:txBody>
          <a:bodyPr wrap="square">
            <a:spAutoFit/>
          </a:bodyPr>
          <a:lstStyle/>
          <a:p>
            <a:pPr marL="731520" marR="0">
              <a:lnSpc>
                <a:spcPct val="115000"/>
              </a:lnSpc>
              <a:spcBef>
                <a:spcPts val="600"/>
              </a:spcBef>
              <a:spcAft>
                <a:spcPts val="0"/>
              </a:spcAft>
            </a:pPr>
            <a:r>
              <a:rPr lang="en-US" sz="1600" baseline="30000" dirty="0">
                <a:solidFill>
                  <a:srgbClr val="224C5B"/>
                </a:solidFill>
                <a:effectLst/>
                <a:ea typeface="Times New Roman" panose="02020603050405020304" pitchFamily="18" charset="0"/>
                <a:cs typeface="Times New Roman" panose="02020603050405020304" pitchFamily="18" charset="0"/>
              </a:rPr>
              <a:t>3</a:t>
            </a:r>
            <a:r>
              <a:rPr lang="en-US" sz="1600" dirty="0">
                <a:solidFill>
                  <a:srgbClr val="224C5B"/>
                </a:solidFill>
                <a:effectLst/>
                <a:ea typeface="Times New Roman" panose="02020603050405020304" pitchFamily="18" charset="0"/>
                <a:cs typeface="Times New Roman" panose="02020603050405020304" pitchFamily="18" charset="0"/>
              </a:rPr>
              <a:t> Includes Measure E and Measure G Funds</a:t>
            </a:r>
            <a:endParaRPr lang="en-US" sz="1600" dirty="0">
              <a:solidFill>
                <a:srgbClr val="224C5B"/>
              </a:solidFill>
              <a:effectLs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177952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7AA-A9A1-488E-8EE5-F8E8AA41365C}"/>
              </a:ext>
            </a:extLst>
          </p:cNvPr>
          <p:cNvSpPr>
            <a:spLocks noGrp="1"/>
          </p:cNvSpPr>
          <p:nvPr>
            <p:ph type="title"/>
          </p:nvPr>
        </p:nvSpPr>
        <p:spPr/>
        <p:txBody>
          <a:bodyPr/>
          <a:lstStyle/>
          <a:p>
            <a:r>
              <a:rPr lang="en-US" sz="4000" dirty="0">
                <a:effectLst/>
                <a:ea typeface="Times New Roman" panose="02020603050405020304" pitchFamily="18" charset="0"/>
              </a:rPr>
              <a:t>General Fund </a:t>
            </a:r>
            <a:r>
              <a:rPr lang="en-US" sz="4000" baseline="30000" dirty="0">
                <a:effectLst/>
                <a:ea typeface="Times New Roman" panose="02020603050405020304" pitchFamily="18" charset="0"/>
              </a:rPr>
              <a:t>4</a:t>
            </a:r>
            <a:r>
              <a:rPr lang="en-US" sz="4000" dirty="0">
                <a:effectLst/>
                <a:ea typeface="Times New Roman" panose="02020603050405020304" pitchFamily="18" charset="0"/>
              </a:rPr>
              <a:t> Transfers </a:t>
            </a:r>
            <a:r>
              <a:rPr lang="en-US" sz="4000" dirty="0"/>
              <a:t>as of December 31</a:t>
            </a:r>
            <a:r>
              <a:rPr lang="en-US" sz="4000" baseline="30000" dirty="0"/>
              <a:t>st</a:t>
            </a:r>
            <a:endParaRPr lang="en-US" sz="4000" dirty="0"/>
          </a:p>
        </p:txBody>
      </p:sp>
      <p:sp>
        <p:nvSpPr>
          <p:cNvPr id="4" name="Date Placeholder 3">
            <a:extLst>
              <a:ext uri="{FF2B5EF4-FFF2-40B4-BE49-F238E27FC236}">
                <a16:creationId xmlns:a16="http://schemas.microsoft.com/office/drawing/2014/main" id="{27588B9D-63F3-46B6-B066-2626A22E8965}"/>
              </a:ext>
            </a:extLst>
          </p:cNvPr>
          <p:cNvSpPr>
            <a:spLocks noGrp="1"/>
          </p:cNvSpPr>
          <p:nvPr>
            <p:ph type="dt" sz="half" idx="10"/>
          </p:nvPr>
        </p:nvSpPr>
        <p:spPr/>
        <p:txBody>
          <a:bodyPr/>
          <a:lstStyle/>
          <a:p>
            <a:r>
              <a:rPr lang="en-US" dirty="0"/>
              <a:t>3/8/2022</a:t>
            </a:r>
          </a:p>
        </p:txBody>
      </p:sp>
      <p:sp>
        <p:nvSpPr>
          <p:cNvPr id="5" name="Footer Placeholder 4">
            <a:extLst>
              <a:ext uri="{FF2B5EF4-FFF2-40B4-BE49-F238E27FC236}">
                <a16:creationId xmlns:a16="http://schemas.microsoft.com/office/drawing/2014/main" id="{7CAC6947-522C-43FD-A01A-364CB301408F}"/>
              </a:ext>
            </a:extLst>
          </p:cNvPr>
          <p:cNvSpPr>
            <a:spLocks noGrp="1"/>
          </p:cNvSpPr>
          <p:nvPr>
            <p:ph type="ftr" sz="quarter" idx="11"/>
          </p:nvPr>
        </p:nvSpPr>
        <p:spPr/>
        <p:txBody>
          <a:bodyPr/>
          <a:lstStyle/>
          <a:p>
            <a:r>
              <a:rPr lang="en-US" dirty="0"/>
              <a:t>FY22 Mid-Year Budget Review</a:t>
            </a:r>
          </a:p>
        </p:txBody>
      </p:sp>
      <p:sp>
        <p:nvSpPr>
          <p:cNvPr id="6" name="Slide Number Placeholder 5">
            <a:extLst>
              <a:ext uri="{FF2B5EF4-FFF2-40B4-BE49-F238E27FC236}">
                <a16:creationId xmlns:a16="http://schemas.microsoft.com/office/drawing/2014/main" id="{54631171-0017-4EF6-9F11-7365FFD28146}"/>
              </a:ext>
            </a:extLst>
          </p:cNvPr>
          <p:cNvSpPr>
            <a:spLocks noGrp="1"/>
          </p:cNvSpPr>
          <p:nvPr>
            <p:ph type="sldNum" sz="quarter" idx="12"/>
          </p:nvPr>
        </p:nvSpPr>
        <p:spPr/>
        <p:txBody>
          <a:bodyPr/>
          <a:lstStyle/>
          <a:p>
            <a:fld id="{69E29E33-B620-47F9-BB04-8846C2A5AFCC}" type="slidenum">
              <a:rPr lang="en-US" smtClean="0"/>
              <a:pPr/>
              <a:t>6</a:t>
            </a:fld>
            <a:endParaRPr lang="en-US" dirty="0"/>
          </a:p>
        </p:txBody>
      </p:sp>
      <p:sp>
        <p:nvSpPr>
          <p:cNvPr id="8" name="TextBox 7">
            <a:extLst>
              <a:ext uri="{FF2B5EF4-FFF2-40B4-BE49-F238E27FC236}">
                <a16:creationId xmlns:a16="http://schemas.microsoft.com/office/drawing/2014/main" id="{E22A3A25-0945-4828-918B-EFC4FE36C906}"/>
              </a:ext>
            </a:extLst>
          </p:cNvPr>
          <p:cNvSpPr txBox="1"/>
          <p:nvPr/>
        </p:nvSpPr>
        <p:spPr>
          <a:xfrm>
            <a:off x="2209800" y="5867400"/>
            <a:ext cx="6400800" cy="359329"/>
          </a:xfrm>
          <a:prstGeom prst="rect">
            <a:avLst/>
          </a:prstGeom>
          <a:noFill/>
        </p:spPr>
        <p:txBody>
          <a:bodyPr wrap="square">
            <a:spAutoFit/>
          </a:bodyPr>
          <a:lstStyle/>
          <a:p>
            <a:pPr marL="731520" marR="0">
              <a:lnSpc>
                <a:spcPct val="115000"/>
              </a:lnSpc>
              <a:spcBef>
                <a:spcPts val="600"/>
              </a:spcBef>
              <a:spcAft>
                <a:spcPts val="0"/>
              </a:spcAft>
            </a:pPr>
            <a:r>
              <a:rPr lang="en-US" sz="1600" baseline="30000" dirty="0">
                <a:solidFill>
                  <a:srgbClr val="224C5B"/>
                </a:solidFill>
                <a:ea typeface="Times New Roman" panose="02020603050405020304" pitchFamily="18" charset="0"/>
                <a:cs typeface="Times New Roman" panose="02020603050405020304" pitchFamily="18" charset="0"/>
              </a:rPr>
              <a:t>4</a:t>
            </a:r>
            <a:r>
              <a:rPr lang="en-US" sz="1600" dirty="0">
                <a:solidFill>
                  <a:srgbClr val="224C5B"/>
                </a:solidFill>
                <a:effectLst/>
                <a:ea typeface="Times New Roman" panose="02020603050405020304" pitchFamily="18" charset="0"/>
                <a:cs typeface="Times New Roman" panose="02020603050405020304" pitchFamily="18" charset="0"/>
              </a:rPr>
              <a:t> Includes Measure E and Measure G Funds</a:t>
            </a:r>
            <a:endParaRPr lang="en-US" sz="1600" dirty="0">
              <a:solidFill>
                <a:srgbClr val="224C5B"/>
              </a:solidFill>
              <a:effectLst/>
              <a:ea typeface="Calibri" panose="020F0502020204030204" pitchFamily="34" charset="0"/>
              <a:cs typeface="Times New Roman" panose="02020603050405020304" pitchFamily="18" charset="0"/>
            </a:endParaRPr>
          </a:p>
        </p:txBody>
      </p:sp>
      <p:graphicFrame>
        <p:nvGraphicFramePr>
          <p:cNvPr id="3" name="Table 2">
            <a:extLst>
              <a:ext uri="{FF2B5EF4-FFF2-40B4-BE49-F238E27FC236}">
                <a16:creationId xmlns:a16="http://schemas.microsoft.com/office/drawing/2014/main" id="{D0D08783-FBCC-46FF-A39A-0A8D07B096B0}"/>
              </a:ext>
            </a:extLst>
          </p:cNvPr>
          <p:cNvGraphicFramePr>
            <a:graphicFrameLocks noGrp="1"/>
          </p:cNvGraphicFramePr>
          <p:nvPr>
            <p:extLst>
              <p:ext uri="{D42A27DB-BD31-4B8C-83A1-F6EECF244321}">
                <p14:modId xmlns:p14="http://schemas.microsoft.com/office/powerpoint/2010/main" val="1773761597"/>
              </p:ext>
            </p:extLst>
          </p:nvPr>
        </p:nvGraphicFramePr>
        <p:xfrm>
          <a:off x="2971800" y="3290887"/>
          <a:ext cx="6858000" cy="1190625"/>
        </p:xfrm>
        <a:graphic>
          <a:graphicData uri="http://schemas.openxmlformats.org/drawingml/2006/table">
            <a:tbl>
              <a:tblPr/>
              <a:tblGrid>
                <a:gridCol w="2743200">
                  <a:extLst>
                    <a:ext uri="{9D8B030D-6E8A-4147-A177-3AD203B41FA5}">
                      <a16:colId xmlns:a16="http://schemas.microsoft.com/office/drawing/2014/main" val="1242033139"/>
                    </a:ext>
                  </a:extLst>
                </a:gridCol>
                <a:gridCol w="1371600">
                  <a:extLst>
                    <a:ext uri="{9D8B030D-6E8A-4147-A177-3AD203B41FA5}">
                      <a16:colId xmlns:a16="http://schemas.microsoft.com/office/drawing/2014/main" val="4000599127"/>
                    </a:ext>
                  </a:extLst>
                </a:gridCol>
                <a:gridCol w="1371600">
                  <a:extLst>
                    <a:ext uri="{9D8B030D-6E8A-4147-A177-3AD203B41FA5}">
                      <a16:colId xmlns:a16="http://schemas.microsoft.com/office/drawing/2014/main" val="1679069263"/>
                    </a:ext>
                  </a:extLst>
                </a:gridCol>
                <a:gridCol w="1371600">
                  <a:extLst>
                    <a:ext uri="{9D8B030D-6E8A-4147-A177-3AD203B41FA5}">
                      <a16:colId xmlns:a16="http://schemas.microsoft.com/office/drawing/2014/main" val="2085103467"/>
                    </a:ext>
                  </a:extLst>
                </a:gridCol>
              </a:tblGrid>
              <a:tr h="190500">
                <a:tc>
                  <a:txBody>
                    <a:bodyPr/>
                    <a:lstStyle/>
                    <a:p>
                      <a:pPr algn="l" fontAlgn="b"/>
                      <a:r>
                        <a:rPr lang="en-US" sz="1600" b="0" i="0" u="sng" strike="noStrike" dirty="0">
                          <a:solidFill>
                            <a:srgbClr val="000000"/>
                          </a:solidFill>
                          <a:effectLst/>
                          <a:latin typeface="Times New Roman" panose="02020603050405020304" pitchFamily="18" charset="0"/>
                        </a:rPr>
                        <a:t>Category</a:t>
                      </a:r>
                    </a:p>
                  </a:txBody>
                  <a:tcPr marL="9525" marR="9525" marT="9525" marB="0" anchor="b">
                    <a:lnL>
                      <a:noFill/>
                    </a:lnL>
                    <a:lnR>
                      <a:noFill/>
                    </a:lnR>
                    <a:lnT>
                      <a:noFill/>
                    </a:lnT>
                    <a:lnB>
                      <a:noFill/>
                    </a:lnB>
                  </a:tcPr>
                </a:tc>
                <a:tc>
                  <a:txBody>
                    <a:bodyPr/>
                    <a:lstStyle/>
                    <a:p>
                      <a:pPr algn="ctr" fontAlgn="b"/>
                      <a:r>
                        <a:rPr lang="en-US" sz="1600" b="0" i="0" u="sng" strike="noStrike" dirty="0">
                          <a:solidFill>
                            <a:srgbClr val="000000"/>
                          </a:solidFill>
                          <a:effectLst/>
                          <a:latin typeface="Times New Roman" panose="02020603050405020304" pitchFamily="18" charset="0"/>
                        </a:rPr>
                        <a:t>FY 22</a:t>
                      </a:r>
                    </a:p>
                  </a:txBody>
                  <a:tcPr marL="9525" marR="9525" marT="9525" marB="0" anchor="b">
                    <a:lnL>
                      <a:noFill/>
                    </a:lnL>
                    <a:lnR>
                      <a:noFill/>
                    </a:lnR>
                    <a:lnT>
                      <a:noFill/>
                    </a:lnT>
                    <a:lnB>
                      <a:noFill/>
                    </a:lnB>
                  </a:tcPr>
                </a:tc>
                <a:tc>
                  <a:txBody>
                    <a:bodyPr/>
                    <a:lstStyle/>
                    <a:p>
                      <a:pPr algn="ctr" fontAlgn="b"/>
                      <a:r>
                        <a:rPr lang="en-US" sz="1600" b="0" i="0" u="sng" strike="noStrike" dirty="0">
                          <a:solidFill>
                            <a:srgbClr val="000000"/>
                          </a:solidFill>
                          <a:effectLst/>
                          <a:latin typeface="Times New Roman" panose="02020603050405020304" pitchFamily="18" charset="0"/>
                        </a:rPr>
                        <a:t>FY 21</a:t>
                      </a:r>
                    </a:p>
                  </a:txBody>
                  <a:tcPr marL="9525" marR="9525" marT="9525" marB="0" anchor="b">
                    <a:lnL>
                      <a:noFill/>
                    </a:lnL>
                    <a:lnR>
                      <a:noFill/>
                    </a:lnR>
                    <a:lnT>
                      <a:noFill/>
                    </a:lnT>
                    <a:lnB>
                      <a:noFill/>
                    </a:lnB>
                  </a:tcPr>
                </a:tc>
                <a:tc>
                  <a:txBody>
                    <a:bodyPr/>
                    <a:lstStyle/>
                    <a:p>
                      <a:pPr algn="ctr" fontAlgn="b"/>
                      <a:r>
                        <a:rPr lang="en-US" sz="1600" b="0" i="0" u="sng" strike="noStrike">
                          <a:solidFill>
                            <a:srgbClr val="000000"/>
                          </a:solidFill>
                          <a:effectLst/>
                          <a:latin typeface="Times New Roman" panose="02020603050405020304" pitchFamily="18" charset="0"/>
                        </a:rPr>
                        <a:t>Difference</a:t>
                      </a:r>
                    </a:p>
                  </a:txBody>
                  <a:tcPr marL="9525" marR="9525" marT="9525" marB="0" anchor="b">
                    <a:lnL>
                      <a:noFill/>
                    </a:lnL>
                    <a:lnR>
                      <a:noFill/>
                    </a:lnR>
                    <a:lnT>
                      <a:noFill/>
                    </a:lnT>
                    <a:lnB>
                      <a:noFill/>
                    </a:lnB>
                  </a:tcPr>
                </a:tc>
                <a:extLst>
                  <a:ext uri="{0D108BD9-81ED-4DB2-BD59-A6C34878D82A}">
                    <a16:rowId xmlns:a16="http://schemas.microsoft.com/office/drawing/2014/main" val="1858413853"/>
                  </a:ext>
                </a:extLst>
              </a:tr>
              <a:tr h="190500">
                <a:tc>
                  <a:txBody>
                    <a:bodyPr/>
                    <a:lstStyle/>
                    <a:p>
                      <a:pPr algn="l" fontAlgn="b"/>
                      <a:r>
                        <a:rPr lang="en-US" sz="1600" b="0" i="0" u="none" strike="noStrike" dirty="0">
                          <a:solidFill>
                            <a:srgbClr val="000000"/>
                          </a:solidFill>
                          <a:effectLst/>
                          <a:latin typeface="Times New Roman" panose="02020603050405020304" pitchFamily="18" charset="0"/>
                        </a:rPr>
                        <a:t>Transfers to CIP Fund</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$1,678,000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$2,247,000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($569,000)</a:t>
                      </a:r>
                    </a:p>
                  </a:txBody>
                  <a:tcPr marL="9525" marR="9525" marT="9525" marB="0" anchor="b">
                    <a:lnL>
                      <a:noFill/>
                    </a:lnL>
                    <a:lnR>
                      <a:noFill/>
                    </a:lnR>
                    <a:lnT>
                      <a:noFill/>
                    </a:lnT>
                    <a:lnB>
                      <a:noFill/>
                    </a:lnB>
                  </a:tcPr>
                </a:tc>
                <a:extLst>
                  <a:ext uri="{0D108BD9-81ED-4DB2-BD59-A6C34878D82A}">
                    <a16:rowId xmlns:a16="http://schemas.microsoft.com/office/drawing/2014/main" val="1021157093"/>
                  </a:ext>
                </a:extLst>
              </a:tr>
              <a:tr h="190500">
                <a:tc>
                  <a:txBody>
                    <a:bodyPr/>
                    <a:lstStyle/>
                    <a:p>
                      <a:pPr algn="l" fontAlgn="b"/>
                      <a:r>
                        <a:rPr lang="en-US" sz="1600" b="0" i="0" u="none" strike="noStrike" dirty="0">
                          <a:solidFill>
                            <a:srgbClr val="000000"/>
                          </a:solidFill>
                          <a:effectLst/>
                          <a:latin typeface="Times New Roman" panose="02020603050405020304" pitchFamily="18" charset="0"/>
                        </a:rPr>
                        <a:t>Other Transfers (Net)</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15,771,000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9,055,000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a:solidFill>
                            <a:srgbClr val="000000"/>
                          </a:solidFill>
                          <a:effectLst/>
                          <a:latin typeface="Times New Roman" panose="02020603050405020304" pitchFamily="18" charset="0"/>
                        </a:rPr>
                        <a:t>6,716,000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46863919"/>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Total</a:t>
                      </a:r>
                    </a:p>
                  </a:txBody>
                  <a:tcPr marL="9525" marR="9525" marT="9525"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r>
                        <a:rPr lang="en-US" sz="1600" b="0" i="0" u="none" strike="noStrike">
                          <a:solidFill>
                            <a:srgbClr val="000000"/>
                          </a:solidFill>
                          <a:effectLst/>
                          <a:latin typeface="Times New Roman" panose="02020603050405020304" pitchFamily="18" charset="0"/>
                        </a:rPr>
                        <a:t>$17,449,000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$11,302,000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$6,147,000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extLst>
                  <a:ext uri="{0D108BD9-81ED-4DB2-BD59-A6C34878D82A}">
                    <a16:rowId xmlns:a16="http://schemas.microsoft.com/office/drawing/2014/main" val="358287005"/>
                  </a:ext>
                </a:extLst>
              </a:tr>
              <a:tr h="36195">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01113710"/>
                  </a:ext>
                </a:extLst>
              </a:tr>
            </a:tbl>
          </a:graphicData>
        </a:graphic>
      </p:graphicFrame>
    </p:spTree>
    <p:extLst>
      <p:ext uri="{BB962C8B-B14F-4D97-AF65-F5344CB8AC3E}">
        <p14:creationId xmlns:p14="http://schemas.microsoft.com/office/powerpoint/2010/main" val="13283520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4E7B3-F821-4942-B0A3-642FAC895EB6}"/>
              </a:ext>
            </a:extLst>
          </p:cNvPr>
          <p:cNvSpPr>
            <a:spLocks noGrp="1"/>
          </p:cNvSpPr>
          <p:nvPr>
            <p:ph type="title"/>
          </p:nvPr>
        </p:nvSpPr>
        <p:spPr>
          <a:xfrm>
            <a:off x="640080" y="781050"/>
            <a:ext cx="11521440" cy="1295400"/>
          </a:xfrm>
        </p:spPr>
        <p:txBody>
          <a:bodyPr/>
          <a:lstStyle/>
          <a:p>
            <a:r>
              <a:rPr lang="en-US" sz="4000" dirty="0">
                <a:effectLst/>
                <a:ea typeface="Times New Roman" panose="02020603050405020304" pitchFamily="18" charset="0"/>
              </a:rPr>
              <a:t>General Fund </a:t>
            </a:r>
            <a:r>
              <a:rPr lang="en-US" sz="4000" baseline="30000" dirty="0">
                <a:effectLst/>
                <a:ea typeface="Times New Roman" panose="02020603050405020304" pitchFamily="18" charset="0"/>
              </a:rPr>
              <a:t>5</a:t>
            </a:r>
            <a:r>
              <a:rPr lang="en-US" sz="4000" dirty="0">
                <a:effectLst/>
                <a:ea typeface="Times New Roman" panose="02020603050405020304" pitchFamily="18" charset="0"/>
              </a:rPr>
              <a:t> Revenues, Expenditures, and Transfers </a:t>
            </a:r>
            <a:r>
              <a:rPr lang="en-US" sz="4000" dirty="0"/>
              <a:t>as of December 31</a:t>
            </a:r>
            <a:r>
              <a:rPr lang="en-US" sz="4000" baseline="30000" dirty="0"/>
              <a:t>st</a:t>
            </a:r>
            <a:endParaRPr lang="en-US" sz="4000" dirty="0"/>
          </a:p>
        </p:txBody>
      </p:sp>
      <p:sp>
        <p:nvSpPr>
          <p:cNvPr id="4" name="Date Placeholder 3">
            <a:extLst>
              <a:ext uri="{FF2B5EF4-FFF2-40B4-BE49-F238E27FC236}">
                <a16:creationId xmlns:a16="http://schemas.microsoft.com/office/drawing/2014/main" id="{5A601A7D-BE71-48FA-AC59-0247861D5430}"/>
              </a:ext>
            </a:extLst>
          </p:cNvPr>
          <p:cNvSpPr>
            <a:spLocks noGrp="1"/>
          </p:cNvSpPr>
          <p:nvPr>
            <p:ph type="dt" sz="half" idx="10"/>
          </p:nvPr>
        </p:nvSpPr>
        <p:spPr/>
        <p:txBody>
          <a:bodyPr/>
          <a:lstStyle/>
          <a:p>
            <a:r>
              <a:rPr lang="en-US" dirty="0"/>
              <a:t>3/8/2022</a:t>
            </a:r>
          </a:p>
        </p:txBody>
      </p:sp>
      <p:sp>
        <p:nvSpPr>
          <p:cNvPr id="5" name="Footer Placeholder 4">
            <a:extLst>
              <a:ext uri="{FF2B5EF4-FFF2-40B4-BE49-F238E27FC236}">
                <a16:creationId xmlns:a16="http://schemas.microsoft.com/office/drawing/2014/main" id="{12322E00-8346-4BD9-9793-293991699A0D}"/>
              </a:ext>
            </a:extLst>
          </p:cNvPr>
          <p:cNvSpPr>
            <a:spLocks noGrp="1"/>
          </p:cNvSpPr>
          <p:nvPr>
            <p:ph type="ftr" sz="quarter" idx="11"/>
          </p:nvPr>
        </p:nvSpPr>
        <p:spPr/>
        <p:txBody>
          <a:bodyPr/>
          <a:lstStyle/>
          <a:p>
            <a:r>
              <a:rPr lang="en-US" dirty="0"/>
              <a:t>FY22 Mid-Year Budget Review</a:t>
            </a:r>
          </a:p>
        </p:txBody>
      </p:sp>
      <p:sp>
        <p:nvSpPr>
          <p:cNvPr id="6" name="Slide Number Placeholder 5">
            <a:extLst>
              <a:ext uri="{FF2B5EF4-FFF2-40B4-BE49-F238E27FC236}">
                <a16:creationId xmlns:a16="http://schemas.microsoft.com/office/drawing/2014/main" id="{4EDE8F68-B8C9-4938-B5CC-8836A4A2A0EA}"/>
              </a:ext>
            </a:extLst>
          </p:cNvPr>
          <p:cNvSpPr>
            <a:spLocks noGrp="1"/>
          </p:cNvSpPr>
          <p:nvPr>
            <p:ph type="sldNum" sz="quarter" idx="12"/>
          </p:nvPr>
        </p:nvSpPr>
        <p:spPr/>
        <p:txBody>
          <a:bodyPr/>
          <a:lstStyle/>
          <a:p>
            <a:fld id="{69E29E33-B620-47F9-BB04-8846C2A5AFCC}" type="slidenum">
              <a:rPr lang="en-US" smtClean="0"/>
              <a:pPr/>
              <a:t>7</a:t>
            </a:fld>
            <a:endParaRPr lang="en-US" dirty="0"/>
          </a:p>
        </p:txBody>
      </p:sp>
      <p:sp>
        <p:nvSpPr>
          <p:cNvPr id="8" name="TextBox 7">
            <a:extLst>
              <a:ext uri="{FF2B5EF4-FFF2-40B4-BE49-F238E27FC236}">
                <a16:creationId xmlns:a16="http://schemas.microsoft.com/office/drawing/2014/main" id="{44D2EC55-8B00-4E43-8CD4-8D56FE58CB33}"/>
              </a:ext>
            </a:extLst>
          </p:cNvPr>
          <p:cNvSpPr txBox="1"/>
          <p:nvPr/>
        </p:nvSpPr>
        <p:spPr>
          <a:xfrm>
            <a:off x="2209800" y="5867400"/>
            <a:ext cx="6400800" cy="359329"/>
          </a:xfrm>
          <a:prstGeom prst="rect">
            <a:avLst/>
          </a:prstGeom>
          <a:noFill/>
        </p:spPr>
        <p:txBody>
          <a:bodyPr wrap="square">
            <a:spAutoFit/>
          </a:bodyPr>
          <a:lstStyle/>
          <a:p>
            <a:pPr marL="731520" marR="0">
              <a:lnSpc>
                <a:spcPct val="115000"/>
              </a:lnSpc>
              <a:spcBef>
                <a:spcPts val="600"/>
              </a:spcBef>
              <a:spcAft>
                <a:spcPts val="0"/>
              </a:spcAft>
            </a:pPr>
            <a:r>
              <a:rPr lang="en-US" sz="1600" baseline="30000" dirty="0">
                <a:solidFill>
                  <a:srgbClr val="224C5B"/>
                </a:solidFill>
                <a:effectLst/>
                <a:ea typeface="Times New Roman" panose="02020603050405020304" pitchFamily="18" charset="0"/>
                <a:cs typeface="Times New Roman" panose="02020603050405020304" pitchFamily="18" charset="0"/>
              </a:rPr>
              <a:t>5</a:t>
            </a:r>
            <a:r>
              <a:rPr lang="en-US" sz="1600" dirty="0">
                <a:solidFill>
                  <a:srgbClr val="224C5B"/>
                </a:solidFill>
                <a:effectLst/>
                <a:ea typeface="Times New Roman" panose="02020603050405020304" pitchFamily="18" charset="0"/>
                <a:cs typeface="Times New Roman" panose="02020603050405020304" pitchFamily="18" charset="0"/>
              </a:rPr>
              <a:t> Includes Measure E and Measure G Funds</a:t>
            </a:r>
            <a:endParaRPr lang="en-US" sz="1600" dirty="0">
              <a:solidFill>
                <a:srgbClr val="224C5B"/>
              </a:solidFill>
              <a:effectLst/>
              <a:ea typeface="Calibri" panose="020F0502020204030204" pitchFamily="34" charset="0"/>
              <a:cs typeface="Times New Roman" panose="02020603050405020304" pitchFamily="18" charset="0"/>
            </a:endParaRPr>
          </a:p>
        </p:txBody>
      </p:sp>
      <p:graphicFrame>
        <p:nvGraphicFramePr>
          <p:cNvPr id="9" name="Chart 8">
            <a:extLst>
              <a:ext uri="{FF2B5EF4-FFF2-40B4-BE49-F238E27FC236}">
                <a16:creationId xmlns:a16="http://schemas.microsoft.com/office/drawing/2014/main" id="{4E05670F-076E-4A6A-A1F5-9B52C9E96417}"/>
              </a:ext>
            </a:extLst>
          </p:cNvPr>
          <p:cNvGraphicFramePr>
            <a:graphicFrameLocks/>
          </p:cNvGraphicFramePr>
          <p:nvPr>
            <p:extLst>
              <p:ext uri="{D42A27DB-BD31-4B8C-83A1-F6EECF244321}">
                <p14:modId xmlns:p14="http://schemas.microsoft.com/office/powerpoint/2010/main" val="1394801533"/>
              </p:ext>
            </p:extLst>
          </p:nvPr>
        </p:nvGraphicFramePr>
        <p:xfrm>
          <a:off x="2647950" y="1993444"/>
          <a:ext cx="7505700" cy="386106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58893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7AA-A9A1-488E-8EE5-F8E8AA41365C}"/>
              </a:ext>
            </a:extLst>
          </p:cNvPr>
          <p:cNvSpPr>
            <a:spLocks noGrp="1"/>
          </p:cNvSpPr>
          <p:nvPr>
            <p:ph type="title"/>
          </p:nvPr>
        </p:nvSpPr>
        <p:spPr/>
        <p:txBody>
          <a:bodyPr/>
          <a:lstStyle/>
          <a:p>
            <a:r>
              <a:rPr lang="en-US" sz="3800" dirty="0"/>
              <a:t>Capital Improvement Program (CIP) Expenditures</a:t>
            </a:r>
          </a:p>
        </p:txBody>
      </p:sp>
      <p:sp>
        <p:nvSpPr>
          <p:cNvPr id="4" name="Date Placeholder 3">
            <a:extLst>
              <a:ext uri="{FF2B5EF4-FFF2-40B4-BE49-F238E27FC236}">
                <a16:creationId xmlns:a16="http://schemas.microsoft.com/office/drawing/2014/main" id="{27588B9D-63F3-46B6-B066-2626A22E8965}"/>
              </a:ext>
            </a:extLst>
          </p:cNvPr>
          <p:cNvSpPr>
            <a:spLocks noGrp="1"/>
          </p:cNvSpPr>
          <p:nvPr>
            <p:ph type="dt" sz="half" idx="10"/>
          </p:nvPr>
        </p:nvSpPr>
        <p:spPr/>
        <p:txBody>
          <a:bodyPr/>
          <a:lstStyle/>
          <a:p>
            <a:r>
              <a:rPr lang="en-US" dirty="0"/>
              <a:t>3/8/2022</a:t>
            </a:r>
          </a:p>
        </p:txBody>
      </p:sp>
      <p:sp>
        <p:nvSpPr>
          <p:cNvPr id="5" name="Footer Placeholder 4">
            <a:extLst>
              <a:ext uri="{FF2B5EF4-FFF2-40B4-BE49-F238E27FC236}">
                <a16:creationId xmlns:a16="http://schemas.microsoft.com/office/drawing/2014/main" id="{7CAC6947-522C-43FD-A01A-364CB301408F}"/>
              </a:ext>
            </a:extLst>
          </p:cNvPr>
          <p:cNvSpPr>
            <a:spLocks noGrp="1"/>
          </p:cNvSpPr>
          <p:nvPr>
            <p:ph type="ftr" sz="quarter" idx="11"/>
          </p:nvPr>
        </p:nvSpPr>
        <p:spPr/>
        <p:txBody>
          <a:bodyPr/>
          <a:lstStyle/>
          <a:p>
            <a:r>
              <a:rPr lang="en-US" dirty="0"/>
              <a:t>FY22 Mid-Year Budget Review</a:t>
            </a:r>
          </a:p>
        </p:txBody>
      </p:sp>
      <p:sp>
        <p:nvSpPr>
          <p:cNvPr id="6" name="Slide Number Placeholder 5">
            <a:extLst>
              <a:ext uri="{FF2B5EF4-FFF2-40B4-BE49-F238E27FC236}">
                <a16:creationId xmlns:a16="http://schemas.microsoft.com/office/drawing/2014/main" id="{54631171-0017-4EF6-9F11-7365FFD28146}"/>
              </a:ext>
            </a:extLst>
          </p:cNvPr>
          <p:cNvSpPr>
            <a:spLocks noGrp="1"/>
          </p:cNvSpPr>
          <p:nvPr>
            <p:ph type="sldNum" sz="quarter" idx="12"/>
          </p:nvPr>
        </p:nvSpPr>
        <p:spPr/>
        <p:txBody>
          <a:bodyPr/>
          <a:lstStyle/>
          <a:p>
            <a:fld id="{69E29E33-B620-47F9-BB04-8846C2A5AFCC}" type="slidenum">
              <a:rPr lang="en-US" smtClean="0"/>
              <a:pPr/>
              <a:t>8</a:t>
            </a:fld>
            <a:endParaRPr lang="en-US" dirty="0"/>
          </a:p>
        </p:txBody>
      </p:sp>
      <p:graphicFrame>
        <p:nvGraphicFramePr>
          <p:cNvPr id="3" name="Table 2">
            <a:extLst>
              <a:ext uri="{FF2B5EF4-FFF2-40B4-BE49-F238E27FC236}">
                <a16:creationId xmlns:a16="http://schemas.microsoft.com/office/drawing/2014/main" id="{923582EE-3030-4BE6-A2B7-A57DEA5865CA}"/>
              </a:ext>
            </a:extLst>
          </p:cNvPr>
          <p:cNvGraphicFramePr>
            <a:graphicFrameLocks noGrp="1"/>
          </p:cNvGraphicFramePr>
          <p:nvPr>
            <p:extLst>
              <p:ext uri="{D42A27DB-BD31-4B8C-83A1-F6EECF244321}">
                <p14:modId xmlns:p14="http://schemas.microsoft.com/office/powerpoint/2010/main" val="3018408639"/>
              </p:ext>
            </p:extLst>
          </p:nvPr>
        </p:nvGraphicFramePr>
        <p:xfrm>
          <a:off x="1828800" y="2461260"/>
          <a:ext cx="9144000" cy="2849880"/>
        </p:xfrm>
        <a:graphic>
          <a:graphicData uri="http://schemas.openxmlformats.org/drawingml/2006/table">
            <a:tbl>
              <a:tblPr/>
              <a:tblGrid>
                <a:gridCol w="2743200">
                  <a:extLst>
                    <a:ext uri="{9D8B030D-6E8A-4147-A177-3AD203B41FA5}">
                      <a16:colId xmlns:a16="http://schemas.microsoft.com/office/drawing/2014/main" val="3583921960"/>
                    </a:ext>
                  </a:extLst>
                </a:gridCol>
                <a:gridCol w="1371600">
                  <a:extLst>
                    <a:ext uri="{9D8B030D-6E8A-4147-A177-3AD203B41FA5}">
                      <a16:colId xmlns:a16="http://schemas.microsoft.com/office/drawing/2014/main" val="2336063621"/>
                    </a:ext>
                  </a:extLst>
                </a:gridCol>
                <a:gridCol w="1371600">
                  <a:extLst>
                    <a:ext uri="{9D8B030D-6E8A-4147-A177-3AD203B41FA5}">
                      <a16:colId xmlns:a16="http://schemas.microsoft.com/office/drawing/2014/main" val="1647300549"/>
                    </a:ext>
                  </a:extLst>
                </a:gridCol>
                <a:gridCol w="1371600">
                  <a:extLst>
                    <a:ext uri="{9D8B030D-6E8A-4147-A177-3AD203B41FA5}">
                      <a16:colId xmlns:a16="http://schemas.microsoft.com/office/drawing/2014/main" val="2813470540"/>
                    </a:ext>
                  </a:extLst>
                </a:gridCol>
                <a:gridCol w="1371600">
                  <a:extLst>
                    <a:ext uri="{9D8B030D-6E8A-4147-A177-3AD203B41FA5}">
                      <a16:colId xmlns:a16="http://schemas.microsoft.com/office/drawing/2014/main" val="2202482434"/>
                    </a:ext>
                  </a:extLst>
                </a:gridCol>
                <a:gridCol w="914400">
                  <a:extLst>
                    <a:ext uri="{9D8B030D-6E8A-4147-A177-3AD203B41FA5}">
                      <a16:colId xmlns:a16="http://schemas.microsoft.com/office/drawing/2014/main" val="1616632017"/>
                    </a:ext>
                  </a:extLst>
                </a:gridCol>
              </a:tblGrid>
              <a:tr h="600075">
                <a:tc>
                  <a:txBody>
                    <a:bodyPr/>
                    <a:lstStyle/>
                    <a:p>
                      <a:pPr algn="l" fontAlgn="ctr"/>
                      <a:r>
                        <a:rPr lang="en-US" sz="1600" b="0" i="0" u="sng" strike="noStrike" dirty="0">
                          <a:solidFill>
                            <a:srgbClr val="000000"/>
                          </a:solidFill>
                          <a:effectLst/>
                          <a:latin typeface="Times New Roman" panose="02020603050405020304" pitchFamily="18" charset="0"/>
                        </a:rPr>
                        <a:t>Department</a:t>
                      </a:r>
                    </a:p>
                  </a:txBody>
                  <a:tcPr marL="9525" marR="9525" marT="9525" marB="0" anchor="ctr">
                    <a:lnL>
                      <a:noFill/>
                    </a:lnL>
                    <a:lnR>
                      <a:noFill/>
                    </a:lnR>
                    <a:lnT>
                      <a:noFill/>
                    </a:lnT>
                    <a:lnB>
                      <a:noFill/>
                    </a:lnB>
                  </a:tcPr>
                </a:tc>
                <a:tc>
                  <a:txBody>
                    <a:bodyPr/>
                    <a:lstStyle/>
                    <a:p>
                      <a:pPr algn="ctr" fontAlgn="t"/>
                      <a:r>
                        <a:rPr lang="en-US" sz="1600" b="0" i="0" u="none" strike="noStrike" dirty="0">
                          <a:solidFill>
                            <a:srgbClr val="000000"/>
                          </a:solidFill>
                          <a:effectLst/>
                          <a:latin typeface="Times New Roman" panose="02020603050405020304" pitchFamily="18" charset="0"/>
                        </a:rPr>
                        <a:t>Adjusted </a:t>
                      </a:r>
                      <a:r>
                        <a:rPr lang="en-US" sz="1600" b="0" i="0" u="sng" strike="noStrike" dirty="0">
                          <a:solidFill>
                            <a:srgbClr val="000000"/>
                          </a:solidFill>
                          <a:effectLst/>
                          <a:latin typeface="Times New Roman" panose="02020603050405020304" pitchFamily="18" charset="0"/>
                        </a:rPr>
                        <a:t>Budget</a:t>
                      </a:r>
                      <a:endParaRPr lang="en-US" sz="1600" b="0" i="0" u="none" strike="noStrike" dirty="0">
                        <a:solidFill>
                          <a:srgbClr val="000000"/>
                        </a:solidFill>
                        <a:effectLst/>
                        <a:latin typeface="Times New Roman" panose="02020603050405020304" pitchFamily="18" charset="0"/>
                      </a:endParaRPr>
                    </a:p>
                  </a:txBody>
                  <a:tcPr marL="9525" marR="9525" marT="9525" marB="0">
                    <a:lnL>
                      <a:noFill/>
                    </a:lnL>
                    <a:lnR>
                      <a:noFill/>
                    </a:lnR>
                    <a:lnT>
                      <a:noFill/>
                    </a:lnT>
                    <a:lnB>
                      <a:noFill/>
                    </a:lnB>
                  </a:tcPr>
                </a:tc>
                <a:tc>
                  <a:txBody>
                    <a:bodyPr/>
                    <a:lstStyle/>
                    <a:p>
                      <a:pPr algn="ctr" fontAlgn="ctr"/>
                      <a:r>
                        <a:rPr lang="en-US" sz="1600" b="0" i="0" u="sng" strike="noStrike" dirty="0">
                          <a:solidFill>
                            <a:srgbClr val="000000"/>
                          </a:solidFill>
                          <a:effectLst/>
                          <a:latin typeface="Times New Roman" panose="02020603050405020304" pitchFamily="18" charset="0"/>
                        </a:rPr>
                        <a:t>Encumbrances</a:t>
                      </a:r>
                    </a:p>
                  </a:txBody>
                  <a:tcPr marL="9525" marR="9525" marT="9525" marB="0" anchor="ctr">
                    <a:lnL>
                      <a:noFill/>
                    </a:lnL>
                    <a:lnR>
                      <a:noFill/>
                    </a:lnR>
                    <a:lnT>
                      <a:noFill/>
                    </a:lnT>
                    <a:lnB>
                      <a:noFill/>
                    </a:lnB>
                  </a:tcPr>
                </a:tc>
                <a:tc>
                  <a:txBody>
                    <a:bodyPr/>
                    <a:lstStyle/>
                    <a:p>
                      <a:pPr algn="ctr" fontAlgn="t"/>
                      <a:r>
                        <a:rPr lang="en-US" sz="1600" b="0" i="0" u="none" strike="noStrike" dirty="0">
                          <a:solidFill>
                            <a:srgbClr val="000000"/>
                          </a:solidFill>
                          <a:effectLst/>
                          <a:latin typeface="Times New Roman" panose="02020603050405020304" pitchFamily="18" charset="0"/>
                        </a:rPr>
                        <a:t>FYTD</a:t>
                      </a:r>
                      <a:br>
                        <a:rPr lang="en-US" sz="1600" b="0" i="0" u="none" strike="noStrike" dirty="0">
                          <a:solidFill>
                            <a:srgbClr val="000000"/>
                          </a:solidFill>
                          <a:effectLst/>
                          <a:latin typeface="Times New Roman" panose="02020603050405020304" pitchFamily="18" charset="0"/>
                        </a:rPr>
                      </a:br>
                      <a:r>
                        <a:rPr lang="en-US" sz="1600" b="0" i="0" u="sng" strike="noStrike" dirty="0">
                          <a:solidFill>
                            <a:srgbClr val="000000"/>
                          </a:solidFill>
                          <a:effectLst/>
                          <a:latin typeface="Times New Roman" panose="02020603050405020304" pitchFamily="18" charset="0"/>
                        </a:rPr>
                        <a:t>Actuals</a:t>
                      </a:r>
                      <a:endParaRPr lang="en-US" sz="1600" b="0" i="0" u="none" strike="noStrike" dirty="0">
                        <a:solidFill>
                          <a:srgbClr val="000000"/>
                        </a:solidFill>
                        <a:effectLst/>
                        <a:latin typeface="Times New Roman" panose="02020603050405020304" pitchFamily="18" charset="0"/>
                      </a:endParaRPr>
                    </a:p>
                  </a:txBody>
                  <a:tcPr marL="9525" marR="9525" marT="9525" marB="0">
                    <a:lnL>
                      <a:noFill/>
                    </a:lnL>
                    <a:lnR>
                      <a:noFill/>
                    </a:lnR>
                    <a:lnT>
                      <a:noFill/>
                    </a:lnT>
                    <a:lnB>
                      <a:noFill/>
                    </a:lnB>
                  </a:tcPr>
                </a:tc>
                <a:tc>
                  <a:txBody>
                    <a:bodyPr/>
                    <a:lstStyle/>
                    <a:p>
                      <a:pPr algn="ctr" fontAlgn="t"/>
                      <a:r>
                        <a:rPr lang="en-US" sz="1600" b="0" i="0" u="none" strike="noStrike" dirty="0">
                          <a:solidFill>
                            <a:srgbClr val="000000"/>
                          </a:solidFill>
                          <a:effectLst/>
                          <a:latin typeface="Times New Roman" panose="02020603050405020304" pitchFamily="18" charset="0"/>
                        </a:rPr>
                        <a:t>Budget-</a:t>
                      </a:r>
                      <a:br>
                        <a:rPr lang="en-US" sz="1600" b="0" i="0" u="none" strike="noStrike" dirty="0">
                          <a:solidFill>
                            <a:srgbClr val="000000"/>
                          </a:solidFill>
                          <a:effectLst/>
                          <a:latin typeface="Times New Roman" panose="02020603050405020304" pitchFamily="18" charset="0"/>
                        </a:rPr>
                      </a:br>
                      <a:r>
                        <a:rPr lang="en-US" sz="1600" b="0" i="0" u="sng" strike="noStrike" dirty="0">
                          <a:solidFill>
                            <a:srgbClr val="000000"/>
                          </a:solidFill>
                          <a:effectLst/>
                          <a:latin typeface="Times New Roman" panose="02020603050405020304" pitchFamily="18" charset="0"/>
                        </a:rPr>
                        <a:t>FYTD</a:t>
                      </a:r>
                      <a:endParaRPr lang="en-US" sz="1600" b="0" i="0" u="none" strike="noStrike" dirty="0">
                        <a:solidFill>
                          <a:srgbClr val="000000"/>
                        </a:solidFill>
                        <a:effectLst/>
                        <a:latin typeface="Times New Roman" panose="02020603050405020304" pitchFamily="18" charset="0"/>
                      </a:endParaRPr>
                    </a:p>
                  </a:txBody>
                  <a:tcPr marL="9525" marR="9525" marT="9525" marB="0">
                    <a:lnL>
                      <a:noFill/>
                    </a:lnL>
                    <a:lnR>
                      <a:noFill/>
                    </a:lnR>
                    <a:lnT>
                      <a:noFill/>
                    </a:lnT>
                    <a:lnB>
                      <a:noFill/>
                    </a:lnB>
                  </a:tcPr>
                </a:tc>
                <a:tc>
                  <a:txBody>
                    <a:bodyPr/>
                    <a:lstStyle/>
                    <a:p>
                      <a:pPr algn="ctr" fontAlgn="t"/>
                      <a:r>
                        <a:rPr lang="en-US" sz="1600" b="0" i="0" u="none" strike="noStrike" dirty="0">
                          <a:solidFill>
                            <a:srgbClr val="000000"/>
                          </a:solidFill>
                          <a:effectLst/>
                          <a:latin typeface="Times New Roman" panose="02020603050405020304" pitchFamily="18" charset="0"/>
                        </a:rPr>
                        <a:t>% </a:t>
                      </a:r>
                      <a:r>
                        <a:rPr lang="en-US" sz="1600" b="0" i="0" u="none" strike="noStrike" dirty="0" err="1">
                          <a:solidFill>
                            <a:srgbClr val="000000"/>
                          </a:solidFill>
                          <a:effectLst/>
                          <a:latin typeface="Times New Roman" panose="02020603050405020304" pitchFamily="18" charset="0"/>
                        </a:rPr>
                        <a:t>Bdget</a:t>
                      </a:r>
                      <a:r>
                        <a:rPr lang="en-US" sz="1600" b="0" i="0" u="none" strike="noStrike" dirty="0">
                          <a:solidFill>
                            <a:srgbClr val="000000"/>
                          </a:solidFill>
                          <a:effectLst/>
                          <a:latin typeface="Times New Roman" panose="02020603050405020304" pitchFamily="18" charset="0"/>
                        </a:rPr>
                        <a:t> </a:t>
                      </a:r>
                      <a:r>
                        <a:rPr lang="en-US" sz="1600" b="0" i="0" u="sng" strike="noStrike" dirty="0">
                          <a:solidFill>
                            <a:srgbClr val="000000"/>
                          </a:solidFill>
                          <a:effectLst/>
                          <a:latin typeface="Times New Roman" panose="02020603050405020304" pitchFamily="18" charset="0"/>
                        </a:rPr>
                        <a:t>Used</a:t>
                      </a:r>
                      <a:endParaRPr lang="en-US" sz="1600" b="0" i="0" u="none" strike="noStrike" dirty="0">
                        <a:solidFill>
                          <a:srgbClr val="000000"/>
                        </a:solidFill>
                        <a:effectLst/>
                        <a:latin typeface="Times New Roman" panose="02020603050405020304" pitchFamily="18" charset="0"/>
                      </a:endParaRPr>
                    </a:p>
                  </a:txBody>
                  <a:tcPr marL="9525" marR="9525" marT="9525" marB="0">
                    <a:lnL>
                      <a:noFill/>
                    </a:lnL>
                    <a:lnR>
                      <a:noFill/>
                    </a:lnR>
                    <a:lnT>
                      <a:noFill/>
                    </a:lnT>
                    <a:lnB>
                      <a:noFill/>
                    </a:lnB>
                  </a:tcPr>
                </a:tc>
                <a:extLst>
                  <a:ext uri="{0D108BD9-81ED-4DB2-BD59-A6C34878D82A}">
                    <a16:rowId xmlns:a16="http://schemas.microsoft.com/office/drawing/2014/main" val="845644799"/>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Administration</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          92,000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               -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          2,000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        89,000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2.2%</a:t>
                      </a:r>
                    </a:p>
                  </a:txBody>
                  <a:tcPr marL="9525" marR="9525" marT="9525" marB="0" anchor="b">
                    <a:lnL>
                      <a:noFill/>
                    </a:lnL>
                    <a:lnR>
                      <a:noFill/>
                    </a:lnR>
                    <a:lnT>
                      <a:noFill/>
                    </a:lnT>
                    <a:lnB>
                      <a:noFill/>
                    </a:lnB>
                  </a:tcPr>
                </a:tc>
                <a:extLst>
                  <a:ext uri="{0D108BD9-81ED-4DB2-BD59-A6C34878D82A}">
                    <a16:rowId xmlns:a16="http://schemas.microsoft.com/office/drawing/2014/main" val="2040592084"/>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Finance</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744,000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188,000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192,000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364,000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51.1%</a:t>
                      </a:r>
                    </a:p>
                  </a:txBody>
                  <a:tcPr marL="9525" marR="9525" marT="9525" marB="0" anchor="b">
                    <a:lnL>
                      <a:noFill/>
                    </a:lnL>
                    <a:lnR>
                      <a:noFill/>
                    </a:lnR>
                    <a:lnT>
                      <a:noFill/>
                    </a:lnT>
                    <a:lnB>
                      <a:noFill/>
                    </a:lnB>
                  </a:tcPr>
                </a:tc>
                <a:extLst>
                  <a:ext uri="{0D108BD9-81ED-4DB2-BD59-A6C34878D82A}">
                    <a16:rowId xmlns:a16="http://schemas.microsoft.com/office/drawing/2014/main" val="2038264507"/>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Comm. Develop.</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8,225,000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1,212,000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392,000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6,622,000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19.5%</a:t>
                      </a:r>
                    </a:p>
                  </a:txBody>
                  <a:tcPr marL="9525" marR="9525" marT="9525" marB="0" anchor="b">
                    <a:lnL>
                      <a:noFill/>
                    </a:lnL>
                    <a:lnR>
                      <a:noFill/>
                    </a:lnR>
                    <a:lnT>
                      <a:noFill/>
                    </a:lnT>
                    <a:lnB>
                      <a:noFill/>
                    </a:lnB>
                  </a:tcPr>
                </a:tc>
                <a:extLst>
                  <a:ext uri="{0D108BD9-81ED-4DB2-BD59-A6C34878D82A}">
                    <a16:rowId xmlns:a16="http://schemas.microsoft.com/office/drawing/2014/main" val="4098361335"/>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Police</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4,756,000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646,000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789,000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3,320,000 </a:t>
                      </a:r>
                    </a:p>
                  </a:txBody>
                  <a:tcPr marL="9525" marR="9525" marT="9525" marB="0" anchor="b">
                    <a:lnL>
                      <a:noFill/>
                    </a:lnL>
                    <a:lnR>
                      <a:noFill/>
                    </a:lnR>
                    <a:lnT>
                      <a:noFill/>
                    </a:lnT>
                    <a:lnB>
                      <a:noFill/>
                    </a:lnB>
                  </a:tcPr>
                </a:tc>
                <a:tc>
                  <a:txBody>
                    <a:bodyPr/>
                    <a:lstStyle/>
                    <a:p>
                      <a:pPr algn="r" fontAlgn="b"/>
                      <a:r>
                        <a:rPr lang="en-US" sz="1600" b="0" i="0" u="none" strike="noStrike">
                          <a:solidFill>
                            <a:srgbClr val="000000"/>
                          </a:solidFill>
                          <a:effectLst/>
                          <a:latin typeface="Times New Roman" panose="02020603050405020304" pitchFamily="18" charset="0"/>
                        </a:rPr>
                        <a:t>30.2%</a:t>
                      </a:r>
                    </a:p>
                  </a:txBody>
                  <a:tcPr marL="9525" marR="9525" marT="9525" marB="0" anchor="b">
                    <a:lnL>
                      <a:noFill/>
                    </a:lnL>
                    <a:lnR>
                      <a:noFill/>
                    </a:lnR>
                    <a:lnT>
                      <a:noFill/>
                    </a:lnT>
                    <a:lnB>
                      <a:noFill/>
                    </a:lnB>
                  </a:tcPr>
                </a:tc>
                <a:extLst>
                  <a:ext uri="{0D108BD9-81ED-4DB2-BD59-A6C34878D82A}">
                    <a16:rowId xmlns:a16="http://schemas.microsoft.com/office/drawing/2014/main" val="836780159"/>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Fire</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2,940,000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401,000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682,000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1,857,000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36.8%</a:t>
                      </a:r>
                    </a:p>
                  </a:txBody>
                  <a:tcPr marL="9525" marR="9525" marT="9525" marB="0" anchor="b">
                    <a:lnL>
                      <a:noFill/>
                    </a:lnL>
                    <a:lnR>
                      <a:noFill/>
                    </a:lnR>
                    <a:lnT>
                      <a:noFill/>
                    </a:lnT>
                    <a:lnB>
                      <a:noFill/>
                    </a:lnB>
                  </a:tcPr>
                </a:tc>
                <a:extLst>
                  <a:ext uri="{0D108BD9-81ED-4DB2-BD59-A6C34878D82A}">
                    <a16:rowId xmlns:a16="http://schemas.microsoft.com/office/drawing/2014/main" val="3777486520"/>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Public Works</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81,769,000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16,438,000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8,620,000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56,711,000 </a:t>
                      </a:r>
                    </a:p>
                  </a:txBody>
                  <a:tcPr marL="9525" marR="9525" marT="9525" marB="0" anchor="b">
                    <a:lnL>
                      <a:noFill/>
                    </a:lnL>
                    <a:lnR>
                      <a:noFill/>
                    </a:lnR>
                    <a:lnT>
                      <a:noFill/>
                    </a:lnT>
                    <a:lnB>
                      <a:noFill/>
                    </a:lnB>
                  </a:tcPr>
                </a:tc>
                <a:tc>
                  <a:txBody>
                    <a:bodyPr/>
                    <a:lstStyle/>
                    <a:p>
                      <a:pPr algn="r" fontAlgn="b"/>
                      <a:r>
                        <a:rPr lang="en-US" sz="1600" b="0" i="0" u="none" strike="noStrike" dirty="0">
                          <a:solidFill>
                            <a:srgbClr val="000000"/>
                          </a:solidFill>
                          <a:effectLst/>
                          <a:latin typeface="Times New Roman" panose="02020603050405020304" pitchFamily="18" charset="0"/>
                        </a:rPr>
                        <a:t>30.6%</a:t>
                      </a:r>
                    </a:p>
                  </a:txBody>
                  <a:tcPr marL="9525" marR="9525" marT="9525" marB="0" anchor="b">
                    <a:lnL>
                      <a:noFill/>
                    </a:lnL>
                    <a:lnR>
                      <a:noFill/>
                    </a:lnR>
                    <a:lnT>
                      <a:noFill/>
                    </a:lnT>
                    <a:lnB>
                      <a:noFill/>
                    </a:lnB>
                  </a:tcPr>
                </a:tc>
                <a:extLst>
                  <a:ext uri="{0D108BD9-81ED-4DB2-BD59-A6C34878D82A}">
                    <a16:rowId xmlns:a16="http://schemas.microsoft.com/office/drawing/2014/main" val="1438494558"/>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Library and Community Serv.</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4,398,000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a:solidFill>
                            <a:srgbClr val="000000"/>
                          </a:solidFill>
                          <a:effectLst/>
                          <a:latin typeface="Times New Roman" panose="02020603050405020304" pitchFamily="18" charset="0"/>
                        </a:rPr>
                        <a:t>         342,000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rPr>
                        <a:t>           72,000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rPr>
                        <a:t>      3,983,000 </a:t>
                      </a:r>
                    </a:p>
                  </a:txBody>
                  <a:tcPr marL="9525" marR="9525" marT="9525"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9.4%</a:t>
                      </a:r>
                    </a:p>
                  </a:txBody>
                  <a:tcPr marL="9525" marR="9525" marT="9525" marB="0" anchor="b">
                    <a:lnL>
                      <a:noFill/>
                    </a:lnL>
                    <a:lnR>
                      <a:noFill/>
                    </a:lnR>
                    <a:lnT>
                      <a:noFill/>
                    </a:lnT>
                    <a:lnB>
                      <a:noFill/>
                    </a:lnB>
                  </a:tcPr>
                </a:tc>
                <a:extLst>
                  <a:ext uri="{0D108BD9-81ED-4DB2-BD59-A6C34878D82A}">
                    <a16:rowId xmlns:a16="http://schemas.microsoft.com/office/drawing/2014/main" val="3534403085"/>
                  </a:ext>
                </a:extLst>
              </a:tr>
              <a:tr h="209550">
                <a:tc>
                  <a:txBody>
                    <a:bodyPr/>
                    <a:lstStyle/>
                    <a:p>
                      <a:pPr algn="l" fontAlgn="b"/>
                      <a:r>
                        <a:rPr lang="en-US" sz="1600" b="0" i="0" u="none" strike="noStrike" dirty="0">
                          <a:solidFill>
                            <a:srgbClr val="000000"/>
                          </a:solidFill>
                          <a:effectLst/>
                          <a:latin typeface="Times New Roman" panose="02020603050405020304" pitchFamily="18" charset="0"/>
                        </a:rPr>
                        <a:t>Total Exp. Budget</a:t>
                      </a:r>
                    </a:p>
                  </a:txBody>
                  <a:tcPr marL="228600"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$ 102,924,000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rPr>
                        <a:t> $ 19,227,000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rPr>
                        <a:t> $ 10,749,000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ctr" fontAlgn="b"/>
                      <a:r>
                        <a:rPr lang="en-US" sz="1600" b="0" i="0" u="none" strike="noStrike" dirty="0">
                          <a:solidFill>
                            <a:srgbClr val="000000"/>
                          </a:solidFill>
                          <a:effectLst/>
                          <a:latin typeface="Times New Roman" panose="02020603050405020304" pitchFamily="18" charset="0"/>
                        </a:rPr>
                        <a:t> $ 72,946,000 </a:t>
                      </a:r>
                    </a:p>
                  </a:txBody>
                  <a:tcPr marL="9525" marR="9525" marT="9525" marB="0" anchor="b">
                    <a:lnL>
                      <a:noFill/>
                    </a:lnL>
                    <a:lnR>
                      <a:noFill/>
                    </a:lnR>
                    <a:lnT w="6350" cap="flat" cmpd="sng" algn="ctr">
                      <a:solidFill>
                        <a:srgbClr val="000000"/>
                      </a:solidFill>
                      <a:prstDash val="solid"/>
                      <a:round/>
                      <a:headEnd type="none" w="med" len="med"/>
                      <a:tailEnd type="none" w="med" len="med"/>
                    </a:lnT>
                    <a:lnB w="25400" cap="flat" cmpd="dbl" algn="ctr">
                      <a:solidFill>
                        <a:srgbClr val="000000"/>
                      </a:solidFill>
                      <a:prstDash val="solid"/>
                      <a:round/>
                      <a:headEnd type="none" w="med" len="med"/>
                      <a:tailEnd type="none" w="med" len="med"/>
                    </a:lnB>
                  </a:tcPr>
                </a:tc>
                <a:tc>
                  <a:txBody>
                    <a:bodyPr/>
                    <a:lstStyle/>
                    <a:p>
                      <a:pPr algn="r" fontAlgn="b"/>
                      <a:r>
                        <a:rPr lang="en-US" sz="1600" b="0" i="0" u="none" strike="noStrike" dirty="0">
                          <a:solidFill>
                            <a:srgbClr val="000000"/>
                          </a:solidFill>
                          <a:effectLst/>
                          <a:latin typeface="Times New Roman" panose="02020603050405020304" pitchFamily="18" charset="0"/>
                        </a:rPr>
                        <a:t>29.1%</a:t>
                      </a:r>
                    </a:p>
                  </a:txBody>
                  <a:tcPr marL="9525" marR="9525" marT="9525" marB="0" anchor="b">
                    <a:lnL>
                      <a:noFill/>
                    </a:lnL>
                    <a:lnR>
                      <a:noFill/>
                    </a:lnR>
                    <a:lnT>
                      <a:noFill/>
                    </a:lnT>
                    <a:lnB>
                      <a:noFill/>
                    </a:lnB>
                  </a:tcPr>
                </a:tc>
                <a:extLst>
                  <a:ext uri="{0D108BD9-81ED-4DB2-BD59-A6C34878D82A}">
                    <a16:rowId xmlns:a16="http://schemas.microsoft.com/office/drawing/2014/main" val="2142383813"/>
                  </a:ext>
                </a:extLst>
              </a:tr>
              <a:tr h="64770">
                <a:tc>
                  <a:txBody>
                    <a:bodyPr/>
                    <a:lstStyle/>
                    <a:p>
                      <a:pPr algn="l" fontAlgn="b"/>
                      <a:endParaRPr lang="en-US" sz="1400" b="0" i="0" u="none" strike="noStrike" dirty="0">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400" b="0" i="0" u="none" strike="noStrike" dirty="0">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400" b="0" i="0" u="none" strike="noStrike">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400" b="0" i="0" u="none" strike="noStrike" dirty="0">
                        <a:effectLst/>
                        <a:latin typeface="Arial" panose="020B0604020202020204" pitchFamily="34" charset="0"/>
                      </a:endParaRPr>
                    </a:p>
                  </a:txBody>
                  <a:tcPr marL="9525" marR="9525" marT="9525" marB="0" anchor="b">
                    <a:lnL>
                      <a:noFill/>
                    </a:lnL>
                    <a:lnR>
                      <a:noFill/>
                    </a:lnR>
                    <a:lnT w="25400" cap="flat" cmpd="dbl" algn="ctr">
                      <a:solidFill>
                        <a:srgbClr val="000000"/>
                      </a:solidFill>
                      <a:prstDash val="solid"/>
                      <a:round/>
                      <a:headEnd type="none" w="med" len="med"/>
                      <a:tailEnd type="none" w="med" len="med"/>
                    </a:lnT>
                    <a:lnB>
                      <a:noFill/>
                    </a:lnB>
                  </a:tcPr>
                </a:tc>
                <a:tc>
                  <a:txBody>
                    <a:bodyPr/>
                    <a:lstStyle/>
                    <a:p>
                      <a:pPr algn="l" fontAlgn="b"/>
                      <a:endParaRPr lang="en-US" sz="1400" b="0" i="0" u="none" strike="noStrike" dirty="0">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3427361970"/>
                  </a:ext>
                </a:extLst>
              </a:tr>
            </a:tbl>
          </a:graphicData>
        </a:graphic>
      </p:graphicFrame>
    </p:spTree>
    <p:extLst>
      <p:ext uri="{BB962C8B-B14F-4D97-AF65-F5344CB8AC3E}">
        <p14:creationId xmlns:p14="http://schemas.microsoft.com/office/powerpoint/2010/main" val="7618277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7AA-A9A1-488E-8EE5-F8E8AA41365C}"/>
              </a:ext>
            </a:extLst>
          </p:cNvPr>
          <p:cNvSpPr>
            <a:spLocks noGrp="1"/>
          </p:cNvSpPr>
          <p:nvPr>
            <p:ph type="title"/>
          </p:nvPr>
        </p:nvSpPr>
        <p:spPr/>
        <p:txBody>
          <a:bodyPr/>
          <a:lstStyle/>
          <a:p>
            <a:r>
              <a:rPr lang="en-US" sz="3200" dirty="0"/>
              <a:t>Operating &amp; Capital Expenditure Adjustments – General Fund</a:t>
            </a:r>
          </a:p>
        </p:txBody>
      </p:sp>
      <p:sp>
        <p:nvSpPr>
          <p:cNvPr id="4" name="Date Placeholder 3">
            <a:extLst>
              <a:ext uri="{FF2B5EF4-FFF2-40B4-BE49-F238E27FC236}">
                <a16:creationId xmlns:a16="http://schemas.microsoft.com/office/drawing/2014/main" id="{27588B9D-63F3-46B6-B066-2626A22E8965}"/>
              </a:ext>
            </a:extLst>
          </p:cNvPr>
          <p:cNvSpPr>
            <a:spLocks noGrp="1"/>
          </p:cNvSpPr>
          <p:nvPr>
            <p:ph type="dt" sz="half" idx="10"/>
          </p:nvPr>
        </p:nvSpPr>
        <p:spPr/>
        <p:txBody>
          <a:bodyPr/>
          <a:lstStyle/>
          <a:p>
            <a:r>
              <a:rPr lang="en-US" dirty="0"/>
              <a:t>3/8/2022</a:t>
            </a:r>
          </a:p>
        </p:txBody>
      </p:sp>
      <p:sp>
        <p:nvSpPr>
          <p:cNvPr id="5" name="Footer Placeholder 4">
            <a:extLst>
              <a:ext uri="{FF2B5EF4-FFF2-40B4-BE49-F238E27FC236}">
                <a16:creationId xmlns:a16="http://schemas.microsoft.com/office/drawing/2014/main" id="{7CAC6947-522C-43FD-A01A-364CB301408F}"/>
              </a:ext>
            </a:extLst>
          </p:cNvPr>
          <p:cNvSpPr>
            <a:spLocks noGrp="1"/>
          </p:cNvSpPr>
          <p:nvPr>
            <p:ph type="ftr" sz="quarter" idx="11"/>
          </p:nvPr>
        </p:nvSpPr>
        <p:spPr/>
        <p:txBody>
          <a:bodyPr/>
          <a:lstStyle/>
          <a:p>
            <a:r>
              <a:rPr lang="en-US" dirty="0"/>
              <a:t>FY22 Mid-Year Budget Review</a:t>
            </a:r>
          </a:p>
        </p:txBody>
      </p:sp>
      <p:sp>
        <p:nvSpPr>
          <p:cNvPr id="6" name="Slide Number Placeholder 5">
            <a:extLst>
              <a:ext uri="{FF2B5EF4-FFF2-40B4-BE49-F238E27FC236}">
                <a16:creationId xmlns:a16="http://schemas.microsoft.com/office/drawing/2014/main" id="{54631171-0017-4EF6-9F11-7365FFD28146}"/>
              </a:ext>
            </a:extLst>
          </p:cNvPr>
          <p:cNvSpPr>
            <a:spLocks noGrp="1"/>
          </p:cNvSpPr>
          <p:nvPr>
            <p:ph type="sldNum" sz="quarter" idx="12"/>
          </p:nvPr>
        </p:nvSpPr>
        <p:spPr/>
        <p:txBody>
          <a:bodyPr/>
          <a:lstStyle/>
          <a:p>
            <a:fld id="{69E29E33-B620-47F9-BB04-8846C2A5AFCC}" type="slidenum">
              <a:rPr lang="en-US" smtClean="0"/>
              <a:pPr/>
              <a:t>9</a:t>
            </a:fld>
            <a:endParaRPr lang="en-US" dirty="0"/>
          </a:p>
        </p:txBody>
      </p:sp>
      <p:graphicFrame>
        <p:nvGraphicFramePr>
          <p:cNvPr id="3" name="Table 2">
            <a:extLst>
              <a:ext uri="{FF2B5EF4-FFF2-40B4-BE49-F238E27FC236}">
                <a16:creationId xmlns:a16="http://schemas.microsoft.com/office/drawing/2014/main" id="{64E90065-AF64-449D-A2E7-3C9537B85108}"/>
              </a:ext>
            </a:extLst>
          </p:cNvPr>
          <p:cNvGraphicFramePr>
            <a:graphicFrameLocks noGrp="1"/>
          </p:cNvGraphicFramePr>
          <p:nvPr>
            <p:extLst>
              <p:ext uri="{D42A27DB-BD31-4B8C-83A1-F6EECF244321}">
                <p14:modId xmlns:p14="http://schemas.microsoft.com/office/powerpoint/2010/main" val="975012213"/>
              </p:ext>
            </p:extLst>
          </p:nvPr>
        </p:nvGraphicFramePr>
        <p:xfrm>
          <a:off x="2971800" y="3045142"/>
          <a:ext cx="6858000" cy="1682115"/>
        </p:xfrm>
        <a:graphic>
          <a:graphicData uri="http://schemas.openxmlformats.org/drawingml/2006/table">
            <a:tbl>
              <a:tblPr/>
              <a:tblGrid>
                <a:gridCol w="2743200">
                  <a:extLst>
                    <a:ext uri="{9D8B030D-6E8A-4147-A177-3AD203B41FA5}">
                      <a16:colId xmlns:a16="http://schemas.microsoft.com/office/drawing/2014/main" val="3197270408"/>
                    </a:ext>
                  </a:extLst>
                </a:gridCol>
                <a:gridCol w="1371600">
                  <a:extLst>
                    <a:ext uri="{9D8B030D-6E8A-4147-A177-3AD203B41FA5}">
                      <a16:colId xmlns:a16="http://schemas.microsoft.com/office/drawing/2014/main" val="2538493514"/>
                    </a:ext>
                  </a:extLst>
                </a:gridCol>
                <a:gridCol w="1371600">
                  <a:extLst>
                    <a:ext uri="{9D8B030D-6E8A-4147-A177-3AD203B41FA5}">
                      <a16:colId xmlns:a16="http://schemas.microsoft.com/office/drawing/2014/main" val="1196102695"/>
                    </a:ext>
                  </a:extLst>
                </a:gridCol>
                <a:gridCol w="1371600">
                  <a:extLst>
                    <a:ext uri="{9D8B030D-6E8A-4147-A177-3AD203B41FA5}">
                      <a16:colId xmlns:a16="http://schemas.microsoft.com/office/drawing/2014/main" val="447707517"/>
                    </a:ext>
                  </a:extLst>
                </a:gridCol>
              </a:tblGrid>
              <a:tr h="228600">
                <a:tc>
                  <a:txBody>
                    <a:bodyPr/>
                    <a:lstStyle/>
                    <a:p>
                      <a:pPr algn="ctr" fontAlgn="b"/>
                      <a:r>
                        <a:rPr lang="en-US" sz="1600" b="0" i="0" u="sng" strike="noStrike" dirty="0">
                          <a:solidFill>
                            <a:srgbClr val="000000"/>
                          </a:solidFill>
                          <a:effectLst/>
                          <a:latin typeface="Times New Roman" panose="02020603050405020304" pitchFamily="18" charset="0"/>
                        </a:rPr>
                        <a:t>Department</a:t>
                      </a:r>
                    </a:p>
                  </a:txBody>
                  <a:tcPr marL="9525" marR="9525" marT="9525" marB="0" anchor="b">
                    <a:lnL>
                      <a:noFill/>
                    </a:lnL>
                    <a:lnR>
                      <a:noFill/>
                    </a:lnR>
                    <a:lnT>
                      <a:noFill/>
                    </a:lnT>
                    <a:lnB>
                      <a:noFill/>
                    </a:lnB>
                  </a:tcPr>
                </a:tc>
                <a:tc>
                  <a:txBody>
                    <a:bodyPr/>
                    <a:lstStyle/>
                    <a:p>
                      <a:pPr algn="ctr" fontAlgn="b"/>
                      <a:r>
                        <a:rPr lang="en-US" sz="1600" b="0" i="0" u="sng" strike="noStrike" dirty="0">
                          <a:solidFill>
                            <a:srgbClr val="000000"/>
                          </a:solidFill>
                          <a:effectLst/>
                          <a:latin typeface="Times New Roman" panose="02020603050405020304" pitchFamily="18" charset="0"/>
                        </a:rPr>
                        <a:t>Operating</a:t>
                      </a:r>
                    </a:p>
                  </a:txBody>
                  <a:tcPr marL="9525" marR="9525" marT="9525" marB="0" anchor="b">
                    <a:lnL>
                      <a:noFill/>
                    </a:lnL>
                    <a:lnR>
                      <a:noFill/>
                    </a:lnR>
                    <a:lnT>
                      <a:noFill/>
                    </a:lnT>
                    <a:lnB>
                      <a:noFill/>
                    </a:lnB>
                  </a:tcPr>
                </a:tc>
                <a:tc>
                  <a:txBody>
                    <a:bodyPr/>
                    <a:lstStyle/>
                    <a:p>
                      <a:pPr algn="ctr" fontAlgn="b"/>
                      <a:r>
                        <a:rPr lang="en-US" sz="1600" b="0" i="0" u="sng" strike="noStrike">
                          <a:solidFill>
                            <a:srgbClr val="000000"/>
                          </a:solidFill>
                          <a:effectLst/>
                          <a:latin typeface="Times New Roman" panose="02020603050405020304" pitchFamily="18" charset="0"/>
                        </a:rPr>
                        <a:t>CIP</a:t>
                      </a:r>
                    </a:p>
                  </a:txBody>
                  <a:tcPr marL="9525" marR="9525" marT="9525" marB="0" anchor="b">
                    <a:lnL>
                      <a:noFill/>
                    </a:lnL>
                    <a:lnR>
                      <a:noFill/>
                    </a:lnR>
                    <a:lnT>
                      <a:noFill/>
                    </a:lnT>
                    <a:lnB>
                      <a:noFill/>
                    </a:lnB>
                  </a:tcPr>
                </a:tc>
                <a:tc>
                  <a:txBody>
                    <a:bodyPr/>
                    <a:lstStyle/>
                    <a:p>
                      <a:pPr algn="ctr" fontAlgn="b"/>
                      <a:r>
                        <a:rPr lang="en-US" sz="1600" b="0" i="0" u="sng" strike="noStrike">
                          <a:solidFill>
                            <a:srgbClr val="000000"/>
                          </a:solidFill>
                          <a:effectLst/>
                          <a:latin typeface="Times New Roman" panose="02020603050405020304" pitchFamily="18" charset="0"/>
                        </a:rPr>
                        <a:t>Total</a:t>
                      </a:r>
                    </a:p>
                  </a:txBody>
                  <a:tcPr marL="9525" marR="9525" marT="9525" marB="0" anchor="b">
                    <a:lnL>
                      <a:noFill/>
                    </a:lnL>
                    <a:lnR>
                      <a:noFill/>
                    </a:lnR>
                    <a:lnT>
                      <a:noFill/>
                    </a:lnT>
                    <a:lnB>
                      <a:noFill/>
                    </a:lnB>
                  </a:tcPr>
                </a:tc>
                <a:extLst>
                  <a:ext uri="{0D108BD9-81ED-4DB2-BD59-A6C34878D82A}">
                    <a16:rowId xmlns:a16="http://schemas.microsoft.com/office/drawing/2014/main" val="544846044"/>
                  </a:ext>
                </a:extLst>
              </a:tr>
              <a:tr h="200025">
                <a:tc>
                  <a:txBody>
                    <a:bodyPr/>
                    <a:lstStyle/>
                    <a:p>
                      <a:pPr algn="l" fontAlgn="b"/>
                      <a:r>
                        <a:rPr lang="en-US" sz="1600" b="0" i="0" u="none" strike="noStrike" dirty="0">
                          <a:solidFill>
                            <a:srgbClr val="000000"/>
                          </a:solidFill>
                          <a:effectLst/>
                          <a:latin typeface="Times New Roman" panose="02020603050405020304" pitchFamily="18" charset="0"/>
                        </a:rPr>
                        <a:t>Police</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360,000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360,000 </a:t>
                      </a:r>
                    </a:p>
                  </a:txBody>
                  <a:tcPr marL="9525" marR="9525" marT="9525" marB="0" anchor="b">
                    <a:lnL>
                      <a:noFill/>
                    </a:lnL>
                    <a:lnR>
                      <a:noFill/>
                    </a:lnR>
                    <a:lnT>
                      <a:noFill/>
                    </a:lnT>
                    <a:lnB>
                      <a:noFill/>
                    </a:lnB>
                  </a:tcPr>
                </a:tc>
                <a:extLst>
                  <a:ext uri="{0D108BD9-81ED-4DB2-BD59-A6C34878D82A}">
                    <a16:rowId xmlns:a16="http://schemas.microsoft.com/office/drawing/2014/main" val="3260832625"/>
                  </a:ext>
                </a:extLst>
              </a:tr>
              <a:tr h="200025">
                <a:tc>
                  <a:txBody>
                    <a:bodyPr/>
                    <a:lstStyle/>
                    <a:p>
                      <a:pPr algn="l" fontAlgn="b"/>
                      <a:r>
                        <a:rPr lang="en-US" sz="1600" b="0" i="0" u="none" strike="noStrike">
                          <a:solidFill>
                            <a:srgbClr val="000000"/>
                          </a:solidFill>
                          <a:effectLst/>
                          <a:latin typeface="Times New Roman" panose="02020603050405020304" pitchFamily="18" charset="0"/>
                        </a:rPr>
                        <a:t>Fire</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1,836,500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1,836,500 </a:t>
                      </a:r>
                    </a:p>
                  </a:txBody>
                  <a:tcPr marL="9525" marR="9525" marT="9525" marB="0" anchor="b">
                    <a:lnL>
                      <a:noFill/>
                    </a:lnL>
                    <a:lnR>
                      <a:noFill/>
                    </a:lnR>
                    <a:lnT>
                      <a:noFill/>
                    </a:lnT>
                    <a:lnB>
                      <a:noFill/>
                    </a:lnB>
                  </a:tcPr>
                </a:tc>
                <a:extLst>
                  <a:ext uri="{0D108BD9-81ED-4DB2-BD59-A6C34878D82A}">
                    <a16:rowId xmlns:a16="http://schemas.microsoft.com/office/drawing/2014/main" val="1228236272"/>
                  </a:ext>
                </a:extLst>
              </a:tr>
              <a:tr h="200025">
                <a:tc>
                  <a:txBody>
                    <a:bodyPr/>
                    <a:lstStyle/>
                    <a:p>
                      <a:pPr algn="l" fontAlgn="b"/>
                      <a:r>
                        <a:rPr lang="en-US" sz="1600" b="0" i="0" u="none" strike="noStrike">
                          <a:solidFill>
                            <a:srgbClr val="000000"/>
                          </a:solidFill>
                          <a:effectLst/>
                          <a:latin typeface="Times New Roman" panose="02020603050405020304" pitchFamily="18" charset="0"/>
                        </a:rPr>
                        <a:t>Public Works</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165,000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107,000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272,000 </a:t>
                      </a:r>
                    </a:p>
                  </a:txBody>
                  <a:tcPr marL="9525" marR="9525" marT="9525" marB="0" anchor="b">
                    <a:lnL>
                      <a:noFill/>
                    </a:lnL>
                    <a:lnR>
                      <a:noFill/>
                    </a:lnR>
                    <a:lnT>
                      <a:noFill/>
                    </a:lnT>
                    <a:lnB>
                      <a:noFill/>
                    </a:lnB>
                  </a:tcPr>
                </a:tc>
                <a:extLst>
                  <a:ext uri="{0D108BD9-81ED-4DB2-BD59-A6C34878D82A}">
                    <a16:rowId xmlns:a16="http://schemas.microsoft.com/office/drawing/2014/main" val="3276803415"/>
                  </a:ext>
                </a:extLst>
              </a:tr>
              <a:tr h="228600">
                <a:tc>
                  <a:txBody>
                    <a:bodyPr/>
                    <a:lstStyle/>
                    <a:p>
                      <a:pPr algn="l" fontAlgn="ctr"/>
                      <a:r>
                        <a:rPr lang="en-US" sz="1600" b="0" i="0" u="none" strike="noStrike" dirty="0">
                          <a:solidFill>
                            <a:srgbClr val="000000"/>
                          </a:solidFill>
                          <a:effectLst/>
                          <a:latin typeface="Times New Roman" panose="02020603050405020304" pitchFamily="18" charset="0"/>
                        </a:rPr>
                        <a:t>Non-Departmental</a:t>
                      </a:r>
                    </a:p>
                  </a:txBody>
                  <a:tcPr marL="9525" marR="9525" marT="9525" marB="0" anchor="ctr">
                    <a:lnL>
                      <a:noFill/>
                    </a:lnL>
                    <a:lnR>
                      <a:noFill/>
                    </a:lnR>
                    <a:lnT>
                      <a:noFill/>
                    </a:lnT>
                    <a:lnB>
                      <a:noFill/>
                    </a:lnB>
                  </a:tcPr>
                </a:tc>
                <a:tc>
                  <a:txBody>
                    <a:bodyPr/>
                    <a:lstStyle/>
                    <a:p>
                      <a:pPr algn="ctr" fontAlgn="ctr"/>
                      <a:r>
                        <a:rPr lang="en-US" sz="1600" b="0" i="0" u="sng" strike="noStrike">
                          <a:solidFill>
                            <a:srgbClr val="000000"/>
                          </a:solidFill>
                          <a:effectLst/>
                          <a:latin typeface="Times New Roman" panose="02020603050405020304" pitchFamily="18" charset="0"/>
                        </a:rPr>
                        <a:t>       127,000 </a:t>
                      </a:r>
                    </a:p>
                  </a:txBody>
                  <a:tcPr marL="9525" marR="9525" marT="9525" marB="0" anchor="ctr">
                    <a:lnL>
                      <a:noFill/>
                    </a:lnL>
                    <a:lnR>
                      <a:noFill/>
                    </a:lnR>
                    <a:lnT>
                      <a:noFill/>
                    </a:lnT>
                    <a:lnB>
                      <a:noFill/>
                    </a:lnB>
                  </a:tcPr>
                </a:tc>
                <a:tc>
                  <a:txBody>
                    <a:bodyPr/>
                    <a:lstStyle/>
                    <a:p>
                      <a:pPr algn="ctr" fontAlgn="ctr"/>
                      <a:r>
                        <a:rPr lang="en-US" sz="1600" b="0" i="0" u="sng" strike="noStrike">
                          <a:solidFill>
                            <a:srgbClr val="000000"/>
                          </a:solidFill>
                          <a:effectLst/>
                          <a:latin typeface="Times New Roman" panose="02020603050405020304" pitchFamily="18" charset="0"/>
                        </a:rPr>
                        <a:t>             -   </a:t>
                      </a:r>
                    </a:p>
                  </a:txBody>
                  <a:tcPr marL="9525" marR="9525" marT="9525" marB="0" anchor="ctr">
                    <a:lnL>
                      <a:noFill/>
                    </a:lnL>
                    <a:lnR>
                      <a:noFill/>
                    </a:lnR>
                    <a:lnT>
                      <a:noFill/>
                    </a:lnT>
                    <a:lnB>
                      <a:noFill/>
                    </a:lnB>
                  </a:tcPr>
                </a:tc>
                <a:tc>
                  <a:txBody>
                    <a:bodyPr/>
                    <a:lstStyle/>
                    <a:p>
                      <a:pPr algn="ctr" fontAlgn="ctr"/>
                      <a:r>
                        <a:rPr lang="en-US" sz="1600" b="0" i="0" u="sng" strike="noStrike" dirty="0">
                          <a:solidFill>
                            <a:srgbClr val="000000"/>
                          </a:solidFill>
                          <a:effectLst/>
                          <a:latin typeface="Times New Roman" panose="02020603050405020304" pitchFamily="18" charset="0"/>
                        </a:rPr>
                        <a:t>       127,000 </a:t>
                      </a:r>
                    </a:p>
                  </a:txBody>
                  <a:tcPr marL="9525" marR="9525" marT="9525" marB="0" anchor="ctr">
                    <a:lnL>
                      <a:noFill/>
                    </a:lnL>
                    <a:lnR>
                      <a:noFill/>
                    </a:lnR>
                    <a:lnT>
                      <a:noFill/>
                    </a:lnT>
                    <a:lnB>
                      <a:noFill/>
                    </a:lnB>
                  </a:tcPr>
                </a:tc>
                <a:extLst>
                  <a:ext uri="{0D108BD9-81ED-4DB2-BD59-A6C34878D82A}">
                    <a16:rowId xmlns:a16="http://schemas.microsoft.com/office/drawing/2014/main" val="668606267"/>
                  </a:ext>
                </a:extLst>
              </a:tr>
              <a:tr h="228600">
                <a:tc>
                  <a:txBody>
                    <a:bodyPr/>
                    <a:lstStyle/>
                    <a:p>
                      <a:pPr algn="l" fontAlgn="b"/>
                      <a:r>
                        <a:rPr lang="en-US" sz="1600" b="0" i="0" u="none" strike="noStrike" dirty="0">
                          <a:solidFill>
                            <a:srgbClr val="000000"/>
                          </a:solidFill>
                          <a:effectLst/>
                          <a:latin typeface="Times New Roman" panose="02020603050405020304" pitchFamily="18" charset="0"/>
                        </a:rPr>
                        <a:t>Total</a:t>
                      </a:r>
                    </a:p>
                  </a:txBody>
                  <a:tcPr marL="228600" marR="9525" marT="9525" marB="0" anchor="b">
                    <a:lnL>
                      <a:noFill/>
                    </a:lnL>
                    <a:lnR>
                      <a:noFill/>
                    </a:lnR>
                    <a:lnT>
                      <a:noFill/>
                    </a:lnT>
                    <a:lnB>
                      <a:noFill/>
                    </a:lnB>
                  </a:tcPr>
                </a:tc>
                <a:tc>
                  <a:txBody>
                    <a:bodyPr/>
                    <a:lstStyle/>
                    <a:p>
                      <a:pPr algn="ctr" fontAlgn="b"/>
                      <a:r>
                        <a:rPr lang="en-US" sz="1600" b="0" i="0" u="dbl" strike="noStrike" dirty="0">
                          <a:solidFill>
                            <a:srgbClr val="000000"/>
                          </a:solidFill>
                          <a:effectLst/>
                          <a:latin typeface="Times New Roman" panose="02020603050405020304" pitchFamily="18" charset="0"/>
                        </a:rPr>
                        <a:t> $ 2,488,500 </a:t>
                      </a:r>
                    </a:p>
                  </a:txBody>
                  <a:tcPr marL="9525" marR="9525" marT="9525" marB="0" anchor="b">
                    <a:lnL>
                      <a:noFill/>
                    </a:lnL>
                    <a:lnR>
                      <a:noFill/>
                    </a:lnR>
                    <a:lnT>
                      <a:noFill/>
                    </a:lnT>
                    <a:lnB>
                      <a:noFill/>
                    </a:lnB>
                  </a:tcPr>
                </a:tc>
                <a:tc>
                  <a:txBody>
                    <a:bodyPr/>
                    <a:lstStyle/>
                    <a:p>
                      <a:pPr algn="ctr" fontAlgn="b"/>
                      <a:r>
                        <a:rPr lang="en-US" sz="1600" b="0" i="0" u="dbl" strike="noStrike" dirty="0">
                          <a:solidFill>
                            <a:srgbClr val="000000"/>
                          </a:solidFill>
                          <a:effectLst/>
                          <a:latin typeface="Times New Roman" panose="02020603050405020304" pitchFamily="18" charset="0"/>
                        </a:rPr>
                        <a:t> $ 107,000 </a:t>
                      </a:r>
                    </a:p>
                  </a:txBody>
                  <a:tcPr marL="9525" marR="9525" marT="9525" marB="0" anchor="b">
                    <a:lnL>
                      <a:noFill/>
                    </a:lnL>
                    <a:lnR>
                      <a:noFill/>
                    </a:lnR>
                    <a:lnT>
                      <a:noFill/>
                    </a:lnT>
                    <a:lnB>
                      <a:noFill/>
                    </a:lnB>
                  </a:tcPr>
                </a:tc>
                <a:tc>
                  <a:txBody>
                    <a:bodyPr/>
                    <a:lstStyle/>
                    <a:p>
                      <a:pPr algn="ctr" fontAlgn="b"/>
                      <a:r>
                        <a:rPr lang="en-US" sz="1600" b="0" i="0" u="dbl" strike="noStrike" dirty="0">
                          <a:solidFill>
                            <a:srgbClr val="000000"/>
                          </a:solidFill>
                          <a:effectLst/>
                          <a:latin typeface="Times New Roman" panose="02020603050405020304" pitchFamily="18" charset="0"/>
                        </a:rPr>
                        <a:t> $ 2,595,500 </a:t>
                      </a:r>
                    </a:p>
                  </a:txBody>
                  <a:tcPr marL="9525" marR="9525" marT="9525" marB="0" anchor="b">
                    <a:lnL>
                      <a:noFill/>
                    </a:lnL>
                    <a:lnR>
                      <a:noFill/>
                    </a:lnR>
                    <a:lnT>
                      <a:noFill/>
                    </a:lnT>
                    <a:lnB>
                      <a:noFill/>
                    </a:lnB>
                  </a:tcPr>
                </a:tc>
                <a:extLst>
                  <a:ext uri="{0D108BD9-81ED-4DB2-BD59-A6C34878D82A}">
                    <a16:rowId xmlns:a16="http://schemas.microsoft.com/office/drawing/2014/main" val="1852521807"/>
                  </a:ext>
                </a:extLst>
              </a:tr>
              <a:tr h="64770">
                <a:tc>
                  <a:txBody>
                    <a:bodyPr/>
                    <a:lstStyle/>
                    <a:p>
                      <a:pPr algn="l" fontAlgn="b"/>
                      <a:endParaRPr lang="en-US" sz="1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tcPr>
                </a:tc>
                <a:tc>
                  <a:txBody>
                    <a:bodyPr/>
                    <a:lstStyle/>
                    <a:p>
                      <a:pPr algn="l" fontAlgn="b"/>
                      <a:endParaRPr lang="en-US" sz="10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tcPr>
                </a:tc>
                <a:extLst>
                  <a:ext uri="{0D108BD9-81ED-4DB2-BD59-A6C34878D82A}">
                    <a16:rowId xmlns:a16="http://schemas.microsoft.com/office/drawing/2014/main" val="943504435"/>
                  </a:ext>
                </a:extLst>
              </a:tr>
            </a:tbl>
          </a:graphicData>
        </a:graphic>
      </p:graphicFrame>
    </p:spTree>
    <p:extLst>
      <p:ext uri="{BB962C8B-B14F-4D97-AF65-F5344CB8AC3E}">
        <p14:creationId xmlns:p14="http://schemas.microsoft.com/office/powerpoint/2010/main" val="20461658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147AA-A9A1-488E-8EE5-F8E8AA41365C}"/>
              </a:ext>
            </a:extLst>
          </p:cNvPr>
          <p:cNvSpPr>
            <a:spLocks noGrp="1"/>
          </p:cNvSpPr>
          <p:nvPr>
            <p:ph type="title"/>
          </p:nvPr>
        </p:nvSpPr>
        <p:spPr/>
        <p:txBody>
          <a:bodyPr/>
          <a:lstStyle/>
          <a:p>
            <a:r>
              <a:rPr lang="en-US" sz="3200" dirty="0"/>
              <a:t>Operating &amp; Capital Expenditure Adjustments – Other Funds</a:t>
            </a:r>
          </a:p>
        </p:txBody>
      </p:sp>
      <p:sp>
        <p:nvSpPr>
          <p:cNvPr id="4" name="Date Placeholder 3">
            <a:extLst>
              <a:ext uri="{FF2B5EF4-FFF2-40B4-BE49-F238E27FC236}">
                <a16:creationId xmlns:a16="http://schemas.microsoft.com/office/drawing/2014/main" id="{27588B9D-63F3-46B6-B066-2626A22E8965}"/>
              </a:ext>
            </a:extLst>
          </p:cNvPr>
          <p:cNvSpPr>
            <a:spLocks noGrp="1"/>
          </p:cNvSpPr>
          <p:nvPr>
            <p:ph type="dt" sz="half" idx="10"/>
          </p:nvPr>
        </p:nvSpPr>
        <p:spPr/>
        <p:txBody>
          <a:bodyPr/>
          <a:lstStyle/>
          <a:p>
            <a:r>
              <a:rPr lang="en-US" dirty="0"/>
              <a:t>3/8/2022</a:t>
            </a:r>
          </a:p>
        </p:txBody>
      </p:sp>
      <p:sp>
        <p:nvSpPr>
          <p:cNvPr id="5" name="Footer Placeholder 4">
            <a:extLst>
              <a:ext uri="{FF2B5EF4-FFF2-40B4-BE49-F238E27FC236}">
                <a16:creationId xmlns:a16="http://schemas.microsoft.com/office/drawing/2014/main" id="{7CAC6947-522C-43FD-A01A-364CB301408F}"/>
              </a:ext>
            </a:extLst>
          </p:cNvPr>
          <p:cNvSpPr>
            <a:spLocks noGrp="1"/>
          </p:cNvSpPr>
          <p:nvPr>
            <p:ph type="ftr" sz="quarter" idx="11"/>
          </p:nvPr>
        </p:nvSpPr>
        <p:spPr/>
        <p:txBody>
          <a:bodyPr/>
          <a:lstStyle/>
          <a:p>
            <a:r>
              <a:rPr lang="en-US" dirty="0"/>
              <a:t>FY22 Mid-Year Budget Review</a:t>
            </a:r>
          </a:p>
        </p:txBody>
      </p:sp>
      <p:sp>
        <p:nvSpPr>
          <p:cNvPr id="6" name="Slide Number Placeholder 5">
            <a:extLst>
              <a:ext uri="{FF2B5EF4-FFF2-40B4-BE49-F238E27FC236}">
                <a16:creationId xmlns:a16="http://schemas.microsoft.com/office/drawing/2014/main" id="{54631171-0017-4EF6-9F11-7365FFD28146}"/>
              </a:ext>
            </a:extLst>
          </p:cNvPr>
          <p:cNvSpPr>
            <a:spLocks noGrp="1"/>
          </p:cNvSpPr>
          <p:nvPr>
            <p:ph type="sldNum" sz="quarter" idx="12"/>
          </p:nvPr>
        </p:nvSpPr>
        <p:spPr/>
        <p:txBody>
          <a:bodyPr/>
          <a:lstStyle/>
          <a:p>
            <a:fld id="{69E29E33-B620-47F9-BB04-8846C2A5AFCC}" type="slidenum">
              <a:rPr lang="en-US" smtClean="0"/>
              <a:pPr/>
              <a:t>10</a:t>
            </a:fld>
            <a:endParaRPr lang="en-US" dirty="0"/>
          </a:p>
        </p:txBody>
      </p:sp>
      <p:graphicFrame>
        <p:nvGraphicFramePr>
          <p:cNvPr id="3" name="Table 2">
            <a:extLst>
              <a:ext uri="{FF2B5EF4-FFF2-40B4-BE49-F238E27FC236}">
                <a16:creationId xmlns:a16="http://schemas.microsoft.com/office/drawing/2014/main" id="{D64F61AB-E0AD-4829-83C5-9C98E8AAF11F}"/>
              </a:ext>
            </a:extLst>
          </p:cNvPr>
          <p:cNvGraphicFramePr>
            <a:graphicFrameLocks noGrp="1"/>
          </p:cNvGraphicFramePr>
          <p:nvPr>
            <p:extLst>
              <p:ext uri="{D42A27DB-BD31-4B8C-83A1-F6EECF244321}">
                <p14:modId xmlns:p14="http://schemas.microsoft.com/office/powerpoint/2010/main" val="1700458583"/>
              </p:ext>
            </p:extLst>
          </p:nvPr>
        </p:nvGraphicFramePr>
        <p:xfrm>
          <a:off x="1600200" y="2746057"/>
          <a:ext cx="9601200" cy="2280285"/>
        </p:xfrm>
        <a:graphic>
          <a:graphicData uri="http://schemas.openxmlformats.org/drawingml/2006/table">
            <a:tbl>
              <a:tblPr/>
              <a:tblGrid>
                <a:gridCol w="1371600">
                  <a:extLst>
                    <a:ext uri="{9D8B030D-6E8A-4147-A177-3AD203B41FA5}">
                      <a16:colId xmlns:a16="http://schemas.microsoft.com/office/drawing/2014/main" val="820074809"/>
                    </a:ext>
                  </a:extLst>
                </a:gridCol>
                <a:gridCol w="2743200">
                  <a:extLst>
                    <a:ext uri="{9D8B030D-6E8A-4147-A177-3AD203B41FA5}">
                      <a16:colId xmlns:a16="http://schemas.microsoft.com/office/drawing/2014/main" val="1868415092"/>
                    </a:ext>
                  </a:extLst>
                </a:gridCol>
                <a:gridCol w="1828800">
                  <a:extLst>
                    <a:ext uri="{9D8B030D-6E8A-4147-A177-3AD203B41FA5}">
                      <a16:colId xmlns:a16="http://schemas.microsoft.com/office/drawing/2014/main" val="1602386463"/>
                    </a:ext>
                  </a:extLst>
                </a:gridCol>
                <a:gridCol w="1828800">
                  <a:extLst>
                    <a:ext uri="{9D8B030D-6E8A-4147-A177-3AD203B41FA5}">
                      <a16:colId xmlns:a16="http://schemas.microsoft.com/office/drawing/2014/main" val="3489862888"/>
                    </a:ext>
                  </a:extLst>
                </a:gridCol>
                <a:gridCol w="1828800">
                  <a:extLst>
                    <a:ext uri="{9D8B030D-6E8A-4147-A177-3AD203B41FA5}">
                      <a16:colId xmlns:a16="http://schemas.microsoft.com/office/drawing/2014/main" val="3246523877"/>
                    </a:ext>
                  </a:extLst>
                </a:gridCol>
              </a:tblGrid>
              <a:tr h="228600">
                <a:tc>
                  <a:txBody>
                    <a:bodyPr/>
                    <a:lstStyle/>
                    <a:p>
                      <a:pPr algn="ctr" fontAlgn="b"/>
                      <a:r>
                        <a:rPr lang="en-US" sz="1600" b="0" i="0" u="sng" strike="noStrike" dirty="0">
                          <a:solidFill>
                            <a:srgbClr val="000000"/>
                          </a:solidFill>
                          <a:effectLst/>
                          <a:latin typeface="Times New Roman" panose="02020603050405020304" pitchFamily="18" charset="0"/>
                        </a:rPr>
                        <a:t>Fund Number</a:t>
                      </a:r>
                    </a:p>
                  </a:txBody>
                  <a:tcPr marL="9525" marR="9525" marT="9525" marB="0" anchor="b">
                    <a:lnL>
                      <a:noFill/>
                    </a:lnL>
                    <a:lnR>
                      <a:noFill/>
                    </a:lnR>
                    <a:lnT>
                      <a:noFill/>
                    </a:lnT>
                    <a:lnB>
                      <a:noFill/>
                    </a:lnB>
                  </a:tcPr>
                </a:tc>
                <a:tc>
                  <a:txBody>
                    <a:bodyPr/>
                    <a:lstStyle/>
                    <a:p>
                      <a:pPr algn="ctr" fontAlgn="b"/>
                      <a:r>
                        <a:rPr lang="en-US" sz="1600" b="0" i="0" u="sng" strike="noStrike" dirty="0">
                          <a:solidFill>
                            <a:srgbClr val="000000"/>
                          </a:solidFill>
                          <a:effectLst/>
                          <a:latin typeface="Times New Roman" panose="02020603050405020304" pitchFamily="18" charset="0"/>
                        </a:rPr>
                        <a:t>Fund Name</a:t>
                      </a:r>
                    </a:p>
                  </a:txBody>
                  <a:tcPr marL="9525" marR="9525" marT="9525" marB="0" anchor="b">
                    <a:lnL>
                      <a:noFill/>
                    </a:lnL>
                    <a:lnR>
                      <a:noFill/>
                    </a:lnR>
                    <a:lnT>
                      <a:noFill/>
                    </a:lnT>
                    <a:lnB>
                      <a:noFill/>
                    </a:lnB>
                  </a:tcPr>
                </a:tc>
                <a:tc>
                  <a:txBody>
                    <a:bodyPr/>
                    <a:lstStyle/>
                    <a:p>
                      <a:pPr algn="ctr" fontAlgn="b"/>
                      <a:r>
                        <a:rPr lang="en-US" sz="1600" b="0" i="0" u="sng" strike="noStrike" dirty="0">
                          <a:solidFill>
                            <a:srgbClr val="000000"/>
                          </a:solidFill>
                          <a:effectLst/>
                          <a:latin typeface="Times New Roman" panose="02020603050405020304" pitchFamily="18" charset="0"/>
                        </a:rPr>
                        <a:t>Operating</a:t>
                      </a:r>
                    </a:p>
                  </a:txBody>
                  <a:tcPr marL="9525" marR="9525" marT="9525" marB="0" anchor="b">
                    <a:lnL>
                      <a:noFill/>
                    </a:lnL>
                    <a:lnR>
                      <a:noFill/>
                    </a:lnR>
                    <a:lnT>
                      <a:noFill/>
                    </a:lnT>
                    <a:lnB>
                      <a:noFill/>
                    </a:lnB>
                  </a:tcPr>
                </a:tc>
                <a:tc>
                  <a:txBody>
                    <a:bodyPr/>
                    <a:lstStyle/>
                    <a:p>
                      <a:pPr algn="ctr" fontAlgn="b"/>
                      <a:r>
                        <a:rPr lang="en-US" sz="1600" b="0" i="0" u="sng" strike="noStrike">
                          <a:solidFill>
                            <a:srgbClr val="000000"/>
                          </a:solidFill>
                          <a:effectLst/>
                          <a:latin typeface="Times New Roman" panose="02020603050405020304" pitchFamily="18" charset="0"/>
                        </a:rPr>
                        <a:t>CIP</a:t>
                      </a:r>
                    </a:p>
                  </a:txBody>
                  <a:tcPr marL="9525" marR="9525" marT="9525" marB="0" anchor="b">
                    <a:lnL>
                      <a:noFill/>
                    </a:lnL>
                    <a:lnR>
                      <a:noFill/>
                    </a:lnR>
                    <a:lnT>
                      <a:noFill/>
                    </a:lnT>
                    <a:lnB>
                      <a:noFill/>
                    </a:lnB>
                  </a:tcPr>
                </a:tc>
                <a:tc>
                  <a:txBody>
                    <a:bodyPr/>
                    <a:lstStyle/>
                    <a:p>
                      <a:pPr algn="ctr" fontAlgn="b"/>
                      <a:r>
                        <a:rPr lang="en-US" sz="1600" b="0" i="0" u="sng" strike="noStrike">
                          <a:solidFill>
                            <a:srgbClr val="000000"/>
                          </a:solidFill>
                          <a:effectLst/>
                          <a:latin typeface="Times New Roman" panose="02020603050405020304" pitchFamily="18" charset="0"/>
                        </a:rPr>
                        <a:t>Amount</a:t>
                      </a:r>
                    </a:p>
                  </a:txBody>
                  <a:tcPr marL="9525" marR="9525" marT="9525" marB="0" anchor="b">
                    <a:lnL>
                      <a:noFill/>
                    </a:lnL>
                    <a:lnR>
                      <a:noFill/>
                    </a:lnR>
                    <a:lnT>
                      <a:noFill/>
                    </a:lnT>
                    <a:lnB>
                      <a:noFill/>
                    </a:lnB>
                  </a:tcPr>
                </a:tc>
                <a:extLst>
                  <a:ext uri="{0D108BD9-81ED-4DB2-BD59-A6C34878D82A}">
                    <a16:rowId xmlns:a16="http://schemas.microsoft.com/office/drawing/2014/main" val="3062003854"/>
                  </a:ext>
                </a:extLst>
              </a:tr>
              <a:tr h="200025">
                <a:tc>
                  <a:txBody>
                    <a:bodyPr/>
                    <a:lstStyle/>
                    <a:p>
                      <a:pPr algn="ctr" fontAlgn="b"/>
                      <a:r>
                        <a:rPr lang="en-US" sz="1600" b="0" i="0" u="none" strike="noStrike" dirty="0">
                          <a:solidFill>
                            <a:srgbClr val="000000"/>
                          </a:solidFill>
                          <a:effectLst/>
                          <a:latin typeface="Times New Roman" panose="02020603050405020304" pitchFamily="18" charset="0"/>
                        </a:rPr>
                        <a:t>2105</a:t>
                      </a:r>
                    </a:p>
                  </a:txBody>
                  <a:tcPr marL="9525" marR="9525" marT="9525" marB="0" anchor="b">
                    <a:lnL>
                      <a:noFill/>
                    </a:lnL>
                    <a:lnR>
                      <a:noFill/>
                    </a:lnR>
                    <a:lnT>
                      <a:noFill/>
                    </a:lnT>
                    <a:lnB>
                      <a:noFill/>
                    </a:lnB>
                  </a:tcPr>
                </a:tc>
                <a:tc>
                  <a:txBody>
                    <a:bodyPr/>
                    <a:lstStyle/>
                    <a:p>
                      <a:pPr algn="l" fontAlgn="b"/>
                      <a:r>
                        <a:rPr lang="en-US" sz="1600" b="0" i="0" u="none" strike="noStrike">
                          <a:solidFill>
                            <a:srgbClr val="000000"/>
                          </a:solidFill>
                          <a:effectLst/>
                          <a:latin typeface="Times New Roman" panose="02020603050405020304" pitchFamily="18" charset="0"/>
                        </a:rPr>
                        <a:t>Assess. Dist (NE)</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             15,000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                 -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      15,000 </a:t>
                      </a:r>
                    </a:p>
                  </a:txBody>
                  <a:tcPr marL="9525" marR="9525" marT="9525" marB="0" anchor="b">
                    <a:lnL>
                      <a:noFill/>
                    </a:lnL>
                    <a:lnR>
                      <a:noFill/>
                    </a:lnR>
                    <a:lnT>
                      <a:noFill/>
                    </a:lnT>
                    <a:lnB>
                      <a:noFill/>
                    </a:lnB>
                  </a:tcPr>
                </a:tc>
                <a:extLst>
                  <a:ext uri="{0D108BD9-81ED-4DB2-BD59-A6C34878D82A}">
                    <a16:rowId xmlns:a16="http://schemas.microsoft.com/office/drawing/2014/main" val="1843240586"/>
                  </a:ext>
                </a:extLst>
              </a:tr>
              <a:tr h="200025">
                <a:tc>
                  <a:txBody>
                    <a:bodyPr/>
                    <a:lstStyle/>
                    <a:p>
                      <a:pPr algn="ctr" fontAlgn="b"/>
                      <a:r>
                        <a:rPr lang="en-US" sz="1600" b="0" i="0" u="none" strike="noStrike" dirty="0">
                          <a:solidFill>
                            <a:srgbClr val="000000"/>
                          </a:solidFill>
                          <a:effectLst/>
                          <a:latin typeface="Times New Roman" panose="02020603050405020304" pitchFamily="18" charset="0"/>
                        </a:rPr>
                        <a:t>2510</a:t>
                      </a:r>
                    </a:p>
                  </a:txBody>
                  <a:tcPr marL="9525" marR="9525" marT="9525" marB="0" anchor="b">
                    <a:lnL>
                      <a:noFill/>
                    </a:lnL>
                    <a:lnR>
                      <a:noFill/>
                    </a:lnR>
                    <a:lnT>
                      <a:noFill/>
                    </a:lnT>
                    <a:lnB>
                      <a:noFill/>
                    </a:lnB>
                  </a:tcPr>
                </a:tc>
                <a:tc>
                  <a:txBody>
                    <a:bodyPr/>
                    <a:lstStyle/>
                    <a:p>
                      <a:pPr algn="l" fontAlgn="b"/>
                      <a:r>
                        <a:rPr lang="en-US" sz="1600" b="0" i="0" u="none" strike="noStrike" dirty="0">
                          <a:solidFill>
                            <a:srgbClr val="000000"/>
                          </a:solidFill>
                          <a:effectLst/>
                          <a:latin typeface="Times New Roman" panose="02020603050405020304" pitchFamily="18" charset="0"/>
                        </a:rPr>
                        <a:t>Measure X (MX)</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365,000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365,000 </a:t>
                      </a:r>
                    </a:p>
                  </a:txBody>
                  <a:tcPr marL="9525" marR="9525" marT="9525" marB="0" anchor="b">
                    <a:lnL>
                      <a:noFill/>
                    </a:lnL>
                    <a:lnR>
                      <a:noFill/>
                    </a:lnR>
                    <a:lnT>
                      <a:noFill/>
                    </a:lnT>
                    <a:lnB>
                      <a:noFill/>
                    </a:lnB>
                  </a:tcPr>
                </a:tc>
                <a:extLst>
                  <a:ext uri="{0D108BD9-81ED-4DB2-BD59-A6C34878D82A}">
                    <a16:rowId xmlns:a16="http://schemas.microsoft.com/office/drawing/2014/main" val="4111336039"/>
                  </a:ext>
                </a:extLst>
              </a:tr>
              <a:tr h="200025">
                <a:tc>
                  <a:txBody>
                    <a:bodyPr/>
                    <a:lstStyle/>
                    <a:p>
                      <a:pPr algn="ctr" fontAlgn="b"/>
                      <a:r>
                        <a:rPr lang="en-US" sz="1600" b="0" i="0" u="none" strike="noStrike" dirty="0">
                          <a:solidFill>
                            <a:srgbClr val="000000"/>
                          </a:solidFill>
                          <a:effectLst/>
                          <a:latin typeface="Times New Roman" panose="02020603050405020304" pitchFamily="18" charset="0"/>
                        </a:rPr>
                        <a:t>2306</a:t>
                      </a:r>
                    </a:p>
                  </a:txBody>
                  <a:tcPr marL="9525" marR="9525" marT="9525" marB="0" anchor="b">
                    <a:lnL>
                      <a:noFill/>
                    </a:lnL>
                    <a:lnR>
                      <a:noFill/>
                    </a:lnR>
                    <a:lnT>
                      <a:noFill/>
                    </a:lnT>
                    <a:lnB>
                      <a:noFill/>
                    </a:lnB>
                  </a:tcPr>
                </a:tc>
                <a:tc>
                  <a:txBody>
                    <a:bodyPr/>
                    <a:lstStyle/>
                    <a:p>
                      <a:pPr algn="l" fontAlgn="b"/>
                      <a:r>
                        <a:rPr lang="en-US" sz="1600" b="0" i="0" u="none" strike="noStrike" dirty="0">
                          <a:solidFill>
                            <a:srgbClr val="000000"/>
                          </a:solidFill>
                          <a:effectLst/>
                          <a:latin typeface="Times New Roman" panose="02020603050405020304" pitchFamily="18" charset="0"/>
                        </a:rPr>
                        <a:t>Dev. Fees (Arterial)</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1,300,000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1,300,000 </a:t>
                      </a:r>
                    </a:p>
                  </a:txBody>
                  <a:tcPr marL="9525" marR="9525" marT="9525" marB="0" anchor="b">
                    <a:lnL>
                      <a:noFill/>
                    </a:lnL>
                    <a:lnR>
                      <a:noFill/>
                    </a:lnR>
                    <a:lnT>
                      <a:noFill/>
                    </a:lnT>
                    <a:lnB>
                      <a:noFill/>
                    </a:lnB>
                  </a:tcPr>
                </a:tc>
                <a:extLst>
                  <a:ext uri="{0D108BD9-81ED-4DB2-BD59-A6C34878D82A}">
                    <a16:rowId xmlns:a16="http://schemas.microsoft.com/office/drawing/2014/main" val="2926128508"/>
                  </a:ext>
                </a:extLst>
              </a:tr>
              <a:tr h="200025">
                <a:tc>
                  <a:txBody>
                    <a:bodyPr/>
                    <a:lstStyle/>
                    <a:p>
                      <a:pPr algn="ctr" fontAlgn="b"/>
                      <a:r>
                        <a:rPr lang="en-US" sz="1600" b="0" i="0" u="none" strike="noStrike" dirty="0">
                          <a:solidFill>
                            <a:srgbClr val="000000"/>
                          </a:solidFill>
                          <a:effectLst/>
                          <a:latin typeface="Times New Roman" panose="02020603050405020304" pitchFamily="18" charset="0"/>
                        </a:rPr>
                        <a:t>6500</a:t>
                      </a:r>
                    </a:p>
                  </a:txBody>
                  <a:tcPr marL="9525" marR="9525" marT="9525" marB="0" anchor="b">
                    <a:lnL>
                      <a:noFill/>
                    </a:lnL>
                    <a:lnR>
                      <a:noFill/>
                    </a:lnR>
                    <a:lnT>
                      <a:noFill/>
                    </a:lnT>
                    <a:lnB>
                      <a:noFill/>
                    </a:lnB>
                  </a:tcPr>
                </a:tc>
                <a:tc>
                  <a:txBody>
                    <a:bodyPr/>
                    <a:lstStyle/>
                    <a:p>
                      <a:pPr algn="l" fontAlgn="b"/>
                      <a:r>
                        <a:rPr lang="en-US" sz="1600" b="0" i="0" u="none" strike="noStrike">
                          <a:solidFill>
                            <a:srgbClr val="000000"/>
                          </a:solidFill>
                          <a:effectLst/>
                          <a:latin typeface="Times New Roman" panose="02020603050405020304" pitchFamily="18" charset="0"/>
                        </a:rPr>
                        <a:t>Storm Sewer</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165,000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   </a:t>
                      </a:r>
                    </a:p>
                  </a:txBody>
                  <a:tcPr marL="9525" marR="9525" marT="9525" marB="0" anchor="b">
                    <a:lnL>
                      <a:noFill/>
                    </a:lnL>
                    <a:lnR>
                      <a:noFill/>
                    </a:lnR>
                    <a:lnT>
                      <a:noFill/>
                    </a:lnT>
                    <a:lnB>
                      <a:noFill/>
                    </a:lnB>
                  </a:tcPr>
                </a:tc>
                <a:tc>
                  <a:txBody>
                    <a:bodyPr/>
                    <a:lstStyle/>
                    <a:p>
                      <a:pPr algn="ctr" fontAlgn="b"/>
                      <a:r>
                        <a:rPr lang="en-US" sz="1600" b="0" i="0" u="none" strike="noStrike">
                          <a:solidFill>
                            <a:srgbClr val="000000"/>
                          </a:solidFill>
                          <a:effectLst/>
                          <a:latin typeface="Times New Roman" panose="02020603050405020304" pitchFamily="18" charset="0"/>
                        </a:rPr>
                        <a:t>       165,000 </a:t>
                      </a:r>
                    </a:p>
                  </a:txBody>
                  <a:tcPr marL="9525" marR="9525" marT="9525" marB="0" anchor="b">
                    <a:lnL>
                      <a:noFill/>
                    </a:lnL>
                    <a:lnR>
                      <a:noFill/>
                    </a:lnR>
                    <a:lnT>
                      <a:noFill/>
                    </a:lnT>
                    <a:lnB>
                      <a:noFill/>
                    </a:lnB>
                  </a:tcPr>
                </a:tc>
                <a:extLst>
                  <a:ext uri="{0D108BD9-81ED-4DB2-BD59-A6C34878D82A}">
                    <a16:rowId xmlns:a16="http://schemas.microsoft.com/office/drawing/2014/main" val="2125171543"/>
                  </a:ext>
                </a:extLst>
              </a:tr>
              <a:tr h="200025">
                <a:tc>
                  <a:txBody>
                    <a:bodyPr/>
                    <a:lstStyle/>
                    <a:p>
                      <a:pPr algn="ctr" fontAlgn="b"/>
                      <a:r>
                        <a:rPr lang="en-US" sz="1600" b="0" i="0" u="none" strike="noStrike" dirty="0">
                          <a:solidFill>
                            <a:srgbClr val="000000"/>
                          </a:solidFill>
                          <a:effectLst/>
                          <a:latin typeface="Times New Roman" panose="02020603050405020304" pitchFamily="18" charset="0"/>
                        </a:rPr>
                        <a:t>6802</a:t>
                      </a:r>
                    </a:p>
                  </a:txBody>
                  <a:tcPr marL="9525" marR="9525" marT="9525" marB="0" anchor="b">
                    <a:lnL>
                      <a:noFill/>
                    </a:lnL>
                    <a:lnR>
                      <a:noFill/>
                    </a:lnR>
                    <a:lnT>
                      <a:noFill/>
                    </a:lnT>
                    <a:lnB>
                      <a:noFill/>
                    </a:lnB>
                  </a:tcPr>
                </a:tc>
                <a:tc>
                  <a:txBody>
                    <a:bodyPr/>
                    <a:lstStyle/>
                    <a:p>
                      <a:pPr algn="l" fontAlgn="b"/>
                      <a:r>
                        <a:rPr lang="en-US" sz="1600" b="0" i="0" u="none" strike="noStrike" dirty="0">
                          <a:solidFill>
                            <a:srgbClr val="000000"/>
                          </a:solidFill>
                          <a:effectLst/>
                          <a:latin typeface="Times New Roman" panose="02020603050405020304" pitchFamily="18" charset="0"/>
                        </a:rPr>
                        <a:t>Pref. Parking</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9,000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   </a:t>
                      </a:r>
                    </a:p>
                  </a:txBody>
                  <a:tcPr marL="9525" marR="9525" marT="9525" marB="0" anchor="b">
                    <a:lnL>
                      <a:noFill/>
                    </a:lnL>
                    <a:lnR>
                      <a:noFill/>
                    </a:lnR>
                    <a:lnT>
                      <a:noFill/>
                    </a:lnT>
                    <a:lnB>
                      <a:noFill/>
                    </a:lnB>
                  </a:tcPr>
                </a:tc>
                <a:tc>
                  <a:txBody>
                    <a:bodyPr/>
                    <a:lstStyle/>
                    <a:p>
                      <a:pPr algn="ctr" fontAlgn="b"/>
                      <a:r>
                        <a:rPr lang="en-US" sz="1600" b="0" i="0" u="none" strike="noStrike" dirty="0">
                          <a:solidFill>
                            <a:srgbClr val="000000"/>
                          </a:solidFill>
                          <a:effectLst/>
                          <a:latin typeface="Times New Roman" panose="02020603050405020304" pitchFamily="18" charset="0"/>
                        </a:rPr>
                        <a:t>           9,000 </a:t>
                      </a:r>
                    </a:p>
                  </a:txBody>
                  <a:tcPr marL="9525" marR="9525" marT="9525" marB="0" anchor="b">
                    <a:lnL>
                      <a:noFill/>
                    </a:lnL>
                    <a:lnR>
                      <a:noFill/>
                    </a:lnR>
                    <a:lnT>
                      <a:noFill/>
                    </a:lnT>
                    <a:lnB>
                      <a:noFill/>
                    </a:lnB>
                  </a:tcPr>
                </a:tc>
                <a:extLst>
                  <a:ext uri="{0D108BD9-81ED-4DB2-BD59-A6C34878D82A}">
                    <a16:rowId xmlns:a16="http://schemas.microsoft.com/office/drawing/2014/main" val="494990590"/>
                  </a:ext>
                </a:extLst>
              </a:tr>
              <a:tr h="228600">
                <a:tc>
                  <a:txBody>
                    <a:bodyPr/>
                    <a:lstStyle/>
                    <a:p>
                      <a:pPr algn="ctr" fontAlgn="ctr"/>
                      <a:r>
                        <a:rPr lang="en-US" sz="1600" b="0" i="0" u="none" strike="noStrike" dirty="0">
                          <a:solidFill>
                            <a:srgbClr val="000000"/>
                          </a:solidFill>
                          <a:effectLst/>
                          <a:latin typeface="Times New Roman" panose="02020603050405020304" pitchFamily="18" charset="0"/>
                        </a:rPr>
                        <a:t>7102</a:t>
                      </a:r>
                    </a:p>
                  </a:txBody>
                  <a:tcPr marL="9525" marR="9525" marT="9525" marB="0" anchor="ctr">
                    <a:lnL>
                      <a:noFill/>
                    </a:lnL>
                    <a:lnR>
                      <a:noFill/>
                    </a:lnR>
                    <a:lnT>
                      <a:noFill/>
                    </a:lnT>
                    <a:lnB>
                      <a:noFill/>
                    </a:lnB>
                  </a:tcPr>
                </a:tc>
                <a:tc>
                  <a:txBody>
                    <a:bodyPr/>
                    <a:lstStyle/>
                    <a:p>
                      <a:pPr algn="l" fontAlgn="ctr"/>
                      <a:r>
                        <a:rPr lang="en-US" sz="1600" b="0" i="0" u="none" strike="noStrike" dirty="0">
                          <a:solidFill>
                            <a:srgbClr val="000000"/>
                          </a:solidFill>
                          <a:effectLst/>
                          <a:latin typeface="Times New Roman" panose="02020603050405020304" pitchFamily="18" charset="0"/>
                        </a:rPr>
                        <a:t>Int. </a:t>
                      </a:r>
                      <a:r>
                        <a:rPr lang="en-US" sz="1600" b="0" i="0" u="none" strike="noStrike" dirty="0" err="1">
                          <a:solidFill>
                            <a:srgbClr val="000000"/>
                          </a:solidFill>
                          <a:effectLst/>
                          <a:latin typeface="Times New Roman" panose="02020603050405020304" pitchFamily="18" charset="0"/>
                        </a:rPr>
                        <a:t>Svcs</a:t>
                      </a:r>
                      <a:r>
                        <a:rPr lang="en-US" sz="1600" b="0" i="0" u="none" strike="noStrike" dirty="0">
                          <a:solidFill>
                            <a:srgbClr val="000000"/>
                          </a:solidFill>
                          <a:effectLst/>
                          <a:latin typeface="Times New Roman" panose="02020603050405020304" pitchFamily="18" charset="0"/>
                        </a:rPr>
                        <a:t>. Insurance</a:t>
                      </a:r>
                    </a:p>
                  </a:txBody>
                  <a:tcPr marL="9525" marR="9525" marT="9525" marB="0" anchor="ctr">
                    <a:lnL>
                      <a:noFill/>
                    </a:lnL>
                    <a:lnR>
                      <a:noFill/>
                    </a:lnR>
                    <a:lnT>
                      <a:noFill/>
                    </a:lnT>
                    <a:lnB>
                      <a:noFill/>
                    </a:lnB>
                  </a:tcPr>
                </a:tc>
                <a:tc>
                  <a:txBody>
                    <a:bodyPr/>
                    <a:lstStyle/>
                    <a:p>
                      <a:pPr algn="ctr" fontAlgn="ctr"/>
                      <a:r>
                        <a:rPr lang="en-US" sz="1600" b="0" i="0" u="sng" strike="noStrike" dirty="0">
                          <a:solidFill>
                            <a:srgbClr val="000000"/>
                          </a:solidFill>
                          <a:effectLst/>
                          <a:latin typeface="Times New Roman" panose="02020603050405020304" pitchFamily="18" charset="0"/>
                        </a:rPr>
                        <a:t>                20,000 </a:t>
                      </a:r>
                    </a:p>
                  </a:txBody>
                  <a:tcPr marL="9525" marR="9525" marT="9525" marB="0" anchor="ctr">
                    <a:lnL>
                      <a:noFill/>
                    </a:lnL>
                    <a:lnR>
                      <a:noFill/>
                    </a:lnR>
                    <a:lnT>
                      <a:noFill/>
                    </a:lnT>
                    <a:lnB>
                      <a:noFill/>
                    </a:lnB>
                  </a:tcPr>
                </a:tc>
                <a:tc>
                  <a:txBody>
                    <a:bodyPr/>
                    <a:lstStyle/>
                    <a:p>
                      <a:pPr algn="ctr" fontAlgn="ctr"/>
                      <a:r>
                        <a:rPr lang="en-US" sz="1600" b="0" i="0" u="sng" strike="noStrike" dirty="0">
                          <a:solidFill>
                            <a:srgbClr val="000000"/>
                          </a:solidFill>
                          <a:effectLst/>
                          <a:latin typeface="Times New Roman" panose="02020603050405020304" pitchFamily="18" charset="0"/>
                        </a:rPr>
                        <a:t>                    -   </a:t>
                      </a:r>
                    </a:p>
                  </a:txBody>
                  <a:tcPr marL="9525" marR="9525" marT="9525" marB="0" anchor="ctr">
                    <a:lnL>
                      <a:noFill/>
                    </a:lnL>
                    <a:lnR>
                      <a:noFill/>
                    </a:lnR>
                    <a:lnT>
                      <a:noFill/>
                    </a:lnT>
                    <a:lnB>
                      <a:noFill/>
                    </a:lnB>
                  </a:tcPr>
                </a:tc>
                <a:tc>
                  <a:txBody>
                    <a:bodyPr/>
                    <a:lstStyle/>
                    <a:p>
                      <a:pPr algn="ctr" fontAlgn="ctr"/>
                      <a:r>
                        <a:rPr lang="en-US" sz="1600" b="0" i="0" u="sng" strike="noStrike" dirty="0">
                          <a:solidFill>
                            <a:srgbClr val="000000"/>
                          </a:solidFill>
                          <a:effectLst/>
                          <a:latin typeface="Times New Roman" panose="02020603050405020304" pitchFamily="18" charset="0"/>
                        </a:rPr>
                        <a:t>         20,000 </a:t>
                      </a:r>
                    </a:p>
                  </a:txBody>
                  <a:tcPr marL="9525" marR="9525" marT="9525" marB="0" anchor="ctr">
                    <a:lnL>
                      <a:noFill/>
                    </a:lnL>
                    <a:lnR>
                      <a:noFill/>
                    </a:lnR>
                    <a:lnT>
                      <a:noFill/>
                    </a:lnT>
                    <a:lnB>
                      <a:noFill/>
                    </a:lnB>
                  </a:tcPr>
                </a:tc>
                <a:extLst>
                  <a:ext uri="{0D108BD9-81ED-4DB2-BD59-A6C34878D82A}">
                    <a16:rowId xmlns:a16="http://schemas.microsoft.com/office/drawing/2014/main" val="1535918957"/>
                  </a:ext>
                </a:extLst>
              </a:tr>
              <a:tr h="228600">
                <a:tc>
                  <a:txBody>
                    <a:bodyPr/>
                    <a:lstStyle/>
                    <a:p>
                      <a:pPr algn="l" fontAlgn="b"/>
                      <a:endParaRPr lang="en-US" sz="16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r>
                        <a:rPr lang="en-US" sz="1600" b="0" i="0" u="none" strike="noStrike" dirty="0">
                          <a:solidFill>
                            <a:srgbClr val="000000"/>
                          </a:solidFill>
                          <a:effectLst/>
                          <a:latin typeface="Times New Roman" panose="02020603050405020304" pitchFamily="18" charset="0"/>
                        </a:rPr>
                        <a:t>Total</a:t>
                      </a:r>
                    </a:p>
                  </a:txBody>
                  <a:tcPr marL="228600" marR="9525" marT="9525" marB="0" anchor="b">
                    <a:lnL>
                      <a:noFill/>
                    </a:lnL>
                    <a:lnR>
                      <a:noFill/>
                    </a:lnR>
                    <a:lnT>
                      <a:noFill/>
                    </a:lnT>
                    <a:lnB>
                      <a:noFill/>
                    </a:lnB>
                  </a:tcPr>
                </a:tc>
                <a:tc>
                  <a:txBody>
                    <a:bodyPr/>
                    <a:lstStyle/>
                    <a:p>
                      <a:pPr algn="ctr" fontAlgn="b"/>
                      <a:r>
                        <a:rPr lang="en-US" sz="1600" b="0" i="0" u="dbl" strike="noStrike" dirty="0">
                          <a:solidFill>
                            <a:srgbClr val="000000"/>
                          </a:solidFill>
                          <a:effectLst/>
                          <a:latin typeface="Times New Roman" panose="02020603050405020304" pitchFamily="18" charset="0"/>
                        </a:rPr>
                        <a:t> $           209,000 </a:t>
                      </a:r>
                    </a:p>
                  </a:txBody>
                  <a:tcPr marL="9525" marR="9525" marT="9525" marB="0" anchor="b">
                    <a:lnL>
                      <a:noFill/>
                    </a:lnL>
                    <a:lnR>
                      <a:noFill/>
                    </a:lnR>
                    <a:lnT>
                      <a:noFill/>
                    </a:lnT>
                    <a:lnB>
                      <a:noFill/>
                    </a:lnB>
                  </a:tcPr>
                </a:tc>
                <a:tc>
                  <a:txBody>
                    <a:bodyPr/>
                    <a:lstStyle/>
                    <a:p>
                      <a:pPr algn="ctr" fontAlgn="b"/>
                      <a:r>
                        <a:rPr lang="en-US" sz="1600" b="0" i="0" u="dbl" strike="noStrike" dirty="0">
                          <a:solidFill>
                            <a:srgbClr val="000000"/>
                          </a:solidFill>
                          <a:effectLst/>
                          <a:latin typeface="Times New Roman" panose="02020603050405020304" pitchFamily="18" charset="0"/>
                        </a:rPr>
                        <a:t> $     1,665,000 </a:t>
                      </a:r>
                    </a:p>
                  </a:txBody>
                  <a:tcPr marL="9525" marR="9525" marT="9525" marB="0" anchor="b">
                    <a:lnL>
                      <a:noFill/>
                    </a:lnL>
                    <a:lnR>
                      <a:noFill/>
                    </a:lnR>
                    <a:lnT>
                      <a:noFill/>
                    </a:lnT>
                    <a:lnB>
                      <a:noFill/>
                    </a:lnB>
                  </a:tcPr>
                </a:tc>
                <a:tc>
                  <a:txBody>
                    <a:bodyPr/>
                    <a:lstStyle/>
                    <a:p>
                      <a:pPr algn="ctr" fontAlgn="b"/>
                      <a:r>
                        <a:rPr lang="en-US" sz="1600" b="0" i="0" u="dbl" strike="noStrike" dirty="0">
                          <a:solidFill>
                            <a:srgbClr val="000000"/>
                          </a:solidFill>
                          <a:effectLst/>
                          <a:latin typeface="Times New Roman" panose="02020603050405020304" pitchFamily="18" charset="0"/>
                        </a:rPr>
                        <a:t> $ 1,874,000 </a:t>
                      </a:r>
                    </a:p>
                  </a:txBody>
                  <a:tcPr marL="9525" marR="9525" marT="9525" marB="0" anchor="b">
                    <a:lnL>
                      <a:noFill/>
                    </a:lnL>
                    <a:lnR>
                      <a:noFill/>
                    </a:lnR>
                    <a:lnT>
                      <a:noFill/>
                    </a:lnT>
                    <a:lnB>
                      <a:noFill/>
                    </a:lnB>
                  </a:tcPr>
                </a:tc>
                <a:extLst>
                  <a:ext uri="{0D108BD9-81ED-4DB2-BD59-A6C34878D82A}">
                    <a16:rowId xmlns:a16="http://schemas.microsoft.com/office/drawing/2014/main" val="3755065447"/>
                  </a:ext>
                </a:extLst>
              </a:tr>
              <a:tr h="64770">
                <a:tc>
                  <a:txBody>
                    <a:bodyPr/>
                    <a:lstStyle/>
                    <a:p>
                      <a:pPr algn="l" fontAlgn="b"/>
                      <a:endParaRPr lang="en-US" sz="16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en-US" sz="1600" b="0" i="0" u="none" strike="noStrike">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tc>
                  <a:txBody>
                    <a:bodyPr/>
                    <a:lstStyle/>
                    <a:p>
                      <a:pPr algn="l" fontAlgn="b"/>
                      <a:endParaRPr lang="en-US" sz="1600" b="0" i="0" u="none" strike="noStrike" dirty="0">
                        <a:solidFill>
                          <a:srgbClr val="000000"/>
                        </a:solidFill>
                        <a:effectLst/>
                        <a:latin typeface="Times New Roman" panose="02020603050405020304" pitchFamily="18" charset="0"/>
                      </a:endParaRPr>
                    </a:p>
                  </a:txBody>
                  <a:tcPr marL="9525" marR="9525" marT="9525" marB="0" anchor="b">
                    <a:lnL>
                      <a:noFill/>
                    </a:lnL>
                    <a:lnR>
                      <a:noFill/>
                    </a:lnR>
                    <a:lnT>
                      <a:noFill/>
                    </a:lnT>
                    <a:lnB>
                      <a:noFill/>
                    </a:lnB>
                  </a:tcPr>
                </a:tc>
                <a:extLst>
                  <a:ext uri="{0D108BD9-81ED-4DB2-BD59-A6C34878D82A}">
                    <a16:rowId xmlns:a16="http://schemas.microsoft.com/office/drawing/2014/main" val="3928723775"/>
                  </a:ext>
                </a:extLst>
              </a:tr>
            </a:tbl>
          </a:graphicData>
        </a:graphic>
      </p:graphicFrame>
    </p:spTree>
    <p:extLst>
      <p:ext uri="{BB962C8B-B14F-4D97-AF65-F5344CB8AC3E}">
        <p14:creationId xmlns:p14="http://schemas.microsoft.com/office/powerpoint/2010/main" val="339845052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19281</TotalTime>
  <Words>1595</Words>
  <Application>Microsoft Office PowerPoint</Application>
  <PresentationFormat>Custom</PresentationFormat>
  <Paragraphs>288</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Courier New</vt:lpstr>
      <vt:lpstr>Palatino Linotype</vt:lpstr>
      <vt:lpstr>Times New Roman</vt:lpstr>
      <vt:lpstr>Executive</vt:lpstr>
      <vt:lpstr>City of Salinas</vt:lpstr>
      <vt:lpstr>City of Salinas</vt:lpstr>
      <vt:lpstr>Adopted FY22 General Fund Budgets</vt:lpstr>
      <vt:lpstr>General Fund 1 Revenues as of December 31st</vt:lpstr>
      <vt:lpstr>General Fund 3 Expenditures as of December 31st</vt:lpstr>
      <vt:lpstr>General Fund 4 Transfers as of December 31st</vt:lpstr>
      <vt:lpstr>General Fund 5 Revenues, Expenditures, and Transfers as of December 31st</vt:lpstr>
      <vt:lpstr>Capital Improvement Program (CIP) Expenditures</vt:lpstr>
      <vt:lpstr>Operating &amp; Capital Expenditure Adjustments – General Fund</vt:lpstr>
      <vt:lpstr>Operating &amp; Capital Expenditure Adjustments – Other Funds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mattp</dc:creator>
  <cp:lastModifiedBy>Abe Pedroza</cp:lastModifiedBy>
  <cp:revision>1008</cp:revision>
  <cp:lastPrinted>2022-01-11T23:37:32Z</cp:lastPrinted>
  <dcterms:created xsi:type="dcterms:W3CDTF">2011-06-05T01:11:16Z</dcterms:created>
  <dcterms:modified xsi:type="dcterms:W3CDTF">2022-03-07T21:39:34Z</dcterms:modified>
</cp:coreProperties>
</file>