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modernComment_101_CB86F26B.xml" ContentType="application/vnd.ms-powerpoint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7" r:id="rId2"/>
    <p:sldId id="325" r:id="rId3"/>
    <p:sldId id="323" r:id="rId4"/>
    <p:sldId id="331" r:id="rId5"/>
    <p:sldId id="330" r:id="rId6"/>
    <p:sldId id="327" r:id="rId7"/>
    <p:sldId id="333" r:id="rId8"/>
    <p:sldId id="305" r:id="rId9"/>
    <p:sldId id="334" r:id="rId10"/>
    <p:sldId id="335" r:id="rId11"/>
    <p:sldId id="332" r:id="rId12"/>
    <p:sldId id="319" r:id="rId13"/>
    <p:sldId id="336" r:id="rId14"/>
    <p:sldId id="315" r:id="rId15"/>
    <p:sldId id="337" r:id="rId16"/>
    <p:sldId id="338" r:id="rId17"/>
    <p:sldId id="328" r:id="rId18"/>
    <p:sldId id="312" r:id="rId1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7FB3846-C82A-75AC-29D2-DB2FA628455E}" name="Lisa Brinton" initials="LB" userId="S::lisab@ci.salinas.ca.us::7dd73627-4b78-4a69-b7a3-52ac02929ff6" providerId="AD"/>
  <p188:author id="{2509FD4E-60EB-4121-1B37-41045688ED9C}" name="Grant Leonard" initials="GL" userId="S::grantl@ci.salinas.ca.us::836afa76-992e-44ca-9144-37bf3ac33aca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sa Brinton" initials="LB" lastIdx="1" clrIdx="0">
    <p:extLst>
      <p:ext uri="{19B8F6BF-5375-455C-9EA6-DF929625EA0E}">
        <p15:presenceInfo xmlns:p15="http://schemas.microsoft.com/office/powerpoint/2012/main" userId="S::lisab@ci.salinas.ca.us::7dd73627-4b78-4a69-b7a3-52ac02929ff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6F7F3"/>
    <a:srgbClr val="F4F5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467" autoAdjust="0"/>
  </p:normalViewPr>
  <p:slideViewPr>
    <p:cSldViewPr snapToGrid="0">
      <p:cViewPr varScale="1">
        <p:scale>
          <a:sx n="101" d="100"/>
          <a:sy n="101" d="100"/>
        </p:scale>
        <p:origin x="144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8/10/relationships/authors" Target="authors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omments/modernComment_101_CB86F26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CE23E21-32FE-4EB6-88BA-865385944960}" authorId="{57FB3846-C82A-75AC-29D2-DB2FA628455E}" created="2024-04-07T01:52:10.854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414618731" sldId="257"/>
      <ac:spMk id="2" creationId="{00000000-0000-0000-0000-000000000000}"/>
      <ac:txMk cp="40" len="45">
        <ac:context len="86" hash="4173037085"/>
      </ac:txMk>
    </ac:txMkLst>
    <p188:pos x="9226171" y="217698"/>
    <p188:replyLst>
      <p188:reply id="{6D379AA9-DD2B-464E-8F41-24BF1E719C0D}" authorId="{2509FD4E-60EB-4121-1B37-41045688ED9C}" created="2024-04-09T16:52:30.465">
        <p188:txBody>
          <a:bodyPr/>
          <a:lstStyle/>
          <a:p>
            <a:r>
              <a:rPr lang="en-US"/>
              <a:t>This is the flow/order Monica want to present. We've updated the title and Staff Report to match. </a:t>
            </a:r>
          </a:p>
        </p188:txBody>
      </p188:reply>
    </p188:replyLst>
    <p188:txBody>
      <a:bodyPr/>
      <a:lstStyle/>
      <a:p>
        <a:r>
          <a:rPr lang="en-US"/>
          <a:t>Re-order slides to place HEJ first to follow SR and PPT title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ECF31FF-1F13-491B-8D64-AAA3C2BCC6B0}" type="datetimeFigureOut">
              <a:rPr lang="en-US"/>
              <a:t>4/10/2024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E15572C-E3EE-4153-8820-A383EDE735A6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65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8BD46-8D7E-4F5C-A1A1-E5A6F7D5E8D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6123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 dirty="0"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5572C-E3EE-4153-8820-A383EDE735A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2339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 dirty="0"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5572C-E3EE-4153-8820-A383EDE735A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5660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DBC36-DB88-5CFE-1EEA-AF54FF52B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747D84-F18E-A941-6D81-D199E6926B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163E05-8FE3-0B61-530A-AB53A07460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 dirty="0"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1014BC-601F-D838-93E4-A84E8D750F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5572C-E3EE-4153-8820-A383EDE735A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3461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 dirty="0"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5572C-E3EE-4153-8820-A383EDE735A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2328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>
              <a:effectLst/>
              <a:latin typeface="Arial" panose="020B060402020202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5572C-E3EE-4153-8820-A383EDE735A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9711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7F7A5-2BF3-7915-F386-C84260B22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5CB442-0C25-A80D-95F5-06E712295C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1982B4-0902-C785-D49F-DFD490577B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>
              <a:effectLst/>
              <a:latin typeface="Arial" panose="020B060402020202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9728D3-1BF9-9970-B556-E2115FA0A6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5572C-E3EE-4153-8820-A383EDE735A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9100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 dirty="0"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5572C-E3EE-4153-8820-A383EDE735A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8083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D3B7F-6216-9F3B-AB37-C13C5387B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1BB55A-F7A2-4BB2-6D3F-F43DEB00EF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B48D07-DD32-CBFF-ECAC-FA45BC5B63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 dirty="0"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CC8478-E1F2-9238-CD35-3BA81EB35F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5572C-E3EE-4153-8820-A383EDE735A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4717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F18E6-943A-E756-1035-050A80859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44DEC6-8F31-A219-5D4C-24E56023E4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73B279-1B65-7D79-006A-93C289D8C8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 dirty="0"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B63D7E-1BED-8EF0-8EA0-8189773C78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5572C-E3EE-4153-8820-A383EDE735A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1679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21B8E-0BE8-839F-1384-9E07FE9F9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4B4B76-8E95-F934-0FFB-19833001C5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C37322-0E88-B637-6381-73DD902E8E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 dirty="0"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72200E-45D7-2BF9-B159-C974D02280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5572C-E3EE-4153-8820-A383EDE735A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3134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5572C-E3EE-4153-8820-A383EDE735A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6441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C9027E-58EE-8444-5FE2-B1DDF0A24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7DA95D-BC48-C41E-382C-A94153D479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476ADD-38EB-640D-E9F3-5CC7007429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Healthy Place Index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1CB4F-8173-525E-D833-6099FB788A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5572C-E3EE-4153-8820-A383EDE735A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1960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 dirty="0"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5572C-E3EE-4153-8820-A383EDE735A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4929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E21EF-50A4-9371-F8C3-DB7FAD17D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91A6C8-CEA6-13D9-B2B6-0752A39D34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8C2956-FA2F-C768-5F73-FB49026689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 dirty="0"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58DBC9-5950-4D14-F33A-9DDCCBA82C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5572C-E3EE-4153-8820-A383EDE735A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291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405C6-7519-CE5A-A2BB-9A9E38B82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B0E5B7-7D5E-A683-61E4-CB9752897B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E22BDC-6B51-6549-7DDE-0D5AE2BA75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 dirty="0"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C59B80-8A1D-F2E5-7BE4-27DEAAF53C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5572C-E3EE-4153-8820-A383EDE735A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8476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 dirty="0"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5572C-E3EE-4153-8820-A383EDE735A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2084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15572C-E3EE-4153-8820-A383EDE735A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90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67106-DE45-4886-8FCA-2DE0A738A6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485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87179-7E56-4862-BF82-24ED237934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470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70" y="1859759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1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8D9F8-3B45-449A-9A31-C19D554950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352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23872-08F4-4125-93F8-3E73B60F4D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744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D6CA7-D2B7-4715-8C33-0B818D9277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316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8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2D7BC-F5B9-4C08-B802-D551DE5D86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891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B1A08-7663-4C51-A4C9-36F8DFAA2E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664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3"/>
            <a:ext cx="27432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3"/>
            <a:ext cx="80264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16BC7-D41D-4830-B8B6-5F50F84D9D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900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1" y="-7937"/>
            <a:ext cx="12217401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1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>
              <a:latin typeface="+mn-lt"/>
            </a:endParaRPr>
          </a:p>
        </p:txBody>
      </p:sp>
      <p:sp>
        <p:nvSpPr>
          <p:cNvPr id="7172" name="Title Placeholder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17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609600" y="1935164"/>
            <a:ext cx="109728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2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2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2E94DB64-C810-4A1D-A055-981DEB6005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7177" name="Group 1"/>
          <p:cNvGrpSpPr>
            <a:grpSpLocks/>
          </p:cNvGrpSpPr>
          <p:nvPr/>
        </p:nvGrpSpPr>
        <p:grpSpPr bwMode="auto">
          <a:xfrm>
            <a:off x="-25398" y="203200"/>
            <a:ext cx="12240684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>
                <a:latin typeface="Times New Roman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>
                <a:latin typeface="Times New Roman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7" r:id="rId2"/>
    <p:sldLayoutId id="2147483666" r:id="rId3"/>
    <p:sldLayoutId id="2147483665" r:id="rId4"/>
    <p:sldLayoutId id="2147483664" r:id="rId5"/>
    <p:sldLayoutId id="2147483663" r:id="rId6"/>
    <p:sldLayoutId id="2147483662" r:id="rId7"/>
    <p:sldLayoutId id="2147483661" r:id="rId8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6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11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17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23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3" indent="-273053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71" indent="-246066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indent="-246066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65" indent="-209553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106" indent="-209553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82" indent="-210315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64" indent="-182882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88" indent="-182882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911" indent="-182882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1_CB86F26B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09600" y="685801"/>
            <a:ext cx="10972800" cy="2514601"/>
          </a:xfrm>
        </p:spPr>
        <p:txBody>
          <a:bodyPr/>
          <a:lstStyle/>
          <a:p>
            <a:pPr marL="0" indent="0" algn="ctr">
              <a:buNone/>
            </a:pPr>
            <a:endParaRPr lang="en-US" sz="3200" b="1">
              <a:latin typeface="+mj-lt"/>
            </a:endParaRPr>
          </a:p>
          <a:p>
            <a:pPr marL="0" indent="0" algn="ctr">
              <a:buNone/>
            </a:pPr>
            <a:endParaRPr lang="en-US" sz="3200" b="1">
              <a:latin typeface="+mj-lt"/>
            </a:endParaRPr>
          </a:p>
          <a:p>
            <a:pPr marL="0" indent="0" algn="ctr">
              <a:buNone/>
            </a:pPr>
            <a:endParaRPr lang="en-US" sz="3200" b="1">
              <a:latin typeface="+mj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953000"/>
            <a:ext cx="1915016" cy="12740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057400" y="4953000"/>
            <a:ext cx="8077200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 dirty="0">
                <a:latin typeface="+mj-lt"/>
                <a:cs typeface="Calibri"/>
              </a:rPr>
              <a:t>City Council</a:t>
            </a:r>
          </a:p>
          <a:p>
            <a:pPr algn="ctr"/>
            <a:r>
              <a:rPr lang="en-US" sz="2800" dirty="0">
                <a:latin typeface="+mj-lt"/>
              </a:rPr>
              <a:t>April 23, 2024</a:t>
            </a:r>
            <a:endParaRPr lang="en-US" sz="2800" dirty="0">
              <a:latin typeface="+mj-lt"/>
              <a:cs typeface="Calibri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99886" y="1190188"/>
            <a:ext cx="9192228" cy="341632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5400" b="1" dirty="0">
                <a:latin typeface="+mj-lt"/>
                <a:cs typeface="Calibri"/>
              </a:rPr>
              <a:t>General Plan Update: </a:t>
            </a:r>
          </a:p>
          <a:p>
            <a:pPr algn="ctr"/>
            <a:r>
              <a:rPr lang="en-US" sz="5400" b="1" dirty="0">
                <a:latin typeface="+mj-lt"/>
                <a:cs typeface="Calibri"/>
              </a:rPr>
              <a:t>Public Safety and</a:t>
            </a:r>
          </a:p>
          <a:p>
            <a:pPr algn="ctr"/>
            <a:r>
              <a:rPr lang="en-US" sz="5400" b="1" dirty="0">
                <a:latin typeface="+mj-lt"/>
                <a:cs typeface="Calibri"/>
              </a:rPr>
              <a:t>Health &amp; Environmental Justice  Study Session</a:t>
            </a:r>
            <a:endParaRPr lang="en-US" sz="5400" b="1" dirty="0">
              <a:latin typeface="Calibri"/>
              <a:cs typeface="Calibri"/>
            </a:endParaRPr>
          </a:p>
        </p:txBody>
      </p:sp>
      <p:pic>
        <p:nvPicPr>
          <p:cNvPr id="4" name="Picture 4" descr="thumbnail_VisionSalinas_Logo_01_B.png">
            <a:extLst>
              <a:ext uri="{FF2B5EF4-FFF2-40B4-BE49-F238E27FC236}">
                <a16:creationId xmlns:a16="http://schemas.microsoft.com/office/drawing/2014/main" id="{0F0594F0-6F1D-4BB2-AA1F-1CBFCC76F5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7482" y="3642629"/>
            <a:ext cx="2743200" cy="2746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61873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4A776-4138-5DDF-EC1A-5D564D455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68828"/>
            <a:ext cx="10972800" cy="714974"/>
          </a:xfrm>
        </p:spPr>
        <p:txBody>
          <a:bodyPr/>
          <a:lstStyle/>
          <a:p>
            <a:r>
              <a:rPr lang="en-US" dirty="0"/>
              <a:t>Study session purpose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2A2D9-76B4-6E75-5FF2-3111395042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1" y="2009869"/>
            <a:ext cx="5608320" cy="2124809"/>
          </a:xfrm>
        </p:spPr>
        <p:txBody>
          <a:bodyPr/>
          <a:lstStyle/>
          <a:p>
            <a:pPr algn="l"/>
            <a:r>
              <a:rPr lang="en-US" sz="3200" dirty="0"/>
              <a:t>Give Council an opportunity to shape draft policy </a:t>
            </a:r>
          </a:p>
          <a:p>
            <a:pPr algn="l"/>
            <a:r>
              <a:rPr lang="en-US" sz="3200" dirty="0"/>
              <a:t>Share update on HEJ and PS engagement</a:t>
            </a:r>
          </a:p>
          <a:p>
            <a:pPr algn="l"/>
            <a:r>
              <a:rPr lang="en-US" sz="3200" dirty="0"/>
              <a:t>HEJ and PS are closely related as topics and in state law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3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7BE4B8-DADF-0694-2955-02E771F102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4B262AA2-472C-1BAE-65AF-3D7EFA5CD2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8225CCD1-20D5-58E0-B64B-E7D935FA3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404" y="1803407"/>
            <a:ext cx="3102933" cy="232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898F1A46-CE27-DF08-C1C2-D210FAAA89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13"/>
          <a:stretch/>
        </p:blipFill>
        <p:spPr bwMode="auto">
          <a:xfrm>
            <a:off x="7240193" y="4130607"/>
            <a:ext cx="2204115" cy="2460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7953C46E-F2AF-2D54-0073-626B617A0D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8950" y="2714715"/>
            <a:ext cx="2342842" cy="2831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6422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4A776-4138-5DDF-EC1A-5D564D455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314" y="2275791"/>
            <a:ext cx="5297714" cy="714974"/>
          </a:xfrm>
        </p:spPr>
        <p:txBody>
          <a:bodyPr/>
          <a:lstStyle/>
          <a:p>
            <a:r>
              <a:rPr lang="en-US" dirty="0"/>
              <a:t>Public Safety Element Structure</a:t>
            </a:r>
          </a:p>
        </p:txBody>
      </p:sp>
      <p:pic>
        <p:nvPicPr>
          <p:cNvPr id="8" name="Picture 7" descr="A diagram of safety elements&#10;&#10;Description automatically generated">
            <a:extLst>
              <a:ext uri="{FF2B5EF4-FFF2-40B4-BE49-F238E27FC236}">
                <a16:creationId xmlns:a16="http://schemas.microsoft.com/office/drawing/2014/main" id="{A21CFEB6-C1C4-9C39-C04D-A45E97BF60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18" t="16056" r="29077" b="12833"/>
          <a:stretch/>
        </p:blipFill>
        <p:spPr>
          <a:xfrm>
            <a:off x="6974137" y="911051"/>
            <a:ext cx="4049442" cy="4159427"/>
          </a:xfrm>
          <a:prstGeom prst="rect">
            <a:avLst/>
          </a:prstGeom>
        </p:spPr>
      </p:pic>
      <p:pic>
        <p:nvPicPr>
          <p:cNvPr id="10" name="Picture 9" descr="A blue arrows with black text">
            <a:extLst>
              <a:ext uri="{FF2B5EF4-FFF2-40B4-BE49-F238E27FC236}">
                <a16:creationId xmlns:a16="http://schemas.microsoft.com/office/drawing/2014/main" id="{0AB9AD2E-429F-23E0-04AF-755AF922658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47" r="-4616" b="39790"/>
          <a:stretch/>
        </p:blipFill>
        <p:spPr>
          <a:xfrm>
            <a:off x="336491" y="5018344"/>
            <a:ext cx="12172207" cy="145137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087A5C4-8F06-F726-A566-305E725D1189}"/>
              </a:ext>
            </a:extLst>
          </p:cNvPr>
          <p:cNvSpPr txBox="1"/>
          <p:nvPr/>
        </p:nvSpPr>
        <p:spPr>
          <a:xfrm>
            <a:off x="378714" y="3351327"/>
            <a:ext cx="62629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chemeClr val="accent6"/>
                </a:solidFill>
                <a:effectLst/>
                <a:latin typeface="Constantia" panose="02030602050306030303" pitchFamily="18" charset="0"/>
              </a:rPr>
              <a:t>The previous General Plan held the concept of safety as a broader concept which included safety from natural and human made hazards and how to mitigate and address them</a:t>
            </a:r>
            <a:r>
              <a:rPr lang="en-US" b="0" i="0" dirty="0">
                <a:solidFill>
                  <a:schemeClr val="accent6"/>
                </a:solidFill>
                <a:effectLst/>
                <a:latin typeface="Calibri" panose="020F0502020204030204" pitchFamily="34" charset="0"/>
              </a:rPr>
              <a:t>.</a:t>
            </a:r>
            <a:endParaRPr lang="en-US" sz="18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22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80C26-6786-B27C-E6C7-E1D3C254B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B4D05-37FD-5C64-AA42-B52FF54A6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68828"/>
            <a:ext cx="10972800" cy="714974"/>
          </a:xfrm>
        </p:spPr>
        <p:txBody>
          <a:bodyPr/>
          <a:lstStyle/>
          <a:p>
            <a:r>
              <a:rPr lang="en-US" dirty="0"/>
              <a:t>Public Safety 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A90823-1657-0AEF-C507-9B09229191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3360" y="2012945"/>
            <a:ext cx="4476354" cy="2446237"/>
          </a:xfrm>
        </p:spPr>
        <p:txBody>
          <a:bodyPr/>
          <a:lstStyle/>
          <a:p>
            <a:pPr marL="273050" indent="-273050"/>
            <a:r>
              <a:rPr lang="en-US" sz="2800" dirty="0"/>
              <a:t>4,500+ residents engaged </a:t>
            </a:r>
          </a:p>
          <a:p>
            <a:pPr marL="273050" indent="-273050"/>
            <a:r>
              <a:rPr lang="en-US" sz="2800" dirty="0"/>
              <a:t>Engagement sources: </a:t>
            </a:r>
          </a:p>
          <a:p>
            <a:pPr marL="639768" lvl="1" indent="-273050"/>
            <a:r>
              <a:rPr lang="en-US" sz="2600" dirty="0"/>
              <a:t>(2) Community Workshops</a:t>
            </a:r>
          </a:p>
          <a:p>
            <a:pPr marL="639768" lvl="1" indent="-273050"/>
            <a:r>
              <a:rPr lang="en-US" sz="2600" dirty="0"/>
              <a:t>(4) Pop-up Activities</a:t>
            </a:r>
          </a:p>
          <a:p>
            <a:pPr marL="639768" lvl="1" indent="-273050"/>
            <a:r>
              <a:rPr lang="en-US" sz="2600" dirty="0"/>
              <a:t>Youth Survey</a:t>
            </a:r>
          </a:p>
          <a:p>
            <a:pPr marL="639768" lvl="1" indent="-273050"/>
            <a:r>
              <a:rPr lang="en-US" sz="2600" dirty="0"/>
              <a:t>Budget Survey </a:t>
            </a:r>
            <a:endParaRPr lang="en-US" sz="2800" dirty="0"/>
          </a:p>
          <a:p>
            <a:pPr marL="0" indent="0">
              <a:buNone/>
            </a:pPr>
            <a:endParaRPr lang="en-US" sz="3600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B71F8537-9C74-EC85-AA93-CCB9E61CD7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9827" y="1326315"/>
            <a:ext cx="2362012" cy="31503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group of people sitting around tables in a room&#10;&#10;Description automatically generated">
            <a:extLst>
              <a:ext uri="{FF2B5EF4-FFF2-40B4-BE49-F238E27FC236}">
                <a16:creationId xmlns:a16="http://schemas.microsoft.com/office/drawing/2014/main" id="{0DD07D87-3132-D439-A520-CF1FAF34F4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515" y="1826941"/>
            <a:ext cx="3509654" cy="26322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D27E41AE-6CE5-1913-8958-4E3745630D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42"/>
          <a:stretch/>
        </p:blipFill>
        <p:spPr bwMode="auto">
          <a:xfrm>
            <a:off x="3758410" y="4619775"/>
            <a:ext cx="4217007" cy="16438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person holding a poster&#10;&#10;Description automatically generated">
            <a:extLst>
              <a:ext uri="{FF2B5EF4-FFF2-40B4-BE49-F238E27FC236}">
                <a16:creationId xmlns:a16="http://schemas.microsoft.com/office/drawing/2014/main" id="{1596B2D7-FBA1-0D59-6EA4-3B50B56C062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627" y="4619775"/>
            <a:ext cx="3634092" cy="1825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60903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4A776-4138-5DDF-EC1A-5D564D455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03075"/>
            <a:ext cx="10972800" cy="1143000"/>
          </a:xfrm>
        </p:spPr>
        <p:txBody>
          <a:bodyPr/>
          <a:lstStyle/>
          <a:p>
            <a:r>
              <a:rPr lang="en-US" dirty="0"/>
              <a:t>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2A2D9-76B4-6E75-5FF2-3111395042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1001" y="1657350"/>
            <a:ext cx="5193212" cy="4434840"/>
          </a:xfrm>
        </p:spPr>
        <p:txBody>
          <a:bodyPr/>
          <a:lstStyle/>
          <a:p>
            <a:pPr marL="273050" indent="-273050"/>
            <a:r>
              <a:rPr lang="en-US" sz="2800" dirty="0"/>
              <a:t>Pop-up Activity:</a:t>
            </a:r>
          </a:p>
          <a:p>
            <a:pPr marL="639768" lvl="1" indent="-273050"/>
            <a:r>
              <a:rPr lang="en-US" sz="2000" b="0" i="0" u="none" strike="noStrike" dirty="0">
                <a:solidFill>
                  <a:schemeClr val="accent6"/>
                </a:solidFill>
                <a:effectLst/>
              </a:rPr>
              <a:t>(1)</a:t>
            </a:r>
            <a:r>
              <a:rPr lang="en-US" sz="2000" i="0" u="none" strike="noStrike" dirty="0">
                <a:solidFill>
                  <a:schemeClr val="accent6"/>
                </a:solidFill>
                <a:effectLst/>
              </a:rPr>
              <a:t> </a:t>
            </a:r>
            <a:r>
              <a:rPr lang="en-US" sz="2000" u="none" strike="noStrike" dirty="0">
                <a:solidFill>
                  <a:schemeClr val="accent6"/>
                </a:solidFill>
                <a:effectLst/>
              </a:rPr>
              <a:t>More lighting in streets and public spaces</a:t>
            </a:r>
            <a:r>
              <a:rPr lang="en-US" sz="2000" i="0" u="none" strike="noStrike" dirty="0">
                <a:solidFill>
                  <a:schemeClr val="accent6"/>
                </a:solidFill>
                <a:effectLst/>
              </a:rPr>
              <a:t>, (2) </a:t>
            </a:r>
            <a:r>
              <a:rPr lang="en-US" sz="2000" dirty="0">
                <a:solidFill>
                  <a:schemeClr val="accent6"/>
                </a:solidFill>
              </a:rPr>
              <a:t>P</a:t>
            </a:r>
            <a:r>
              <a:rPr lang="en-US" sz="2000" i="0" u="none" strike="noStrike" dirty="0">
                <a:solidFill>
                  <a:schemeClr val="accent6"/>
                </a:solidFill>
                <a:effectLst/>
              </a:rPr>
              <a:t>edestrian traffic safety, and (3) Youth programming and services</a:t>
            </a:r>
            <a:endParaRPr lang="en-US" sz="2000" dirty="0">
              <a:solidFill>
                <a:schemeClr val="accent6"/>
              </a:solidFill>
            </a:endParaRPr>
          </a:p>
          <a:p>
            <a:pPr marL="273050" indent="-273050"/>
            <a:r>
              <a:rPr lang="en-US" sz="2800" dirty="0">
                <a:solidFill>
                  <a:schemeClr val="accent6"/>
                </a:solidFill>
              </a:rPr>
              <a:t>Youth Survey:</a:t>
            </a:r>
          </a:p>
          <a:p>
            <a:pPr marL="639768" lvl="1" indent="-273050"/>
            <a:r>
              <a:rPr lang="en-US" sz="2000" b="0" i="0" u="none" strike="noStrike" dirty="0">
                <a:solidFill>
                  <a:schemeClr val="accent6"/>
                </a:solidFill>
                <a:effectLst/>
                <a:latin typeface="Constantia" panose="02030602050306030303" pitchFamily="18" charset="0"/>
              </a:rPr>
              <a:t>More lighting on the streets and in public places</a:t>
            </a:r>
            <a:r>
              <a:rPr lang="en-US" sz="2000" u="none" strike="noStrike" dirty="0">
                <a:solidFill>
                  <a:schemeClr val="accent6"/>
                </a:solidFill>
                <a:latin typeface="Constantia" panose="02030602050306030303" pitchFamily="18" charset="0"/>
              </a:rPr>
              <a:t>, </a:t>
            </a:r>
            <a:r>
              <a:rPr lang="en-US" sz="2000" dirty="0">
                <a:solidFill>
                  <a:schemeClr val="accent6"/>
                </a:solidFill>
                <a:latin typeface="Constantia" panose="02030602050306030303" pitchFamily="18" charset="0"/>
              </a:rPr>
              <a:t>m</a:t>
            </a:r>
            <a:r>
              <a:rPr lang="en-US" sz="2000" b="0" i="0" u="none" strike="noStrike" dirty="0">
                <a:solidFill>
                  <a:schemeClr val="accent6"/>
                </a:solidFill>
                <a:effectLst/>
                <a:latin typeface="Constantia" panose="02030602050306030303" pitchFamily="18" charset="0"/>
              </a:rPr>
              <a:t>ore police/fire services</a:t>
            </a:r>
            <a:r>
              <a:rPr lang="en-US" sz="2000" u="none" strike="noStrike" dirty="0">
                <a:solidFill>
                  <a:schemeClr val="accent6"/>
                </a:solidFill>
                <a:latin typeface="Constantia" panose="02030602050306030303" pitchFamily="18" charset="0"/>
              </a:rPr>
              <a:t>, </a:t>
            </a:r>
            <a:r>
              <a:rPr lang="en-US" sz="2000" dirty="0">
                <a:solidFill>
                  <a:schemeClr val="accent6"/>
                </a:solidFill>
                <a:latin typeface="Constantia" panose="02030602050306030303" pitchFamily="18" charset="0"/>
              </a:rPr>
              <a:t>p</a:t>
            </a:r>
            <a:r>
              <a:rPr lang="en-US" sz="2000" b="0" i="0" u="none" strike="noStrike" dirty="0">
                <a:solidFill>
                  <a:schemeClr val="accent6"/>
                </a:solidFill>
                <a:effectLst/>
                <a:latin typeface="Constantia" panose="02030602050306030303" pitchFamily="18" charset="0"/>
              </a:rPr>
              <a:t>rograms and services for youth</a:t>
            </a:r>
            <a:r>
              <a:rPr lang="en-US" sz="2000" b="0" i="0" dirty="0">
                <a:solidFill>
                  <a:schemeClr val="accent6"/>
                </a:solidFill>
                <a:effectLst/>
                <a:latin typeface="Constantia" panose="02030602050306030303" pitchFamily="18" charset="0"/>
              </a:rPr>
              <a:t> </a:t>
            </a:r>
            <a:endParaRPr lang="en-US" sz="2000" dirty="0">
              <a:solidFill>
                <a:schemeClr val="accent6"/>
              </a:solidFill>
              <a:latin typeface="Constantia" panose="02030602050306030303" pitchFamily="18" charset="0"/>
            </a:endParaRP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B89C16-9828-ABB3-21BB-154F0EA3D2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646075"/>
            <a:ext cx="5384800" cy="4434840"/>
          </a:xfrm>
        </p:spPr>
        <p:txBody>
          <a:bodyPr/>
          <a:lstStyle/>
          <a:p>
            <a:r>
              <a:rPr lang="en-US" sz="2800" dirty="0"/>
              <a:t>General Recurring Themes:</a:t>
            </a:r>
          </a:p>
          <a:p>
            <a:pPr lvl="1"/>
            <a:r>
              <a:rPr lang="en-US" sz="2000" dirty="0">
                <a:solidFill>
                  <a:schemeClr val="accent6"/>
                </a:solidFill>
              </a:rPr>
              <a:t>More community engagement, communication w/ underserved communities.</a:t>
            </a:r>
          </a:p>
          <a:p>
            <a:pPr lvl="1"/>
            <a:r>
              <a:rPr lang="en-US" sz="2000" dirty="0">
                <a:solidFill>
                  <a:schemeClr val="accent6"/>
                </a:solidFill>
              </a:rPr>
              <a:t>Programs for youth, safety trainings</a:t>
            </a:r>
          </a:p>
          <a:p>
            <a:pPr lvl="1"/>
            <a:r>
              <a:rPr lang="en-US" sz="2000" dirty="0">
                <a:solidFill>
                  <a:schemeClr val="accent6"/>
                </a:solidFill>
              </a:rPr>
              <a:t>Mental health support, mobile crisis unit </a:t>
            </a:r>
          </a:p>
          <a:p>
            <a:pPr marL="393705" lvl="1" indent="0">
              <a:buNone/>
            </a:pPr>
            <a:endParaRPr lang="en-US" dirty="0"/>
          </a:p>
        </p:txBody>
      </p:sp>
      <p:sp>
        <p:nvSpPr>
          <p:cNvPr id="9" name="AutoShape 6">
            <a:extLst>
              <a:ext uri="{FF2B5EF4-FFF2-40B4-BE49-F238E27FC236}">
                <a16:creationId xmlns:a16="http://schemas.microsoft.com/office/drawing/2014/main" id="{746EB985-90B2-9183-A1A1-A957C89572B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4" name="Picture 8">
            <a:extLst>
              <a:ext uri="{FF2B5EF4-FFF2-40B4-BE49-F238E27FC236}">
                <a16:creationId xmlns:a16="http://schemas.microsoft.com/office/drawing/2014/main" id="{83F8FA45-1A44-87AE-94C6-6989A2CD75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2" y="4623045"/>
            <a:ext cx="4089258" cy="2303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Teen at Santa Cruz Warriors game">
            <a:extLst>
              <a:ext uri="{FF2B5EF4-FFF2-40B4-BE49-F238E27FC236}">
                <a16:creationId xmlns:a16="http://schemas.microsoft.com/office/drawing/2014/main" id="{6ADE9024-3231-9A69-C552-A720E82CB4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3" t="33040" r="7668" b="9360"/>
          <a:stretch/>
        </p:blipFill>
        <p:spPr bwMode="auto">
          <a:xfrm>
            <a:off x="7390869" y="4714327"/>
            <a:ext cx="4545203" cy="1863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No photo description available.">
            <a:extLst>
              <a:ext uri="{FF2B5EF4-FFF2-40B4-BE49-F238E27FC236}">
                <a16:creationId xmlns:a16="http://schemas.microsoft.com/office/drawing/2014/main" id="{72ED8655-1C67-E9B0-1C2E-D55E6C7768B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7749" r="433" b="10823"/>
          <a:stretch/>
        </p:blipFill>
        <p:spPr>
          <a:xfrm>
            <a:off x="4267061" y="4651540"/>
            <a:ext cx="2796438" cy="1989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829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4A776-4138-5DDF-EC1A-5D564D455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68828"/>
            <a:ext cx="10972800" cy="714974"/>
          </a:xfrm>
        </p:spPr>
        <p:txBody>
          <a:bodyPr/>
          <a:lstStyle/>
          <a:p>
            <a:r>
              <a:rPr lang="en-US" dirty="0"/>
              <a:t>Public Safety Policies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313534B-586C-C67B-671C-66590CC250C5}"/>
              </a:ext>
            </a:extLst>
          </p:cNvPr>
          <p:cNvSpPr txBox="1">
            <a:spLocks/>
          </p:cNvSpPr>
          <p:nvPr/>
        </p:nvSpPr>
        <p:spPr bwMode="auto">
          <a:xfrm>
            <a:off x="482348" y="1846914"/>
            <a:ext cx="11100051" cy="410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3" indent="-273053" algn="l" rtl="0" fontAlgn="base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71" indent="-246066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11" indent="-246066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65" indent="-209553" algn="l" rtl="0" fontAlgn="base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itchFamily="18" charset="2"/>
              <a:buChar char="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106" indent="-209553" algn="l" rtl="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82" indent="-210315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64" indent="-182882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88" indent="-182882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911" indent="-182882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schemeClr val="accent6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PS Goal 1: Continue to play a central role in the creation and maintenance of a community that resolves its problems in non-violent ways. </a:t>
            </a:r>
          </a:p>
          <a:p>
            <a:pPr marL="709618" lvl="1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accent6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Improve community safety through civic engagement and relationship building.</a:t>
            </a:r>
            <a:endParaRPr lang="en-US" sz="2000" dirty="0">
              <a:solidFill>
                <a:schemeClr val="accent6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09618" lvl="1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accent6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Implement alternative policing methods.</a:t>
            </a:r>
          </a:p>
          <a:p>
            <a:pPr marL="366718" lvl="1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>
              <a:solidFill>
                <a:schemeClr val="accent6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schemeClr val="accent6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PS Goal 2: </a:t>
            </a:r>
            <a:r>
              <a:rPr lang="en-US" sz="2000" b="1" dirty="0">
                <a:solidFill>
                  <a:schemeClr val="accent6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Provide effective and responsive police and fire services to ensure a safe and vibrant community.</a:t>
            </a:r>
          </a:p>
          <a:p>
            <a:pPr marL="709618" lvl="1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accent6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Ensure residents have effective and responsive emergency services. </a:t>
            </a:r>
            <a:endParaRPr lang="en-US" sz="2000" dirty="0">
              <a:solidFill>
                <a:schemeClr val="accent6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09618" lvl="1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accent6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Improve facilities and access to equipment and technology.</a:t>
            </a:r>
            <a:endParaRPr lang="en-US" sz="2000" dirty="0">
              <a:solidFill>
                <a:schemeClr val="accent6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09618" lvl="1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accent6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Foster collaboration with other departments, outside agencies/organizations to improve community reach. </a:t>
            </a:r>
            <a:endParaRPr lang="en-US" sz="2000" dirty="0">
              <a:solidFill>
                <a:schemeClr val="accent6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09618" lvl="1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accent6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Provide a range of services to support community education and non-emergency situations.</a:t>
            </a:r>
            <a:endParaRPr lang="en-US" sz="2000" dirty="0">
              <a:solidFill>
                <a:schemeClr val="accent6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3050" indent="-273050"/>
            <a:endParaRPr lang="en-US" sz="2800" dirty="0"/>
          </a:p>
          <a:p>
            <a:pPr marL="0" indent="0">
              <a:buFont typeface="Wingdings 2" pitchFamily="18" charset="2"/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36706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199A7-F10D-31C3-C088-323C5ACB8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C5DAE-6C6A-6CA9-EFA9-990A97A80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909" y="1188284"/>
            <a:ext cx="10972800" cy="714974"/>
          </a:xfrm>
        </p:spPr>
        <p:txBody>
          <a:bodyPr/>
          <a:lstStyle/>
          <a:p>
            <a:r>
              <a:rPr lang="en-US" dirty="0"/>
              <a:t>Public Safety Policies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E32E827-3CCD-48C1-955A-6B315B28713A}"/>
              </a:ext>
            </a:extLst>
          </p:cNvPr>
          <p:cNvSpPr txBox="1">
            <a:spLocks/>
          </p:cNvSpPr>
          <p:nvPr/>
        </p:nvSpPr>
        <p:spPr bwMode="auto">
          <a:xfrm>
            <a:off x="410909" y="1683802"/>
            <a:ext cx="8284461" cy="410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3" indent="-273053" algn="l" rtl="0" fontAlgn="base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71" indent="-246066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11" indent="-246066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65" indent="-209553" algn="l" rtl="0" fontAlgn="base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itchFamily="18" charset="2"/>
              <a:buChar char="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106" indent="-209553" algn="l" rtl="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82" indent="-210315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64" indent="-182882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88" indent="-182882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911" indent="-182882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accent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000" dirty="0">
              <a:solidFill>
                <a:schemeClr val="accent6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schemeClr val="accent6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PS Goal 3: </a:t>
            </a:r>
            <a:r>
              <a:rPr lang="en-US" sz="2000" b="1" dirty="0">
                <a:solidFill>
                  <a:schemeClr val="accent6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Create a safer community through the use of design techniques for existing spaces, new developments and reuse/revitalization projects. </a:t>
            </a:r>
          </a:p>
          <a:p>
            <a:pPr marL="709618" lvl="1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accent6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Promote the use of Crime Prevention through Environmental Design techniques and strategies.</a:t>
            </a:r>
            <a:endParaRPr lang="en-US" sz="2000" dirty="0">
              <a:solidFill>
                <a:schemeClr val="accent6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09618" lvl="1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accent6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Cultivate a safe and clean neighborhood environment.</a:t>
            </a:r>
            <a:endParaRPr lang="en-US" sz="2000" dirty="0">
              <a:solidFill>
                <a:schemeClr val="accent6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3050" indent="-273050"/>
            <a:endParaRPr lang="en-US" sz="2800" dirty="0"/>
          </a:p>
          <a:p>
            <a:pPr marL="0" indent="0">
              <a:buFont typeface="Wingdings 2" pitchFamily="18" charset="2"/>
              <a:buNone/>
            </a:pPr>
            <a:endParaRPr lang="en-US" sz="3600" dirty="0"/>
          </a:p>
        </p:txBody>
      </p:sp>
      <p:pic>
        <p:nvPicPr>
          <p:cNvPr id="5122" name="Picture 2" descr="Crime Prevention Through Environmental Design (CPTED)">
            <a:extLst>
              <a:ext uri="{FF2B5EF4-FFF2-40B4-BE49-F238E27FC236}">
                <a16:creationId xmlns:a16="http://schemas.microsoft.com/office/drawing/2014/main" id="{4BDF43F5-661B-48D2-1225-2649DD0C83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48"/>
          <a:stretch/>
        </p:blipFill>
        <p:spPr bwMode="auto">
          <a:xfrm>
            <a:off x="2845308" y="4335640"/>
            <a:ext cx="5038725" cy="23166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group of people at a market&#10;&#10;Description automatically generated">
            <a:extLst>
              <a:ext uri="{FF2B5EF4-FFF2-40B4-BE49-F238E27FC236}">
                <a16:creationId xmlns:a16="http://schemas.microsoft.com/office/drawing/2014/main" id="{B6600E12-17E2-8663-05D1-52FC19067A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7508" y="2574009"/>
            <a:ext cx="2743583" cy="3315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37346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4A776-4138-5DDF-EC1A-5D564D455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123" y="1064228"/>
            <a:ext cx="10972800" cy="724344"/>
          </a:xfrm>
        </p:spPr>
        <p:txBody>
          <a:bodyPr/>
          <a:lstStyle/>
          <a:p>
            <a:r>
              <a:rPr lang="en-US" dirty="0"/>
              <a:t>Health and EJ Background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9EC01E-CFA6-046E-DAED-41CF989501F2}"/>
              </a:ext>
            </a:extLst>
          </p:cNvPr>
          <p:cNvSpPr txBox="1"/>
          <p:nvPr/>
        </p:nvSpPr>
        <p:spPr>
          <a:xfrm>
            <a:off x="403123" y="2066855"/>
            <a:ext cx="7092950" cy="25545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b="1" dirty="0">
                <a:effectLst/>
                <a:ea typeface="Calibri" panose="020F0502020204030204" pitchFamily="34" charset="0"/>
              </a:rPr>
              <a:t>First HEJ Element for the City of Salinas</a:t>
            </a:r>
          </a:p>
          <a:p>
            <a:pPr marL="285750" indent="-285750">
              <a:buFont typeface="Arial"/>
              <a:buChar char="•"/>
            </a:pPr>
            <a:r>
              <a:rPr lang="en-US" sz="2000" b="1" dirty="0">
                <a:effectLst/>
                <a:ea typeface="Calibri" panose="020F0502020204030204" pitchFamily="34" charset="0"/>
              </a:rPr>
              <a:t>The (Health) Environmental Justice Element is the result of Senate Bill 1000</a:t>
            </a:r>
            <a:endParaRPr lang="en-US" sz="2000" b="1" dirty="0"/>
          </a:p>
          <a:p>
            <a:pPr marL="285750" indent="-285750">
              <a:buFont typeface="Arial"/>
              <a:buChar char="•"/>
            </a:pPr>
            <a:r>
              <a:rPr lang="en-US" sz="2000" b="1" dirty="0"/>
              <a:t>What is Environmental Justice?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b="0" i="0" u="none" strike="noStrike" dirty="0">
                <a:solidFill>
                  <a:schemeClr val="accent6"/>
                </a:solidFill>
                <a:effectLst/>
              </a:rPr>
              <a:t>The fair treatment of people of all races, cultures, and incomes with respect to the development, adoption, implementation, and enforcement of environmental laws, regulations, and policies. (</a:t>
            </a:r>
            <a:r>
              <a:rPr lang="en-US" sz="2000" b="0" i="1" u="none" strike="noStrike" dirty="0">
                <a:solidFill>
                  <a:schemeClr val="accent6"/>
                </a:solidFill>
                <a:effectLst/>
              </a:rPr>
              <a:t>CalEPA</a:t>
            </a:r>
            <a:r>
              <a:rPr lang="en-US" sz="2000" b="0" i="0" u="none" strike="noStrike" dirty="0">
                <a:solidFill>
                  <a:schemeClr val="accent6"/>
                </a:solidFill>
                <a:effectLst/>
              </a:rPr>
              <a:t>)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C3382CEF-F63E-535F-A4D3-45B99B6BF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9490" y="2806065"/>
            <a:ext cx="4295775" cy="20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52855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9E690-8EE8-7F97-B93F-E10A20C93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6632D-66F8-8604-D26A-60704A7E1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826484"/>
            <a:ext cx="10972800" cy="724344"/>
          </a:xfrm>
        </p:spPr>
        <p:txBody>
          <a:bodyPr/>
          <a:lstStyle/>
          <a:p>
            <a:r>
              <a:rPr lang="en-US" dirty="0"/>
              <a:t>Health and EJ Background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104C34-0992-CE9C-4203-CFEBE6215527}"/>
              </a:ext>
            </a:extLst>
          </p:cNvPr>
          <p:cNvSpPr txBox="1"/>
          <p:nvPr/>
        </p:nvSpPr>
        <p:spPr>
          <a:xfrm>
            <a:off x="357188" y="2107049"/>
            <a:ext cx="61093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 b="1" dirty="0">
                <a:effectLst/>
                <a:ea typeface="Calibri" panose="020F0502020204030204" pitchFamily="34" charset="0"/>
              </a:rPr>
              <a:t>SB 1000 Policy Objectives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3F92B8B9-AD66-A621-EDDD-1A53AAEDE2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953" y="992505"/>
            <a:ext cx="9286875" cy="523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4868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1A82B-49AB-767B-A8F7-2A059C508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C328E-79FD-4026-DE28-EF3CA3CD5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826484"/>
            <a:ext cx="10972800" cy="724344"/>
          </a:xfrm>
        </p:spPr>
        <p:txBody>
          <a:bodyPr/>
          <a:lstStyle/>
          <a:p>
            <a:r>
              <a:rPr lang="en-US" dirty="0"/>
              <a:t>Health and EJ Background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68DAF1-297D-62C6-4F4B-18C851754A58}"/>
              </a:ext>
            </a:extLst>
          </p:cNvPr>
          <p:cNvSpPr txBox="1"/>
          <p:nvPr/>
        </p:nvSpPr>
        <p:spPr>
          <a:xfrm>
            <a:off x="357188" y="2107049"/>
            <a:ext cx="61093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 b="1" dirty="0">
                <a:effectLst/>
                <a:ea typeface="Calibri" panose="020F0502020204030204" pitchFamily="34" charset="0"/>
              </a:rPr>
              <a:t>Policies must address: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2F3A17CB-6308-CFC9-6CF0-3A17578D0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" y="1779270"/>
            <a:ext cx="11820525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01987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29A572-C4E3-5BA9-64E5-410E6B2C7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54F12-55D6-4110-D5DC-4A378094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010" y="1051561"/>
            <a:ext cx="4911090" cy="1381505"/>
          </a:xfrm>
        </p:spPr>
        <p:txBody>
          <a:bodyPr/>
          <a:lstStyle/>
          <a:p>
            <a:r>
              <a:rPr lang="en-US" dirty="0"/>
              <a:t>Health and EJ </a:t>
            </a:r>
            <a:br>
              <a:rPr lang="en-US" dirty="0"/>
            </a:br>
            <a:r>
              <a:rPr lang="en-US" dirty="0"/>
              <a:t>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EBD88-58ED-F9B7-C5EE-F350ECA7E0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1010" y="2433066"/>
            <a:ext cx="6388729" cy="3719866"/>
          </a:xfrm>
        </p:spPr>
        <p:txBody>
          <a:bodyPr/>
          <a:lstStyle/>
          <a:p>
            <a:pPr marL="273050" indent="-273050"/>
            <a:r>
              <a:rPr lang="en-US" sz="2000" b="1" dirty="0"/>
              <a:t>1,900</a:t>
            </a:r>
            <a:r>
              <a:rPr lang="en-US" sz="2000" dirty="0"/>
              <a:t> residents engaged total</a:t>
            </a:r>
          </a:p>
          <a:p>
            <a:pPr marL="273050" indent="-273050"/>
            <a:r>
              <a:rPr lang="en-US" sz="2000" b="1" dirty="0"/>
              <a:t>540 </a:t>
            </a:r>
            <a:r>
              <a:rPr lang="en-US" sz="2000" dirty="0"/>
              <a:t>residents reached </a:t>
            </a:r>
          </a:p>
          <a:p>
            <a:pPr marL="639768" lvl="1" indent="-273050"/>
            <a:r>
              <a:rPr lang="en-US" sz="2000" dirty="0"/>
              <a:t>2 Workshops, one English and one Spanish</a:t>
            </a:r>
          </a:p>
          <a:p>
            <a:pPr marL="639768" lvl="1" indent="-273050"/>
            <a:r>
              <a:rPr lang="en-US" sz="2000" dirty="0"/>
              <a:t>6 Pop-up Activities</a:t>
            </a:r>
          </a:p>
          <a:p>
            <a:pPr marL="639768" lvl="1" indent="-273050"/>
            <a:r>
              <a:rPr lang="en-US" sz="2000" dirty="0"/>
              <a:t>Focus groups/Presentations</a:t>
            </a:r>
          </a:p>
          <a:p>
            <a:pPr marL="366718" lvl="1" indent="0">
              <a:buNone/>
            </a:pPr>
            <a:endParaRPr lang="en-US" sz="2000" dirty="0"/>
          </a:p>
          <a:p>
            <a:pPr marL="273050" indent="-273050"/>
            <a:r>
              <a:rPr lang="en-US" sz="2000" dirty="0"/>
              <a:t>Top three areas of concern:</a:t>
            </a: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000" dirty="0">
                <a:solidFill>
                  <a:schemeClr val="accent6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Health care access</a:t>
            </a: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000" dirty="0">
                <a:solidFill>
                  <a:schemeClr val="accent6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Access to safe/healthy housing</a:t>
            </a: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000" dirty="0">
                <a:solidFill>
                  <a:schemeClr val="accent6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Access to healthy food and grocery stores.</a:t>
            </a:r>
          </a:p>
          <a:p>
            <a:pPr marL="273050" indent="-273050"/>
            <a:endParaRPr lang="en-US" sz="2800" dirty="0"/>
          </a:p>
          <a:p>
            <a:pPr marL="639768" lvl="1" indent="-273050"/>
            <a:endParaRPr lang="en-US" sz="2600" dirty="0"/>
          </a:p>
          <a:p>
            <a:pPr marL="0" indent="0">
              <a:buNone/>
            </a:pPr>
            <a:endParaRPr lang="en-US" sz="3600" dirty="0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DFC52158-0F71-113C-4489-96B81269F3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66" y="890834"/>
            <a:ext cx="2343151" cy="2668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>
            <a:extLst>
              <a:ext uri="{FF2B5EF4-FFF2-40B4-BE49-F238E27FC236}">
                <a16:creationId xmlns:a16="http://schemas.microsoft.com/office/drawing/2014/main" id="{9B2254B1-FE41-6897-C3EF-AAB8154D55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57" b="14140"/>
          <a:stretch/>
        </p:blipFill>
        <p:spPr bwMode="auto">
          <a:xfrm>
            <a:off x="5996224" y="1567803"/>
            <a:ext cx="2343151" cy="1991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>
            <a:extLst>
              <a:ext uri="{FF2B5EF4-FFF2-40B4-BE49-F238E27FC236}">
                <a16:creationId xmlns:a16="http://schemas.microsoft.com/office/drawing/2014/main" id="{81D4D90B-554C-35F7-7209-5C6BB0672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66" y="3700978"/>
            <a:ext cx="234315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>
            <a:extLst>
              <a:ext uri="{FF2B5EF4-FFF2-40B4-BE49-F238E27FC236}">
                <a16:creationId xmlns:a16="http://schemas.microsoft.com/office/drawing/2014/main" id="{74B9B0AB-3AF4-1309-68A4-1D438B048B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224" y="3700978"/>
            <a:ext cx="234315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30618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97BEBE2-CB61-A0D1-2585-8AA4BF840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620" y="2450245"/>
            <a:ext cx="6248400" cy="1651192"/>
          </a:xfrm>
        </p:spPr>
        <p:txBody>
          <a:bodyPr/>
          <a:lstStyle/>
          <a:p>
            <a:r>
              <a:rPr lang="en-US" sz="5400" dirty="0">
                <a:latin typeface="Calibri"/>
                <a:cs typeface="Calibri"/>
              </a:rPr>
              <a:t>Health and Environmental Justice Recurring Themes</a:t>
            </a:r>
            <a:br>
              <a:rPr lang="en-US" sz="5400" dirty="0">
                <a:latin typeface="Calibri"/>
                <a:cs typeface="Calibri"/>
              </a:rPr>
            </a:br>
            <a:endParaRPr lang="en-US" dirty="0"/>
          </a:p>
        </p:txBody>
      </p:sp>
      <p:sp>
        <p:nvSpPr>
          <p:cNvPr id="4" name="Content Placeholder 16">
            <a:extLst>
              <a:ext uri="{FF2B5EF4-FFF2-40B4-BE49-F238E27FC236}">
                <a16:creationId xmlns:a16="http://schemas.microsoft.com/office/drawing/2014/main" id="{C73152AF-27CD-3160-F0B8-969F91AF7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620" y="3275841"/>
            <a:ext cx="8917866" cy="429792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endParaRPr lang="en-US" sz="2000" b="1" dirty="0">
              <a:ea typeface="+mn-lt"/>
              <a:cs typeface="+mn-lt"/>
            </a:endParaRPr>
          </a:p>
          <a:p>
            <a:r>
              <a:rPr lang="en-US" dirty="0">
                <a:cs typeface="Calibri"/>
              </a:rPr>
              <a:t>More open/public space</a:t>
            </a:r>
          </a:p>
          <a:p>
            <a:r>
              <a:rPr lang="en-US" dirty="0">
                <a:cs typeface="Calibri"/>
              </a:rPr>
              <a:t>Unsafe housing</a:t>
            </a:r>
          </a:p>
          <a:p>
            <a:r>
              <a:rPr lang="en-US" dirty="0">
                <a:cs typeface="Calibri"/>
              </a:rPr>
              <a:t>Water quality, creek restoration </a:t>
            </a:r>
          </a:p>
          <a:p>
            <a:r>
              <a:rPr lang="en-US" dirty="0">
                <a:cs typeface="Calibri"/>
              </a:rPr>
              <a:t>Lack of green space</a:t>
            </a:r>
          </a:p>
          <a:p>
            <a:r>
              <a:rPr lang="en-US" dirty="0">
                <a:cs typeface="Calibri"/>
              </a:rPr>
              <a:t>Pesticide exposure</a:t>
            </a:r>
          </a:p>
          <a:p>
            <a:r>
              <a:rPr lang="en-US" dirty="0">
                <a:cs typeface="Calibri"/>
              </a:rPr>
              <a:t>A safe walkable/bikeable community</a:t>
            </a:r>
          </a:p>
          <a:p>
            <a:pPr marL="0" indent="0">
              <a:buNone/>
            </a:pP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FF8FD703-7B4A-0A99-BAF1-73181B7F49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50" y="124224"/>
            <a:ext cx="56832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8846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E4516-A556-6F25-6EFB-E82395C6E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A758883-9BA2-AC87-D6F1-4238BB607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41" y="694241"/>
            <a:ext cx="8917866" cy="1651192"/>
          </a:xfrm>
        </p:spPr>
        <p:txBody>
          <a:bodyPr/>
          <a:lstStyle/>
          <a:p>
            <a:r>
              <a:rPr lang="en-US" sz="5400" dirty="0">
                <a:latin typeface="Calibri"/>
                <a:cs typeface="Calibri"/>
              </a:rPr>
              <a:t>Recurring Themes</a:t>
            </a:r>
            <a:br>
              <a:rPr lang="en-US" sz="5400" dirty="0">
                <a:latin typeface="Calibri"/>
                <a:cs typeface="Calibri"/>
              </a:rPr>
            </a:br>
            <a:endParaRPr lang="en-US" dirty="0"/>
          </a:p>
        </p:txBody>
      </p:sp>
      <p:sp>
        <p:nvSpPr>
          <p:cNvPr id="4" name="Content Placeholder 16">
            <a:extLst>
              <a:ext uri="{FF2B5EF4-FFF2-40B4-BE49-F238E27FC236}">
                <a16:creationId xmlns:a16="http://schemas.microsoft.com/office/drawing/2014/main" id="{52BE123C-2A20-5065-709B-53C11E5F1C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620" y="3275841"/>
            <a:ext cx="8917866" cy="429792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endParaRPr lang="en-US" sz="2000" b="1" dirty="0">
              <a:ea typeface="+mn-lt"/>
              <a:cs typeface="+mn-lt"/>
            </a:endParaRPr>
          </a:p>
          <a:p>
            <a:endParaRPr lang="en-US" dirty="0">
              <a:cs typeface="Calibri"/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52A7F6F9-7F89-D894-792C-847B43147D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099" y="615992"/>
            <a:ext cx="4848931" cy="6315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>
            <a:extLst>
              <a:ext uri="{FF2B5EF4-FFF2-40B4-BE49-F238E27FC236}">
                <a16:creationId xmlns:a16="http://schemas.microsoft.com/office/drawing/2014/main" id="{B954B230-6C27-D969-4D1B-C8669BEE1F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20" y="1433208"/>
            <a:ext cx="4925008" cy="5424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>
            <a:extLst>
              <a:ext uri="{FF2B5EF4-FFF2-40B4-BE49-F238E27FC236}">
                <a16:creationId xmlns:a16="http://schemas.microsoft.com/office/drawing/2014/main" id="{5A4257AB-997E-5848-7067-8E6D337006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41" y="1544913"/>
            <a:ext cx="1390586" cy="942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55063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4A776-4138-5DDF-EC1A-5D564D455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296" y="1084054"/>
            <a:ext cx="10972800" cy="724344"/>
          </a:xfrm>
        </p:spPr>
        <p:txBody>
          <a:bodyPr/>
          <a:lstStyle/>
          <a:p>
            <a:r>
              <a:rPr lang="en-US" dirty="0"/>
              <a:t>Health and EJ Draft Policies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2D2945A-223F-B742-9F4E-7A6E54040E0C}"/>
              </a:ext>
            </a:extLst>
          </p:cNvPr>
          <p:cNvSpPr txBox="1">
            <a:spLocks/>
          </p:cNvSpPr>
          <p:nvPr/>
        </p:nvSpPr>
        <p:spPr bwMode="auto">
          <a:xfrm>
            <a:off x="307766" y="2154959"/>
            <a:ext cx="11599162" cy="410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3" indent="-273053" algn="l" rtl="0" fontAlgn="base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71" indent="-246066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11" indent="-246066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65" indent="-209553" algn="l" rtl="0" fontAlgn="base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itchFamily="18" charset="2"/>
              <a:buChar char="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106" indent="-209553" algn="l" rtl="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82" indent="-210315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64" indent="-182882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88" indent="-182882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911" indent="-182882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accent6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HEJ Goal 1: Improve the quality of the built and natural environments to support healthy lifestyles &amp; reduce health inequities.</a:t>
            </a:r>
          </a:p>
          <a:p>
            <a:pPr marL="709618" lvl="1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accent6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Improve the built environment through land use policies and programs. </a:t>
            </a:r>
            <a:endParaRPr lang="en-US" sz="2000" dirty="0">
              <a:solidFill>
                <a:schemeClr val="accent6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09618" lvl="1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accent6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Ensure that sensitive land uses are not negatively impacted by hazardous materials. </a:t>
            </a:r>
            <a:endParaRPr lang="en-US" sz="2000" dirty="0">
              <a:solidFill>
                <a:schemeClr val="accent6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accent6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000" dirty="0">
              <a:solidFill>
                <a:schemeClr val="accent6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accent6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HEJ Goal 2: Provide and maintain a range of community services, programs, and institutional facilities to equitably meet the needs of the community. </a:t>
            </a:r>
          </a:p>
          <a:p>
            <a:pPr marL="709618" lvl="1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accent6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Expand access to high quality childcare. </a:t>
            </a:r>
            <a:endParaRPr lang="en-US" sz="2000" dirty="0">
              <a:solidFill>
                <a:schemeClr val="accent6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09618" lvl="1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accent6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Provide resources for seniors, persons with diverse abilities and other vulnerable populations.</a:t>
            </a:r>
            <a:endParaRPr lang="en-US" sz="2000" dirty="0">
              <a:solidFill>
                <a:schemeClr val="accent6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09618" lvl="1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accent6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Strengthen the capacity and sustainability of community-based organizations (CBOs).</a:t>
            </a:r>
            <a:endParaRPr lang="en-US" sz="2000" dirty="0">
              <a:solidFill>
                <a:schemeClr val="accent6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endParaRPr lang="en-US" sz="2600" dirty="0"/>
          </a:p>
          <a:p>
            <a:pPr marL="0" indent="0">
              <a:buFont typeface="Wingdings 2" pitchFamily="18" charset="2"/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645438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02480-C801-D27A-29AC-F02030554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6C2ED-2C5D-96AB-CFAD-1A08507E9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192" y="1099145"/>
            <a:ext cx="10972800" cy="724344"/>
          </a:xfrm>
        </p:spPr>
        <p:txBody>
          <a:bodyPr/>
          <a:lstStyle/>
          <a:p>
            <a:r>
              <a:rPr lang="en-US" dirty="0"/>
              <a:t>Health and EJ Draft Policies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43AA42D-428B-6830-85D9-1E5954B6C5A5}"/>
              </a:ext>
            </a:extLst>
          </p:cNvPr>
          <p:cNvSpPr txBox="1">
            <a:spLocks/>
          </p:cNvSpPr>
          <p:nvPr/>
        </p:nvSpPr>
        <p:spPr bwMode="auto">
          <a:xfrm>
            <a:off x="390908" y="1823489"/>
            <a:ext cx="11187682" cy="410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3" indent="-273053" algn="l" rtl="0" fontAlgn="base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71" indent="-246066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11" indent="-246066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65" indent="-209553" algn="l" rtl="0" fontAlgn="base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itchFamily="18" charset="2"/>
              <a:buChar char="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106" indent="-209553" algn="l" rtl="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82" indent="-210315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64" indent="-182882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88" indent="-182882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911" indent="-182882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accent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HEJ </a:t>
            </a:r>
            <a:r>
              <a:rPr lang="en-US" sz="2000" b="1" dirty="0">
                <a:solidFill>
                  <a:schemeClr val="accent6"/>
                </a:solidFill>
                <a:effectLst/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Goal 3: Ensure all Salinas’ residents have access to purchase and grow healthy, affordable, and culturally diverse relevant foods. </a:t>
            </a:r>
          </a:p>
          <a:p>
            <a:pPr marL="709618" lvl="1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accent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Reduce food insecurity and promote healthier eating habits through community programs and education.</a:t>
            </a:r>
          </a:p>
          <a:p>
            <a:pPr marL="366718" lvl="1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000" b="1" dirty="0">
              <a:solidFill>
                <a:schemeClr val="accent6"/>
              </a:solidFill>
              <a:effectLst/>
              <a:latin typeface="Constantia" panose="020306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accent6"/>
                </a:solidFill>
                <a:effectLst/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HEJ Goal 4: Ensure safe and sanitary homes. </a:t>
            </a:r>
          </a:p>
          <a:p>
            <a:pPr marL="709618" lvl="1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accent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Work to eliminate health risks associated with lead-based paint, mold and other contaminants. </a:t>
            </a:r>
            <a:endParaRPr lang="en-US" sz="2000" dirty="0">
              <a:solidFill>
                <a:schemeClr val="accent6"/>
              </a:solidFill>
              <a:effectLst/>
              <a:latin typeface="Constantia" panose="020306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accent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000" dirty="0">
              <a:solidFill>
                <a:schemeClr val="accent6"/>
              </a:solidFill>
              <a:effectLst/>
              <a:latin typeface="Constantia" panose="020306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accent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HEJ Goal 5: Promote spaces for physical activity. </a:t>
            </a:r>
            <a:endParaRPr lang="en-US" sz="2000" b="1" dirty="0">
              <a:solidFill>
                <a:schemeClr val="accent6"/>
              </a:solidFill>
              <a:effectLst/>
              <a:latin typeface="Constantia" panose="020306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09618" lvl="1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accent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Create and maintain safe and accessible spaces to encourage physical activity. </a:t>
            </a:r>
            <a:endParaRPr lang="en-US" sz="2000" dirty="0">
              <a:solidFill>
                <a:schemeClr val="accent6"/>
              </a:solidFill>
              <a:effectLst/>
              <a:latin typeface="Constantia" panose="020306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09618" lvl="1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accent6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Provide resources for youth and seniors to engage in safe physical activity. </a:t>
            </a:r>
            <a:endParaRPr lang="en-US" sz="2000" dirty="0">
              <a:solidFill>
                <a:schemeClr val="accent6"/>
              </a:solidFill>
              <a:effectLst/>
              <a:latin typeface="Constantia" panose="020306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93705" lvl="1" indent="0">
              <a:buNone/>
            </a:pPr>
            <a:endParaRPr lang="en-US" sz="2600" dirty="0"/>
          </a:p>
          <a:p>
            <a:pPr marL="0" indent="0">
              <a:buFont typeface="Wingdings 2" pitchFamily="18" charset="2"/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426594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924CA-D620-441C-9B95-7969D6954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7E990-71A0-9B51-FF5E-A6733C05F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348" y="1077196"/>
            <a:ext cx="10972800" cy="724344"/>
          </a:xfrm>
        </p:spPr>
        <p:txBody>
          <a:bodyPr/>
          <a:lstStyle/>
          <a:p>
            <a:r>
              <a:rPr lang="en-US" dirty="0"/>
              <a:t>Health and EJ Draft Policies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7916D34-534F-7045-6705-BC86719C78EB}"/>
              </a:ext>
            </a:extLst>
          </p:cNvPr>
          <p:cNvSpPr txBox="1">
            <a:spLocks/>
          </p:cNvSpPr>
          <p:nvPr/>
        </p:nvSpPr>
        <p:spPr bwMode="auto">
          <a:xfrm>
            <a:off x="482348" y="2110943"/>
            <a:ext cx="11424580" cy="410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3" indent="-273053" algn="l" rtl="0" fontAlgn="base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71" indent="-246066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11" indent="-246066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65" indent="-209553" algn="l" rtl="0" fontAlgn="base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itchFamily="18" charset="2"/>
              <a:buChar char="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106" indent="-209553" algn="l" rtl="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82" indent="-210315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64" indent="-182882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88" indent="-182882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911" indent="-182882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accent6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HEJ Goal 6: </a:t>
            </a:r>
            <a:r>
              <a:rPr lang="en-US" sz="2000" b="1" dirty="0">
                <a:solidFill>
                  <a:schemeClr val="accent6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Encourage Robust Civic Engagement and the Development of Resident Leaders Committed to Shaping the City's Future. </a:t>
            </a:r>
          </a:p>
          <a:p>
            <a:pPr marL="709618" lvl="1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accent6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Create a welcoming environment for community engagement.</a:t>
            </a:r>
            <a:endParaRPr lang="en-US" sz="2000" dirty="0">
              <a:solidFill>
                <a:schemeClr val="accent6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09618" lvl="1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accent6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Build resident leadership.</a:t>
            </a:r>
            <a:endParaRPr lang="en-US" sz="2000" dirty="0">
              <a:solidFill>
                <a:schemeClr val="accent6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accent6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000" dirty="0">
              <a:solidFill>
                <a:schemeClr val="accent6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accent6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HEJ Goal 7: </a:t>
            </a:r>
            <a:r>
              <a:rPr lang="en-US" sz="2000" b="1" dirty="0">
                <a:solidFill>
                  <a:schemeClr val="accent6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Improve existing and create new programs that address the needs of disadvantaged communities. </a:t>
            </a:r>
          </a:p>
          <a:p>
            <a:pPr marL="709618" lvl="1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accent6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Continue to provide services to stabilize unhoused population. </a:t>
            </a:r>
            <a:endParaRPr lang="en-US" sz="2000" dirty="0">
              <a:solidFill>
                <a:schemeClr val="accent6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09618" lvl="1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accent6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Reduce disparities among different race/ethnicities, income levels and LGBTQ+ communities. </a:t>
            </a:r>
            <a:endParaRPr lang="en-US" sz="2000" dirty="0">
              <a:solidFill>
                <a:schemeClr val="accent6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Wingdings 2" pitchFamily="18" charset="2"/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217222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4A776-4138-5DDF-EC1A-5D564D455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083" y="1032458"/>
            <a:ext cx="10972800" cy="724344"/>
          </a:xfrm>
        </p:spPr>
        <p:txBody>
          <a:bodyPr/>
          <a:lstStyle/>
          <a:p>
            <a:r>
              <a:rPr lang="en-US" dirty="0"/>
              <a:t>2024 Upcoming Engagement and Review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9EC01E-CFA6-046E-DAED-41CF989501F2}"/>
              </a:ext>
            </a:extLst>
          </p:cNvPr>
          <p:cNvSpPr txBox="1"/>
          <p:nvPr/>
        </p:nvSpPr>
        <p:spPr>
          <a:xfrm>
            <a:off x="584083" y="1889878"/>
            <a:ext cx="5264058" cy="48320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 dirty="0"/>
              <a:t>General Plan Open House and Climate Action Plan Webinar in Spring 2024</a:t>
            </a:r>
          </a:p>
          <a:p>
            <a:pPr marL="285750" indent="-285750">
              <a:buFont typeface="Arial"/>
              <a:buChar char="•"/>
            </a:pPr>
            <a:endParaRPr lang="en-US" sz="2800" dirty="0"/>
          </a:p>
          <a:p>
            <a:pPr marL="285750" indent="-285750">
              <a:buFont typeface="Arial"/>
              <a:buChar char="•"/>
            </a:pPr>
            <a:r>
              <a:rPr lang="en-US" sz="2800" dirty="0"/>
              <a:t>City Council and Planning Commission study sessions</a:t>
            </a:r>
          </a:p>
          <a:p>
            <a:pPr marL="285750" indent="-285750">
              <a:buFont typeface="Arial"/>
              <a:buChar char="•"/>
            </a:pPr>
            <a:endParaRPr lang="en-US" sz="2800" dirty="0"/>
          </a:p>
          <a:p>
            <a:pPr marL="285750" indent="-285750">
              <a:buFont typeface="Arial"/>
              <a:buChar char="•"/>
            </a:pPr>
            <a:r>
              <a:rPr lang="en-US" sz="2800" dirty="0"/>
              <a:t>Draft General Plan early summer, draft EIR and CAP late summer</a:t>
            </a:r>
          </a:p>
          <a:p>
            <a:pPr marL="285750" indent="-285750">
              <a:buFont typeface="Arial"/>
              <a:buChar char="•"/>
            </a:pPr>
            <a:endParaRPr lang="en-US" sz="2800" dirty="0"/>
          </a:p>
        </p:txBody>
      </p:sp>
      <p:pic>
        <p:nvPicPr>
          <p:cNvPr id="6" name="Picture 5" descr="A group of people looking at a poster board&#10;&#10;Description automatically generated">
            <a:extLst>
              <a:ext uri="{FF2B5EF4-FFF2-40B4-BE49-F238E27FC236}">
                <a16:creationId xmlns:a16="http://schemas.microsoft.com/office/drawing/2014/main" id="{26EBD629-2F06-9A43-DBC7-1AC10AE271F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00"/>
          <a:stretch/>
        </p:blipFill>
        <p:spPr>
          <a:xfrm>
            <a:off x="7503576" y="1824343"/>
            <a:ext cx="2566905" cy="20518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A group of people sitting in a room&#10;&#10;Description automatically generated">
            <a:extLst>
              <a:ext uri="{FF2B5EF4-FFF2-40B4-BE49-F238E27FC236}">
                <a16:creationId xmlns:a16="http://schemas.microsoft.com/office/drawing/2014/main" id="{40C046C7-DD6C-54BD-0CDE-2109D8F9852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77"/>
          <a:stretch/>
        </p:blipFill>
        <p:spPr>
          <a:xfrm>
            <a:off x="6420528" y="4305924"/>
            <a:ext cx="4733003" cy="2341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7845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4A776-4138-5DDF-EC1A-5D564D455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2714026"/>
            <a:ext cx="11220450" cy="714974"/>
          </a:xfrm>
        </p:spPr>
        <p:txBody>
          <a:bodyPr/>
          <a:lstStyle/>
          <a:p>
            <a:pPr algn="ctr"/>
            <a:r>
              <a:rPr lang="en-US" dirty="0">
                <a:cs typeface="Calibri"/>
              </a:rPr>
              <a:t>Questions &amp; Comments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2A2D9-76B4-6E75-5FF2-3111395042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2398776"/>
            <a:ext cx="10184363" cy="3719866"/>
          </a:xfrm>
        </p:spPr>
        <p:txBody>
          <a:bodyPr/>
          <a:lstStyle/>
          <a:p>
            <a:pPr marL="273050" indent="-273050"/>
            <a:endParaRPr lang="en-US" sz="2800" dirty="0"/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637554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1">
      <a:dk1>
        <a:srgbClr val="507281"/>
      </a:dk1>
      <a:lt1>
        <a:srgbClr val="7F895A"/>
      </a:lt1>
      <a:dk2>
        <a:srgbClr val="72555D"/>
      </a:dk2>
      <a:lt2>
        <a:srgbClr val="C1882C"/>
      </a:lt2>
      <a:accent1>
        <a:srgbClr val="507281"/>
      </a:accent1>
      <a:accent2>
        <a:srgbClr val="7F895A"/>
      </a:accent2>
      <a:accent3>
        <a:srgbClr val="72555D"/>
      </a:accent3>
      <a:accent4>
        <a:srgbClr val="C1882C"/>
      </a:accent4>
      <a:accent5>
        <a:srgbClr val="DBBC82"/>
      </a:accent5>
      <a:accent6>
        <a:srgbClr val="507281"/>
      </a:accent6>
      <a:hlink>
        <a:srgbClr val="0070C0"/>
      </a:hlink>
      <a:folHlink>
        <a:srgbClr val="0070C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2476</TotalTime>
  <Words>874</Words>
  <Application>Microsoft Office PowerPoint</Application>
  <PresentationFormat>Widescreen</PresentationFormat>
  <Paragraphs>127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Symbol</vt:lpstr>
      <vt:lpstr>Times New Roman</vt:lpstr>
      <vt:lpstr>Wingdings 2</vt:lpstr>
      <vt:lpstr>Flow</vt:lpstr>
      <vt:lpstr>PowerPoint Presentation</vt:lpstr>
      <vt:lpstr>Study session purpose</vt:lpstr>
      <vt:lpstr>Public Safety Element Structure</vt:lpstr>
      <vt:lpstr>Public Safety Engagement</vt:lpstr>
      <vt:lpstr>Feedback</vt:lpstr>
      <vt:lpstr>Public Safety Policies</vt:lpstr>
      <vt:lpstr>Public Safety Policies</vt:lpstr>
      <vt:lpstr>Health and EJ Background</vt:lpstr>
      <vt:lpstr>Health and EJ Background</vt:lpstr>
      <vt:lpstr>Health and EJ Background</vt:lpstr>
      <vt:lpstr>Health and EJ  Engagement</vt:lpstr>
      <vt:lpstr>Health and Environmental Justice Recurring Themes </vt:lpstr>
      <vt:lpstr>Recurring Themes </vt:lpstr>
      <vt:lpstr>Health and EJ Draft Policies</vt:lpstr>
      <vt:lpstr>Health and EJ Draft Policies</vt:lpstr>
      <vt:lpstr>Health and EJ Draft Policies</vt:lpstr>
      <vt:lpstr>2024 Upcoming Engagement and Review</vt:lpstr>
      <vt:lpstr>Questions &amp; Comments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Jonathan Moore</dc:creator>
  <cp:lastModifiedBy>Lisa Brinton</cp:lastModifiedBy>
  <cp:revision>135</cp:revision>
  <cp:lastPrinted>2024-03-13T00:18:55Z</cp:lastPrinted>
  <dcterms:created xsi:type="dcterms:W3CDTF">2021-02-22T23:33:17Z</dcterms:created>
  <dcterms:modified xsi:type="dcterms:W3CDTF">2024-04-10T14:33:54Z</dcterms:modified>
</cp:coreProperties>
</file>