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handoutMasterIdLst>
    <p:handoutMasterId r:id="rId14"/>
  </p:handoutMasterIdLst>
  <p:sldIdLst>
    <p:sldId id="281" r:id="rId5"/>
    <p:sldId id="349" r:id="rId6"/>
    <p:sldId id="303" r:id="rId7"/>
    <p:sldId id="305" r:id="rId8"/>
    <p:sldId id="348" r:id="rId9"/>
    <p:sldId id="307" r:id="rId10"/>
    <p:sldId id="297" r:id="rId11"/>
    <p:sldId id="288" r:id="rId12"/>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a:srgbClr val="D0D5D8"/>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74" autoAdjust="0"/>
    <p:restoredTop sz="84240" autoAdjust="0"/>
  </p:normalViewPr>
  <p:slideViewPr>
    <p:cSldViewPr>
      <p:cViewPr varScale="1">
        <p:scale>
          <a:sx n="96" d="100"/>
          <a:sy n="96" d="100"/>
        </p:scale>
        <p:origin x="1200"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dirty="0"/>
          </a:p>
        </p:txBody>
      </p:sp>
      <p:sp>
        <p:nvSpPr>
          <p:cNvPr id="8195" name="Rectangle 1027"/>
          <p:cNvSpPr>
            <a:spLocks noGrp="1" noChangeArrowheads="1"/>
          </p:cNvSpPr>
          <p:nvPr>
            <p:ph type="dt" sz="quarter" idx="1"/>
          </p:nvPr>
        </p:nvSpPr>
        <p:spPr bwMode="auto">
          <a:xfrm>
            <a:off x="397256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dirty="0"/>
          </a:p>
        </p:txBody>
      </p:sp>
      <p:sp>
        <p:nvSpPr>
          <p:cNvPr id="8196" name="Rectangle 1028"/>
          <p:cNvSpPr>
            <a:spLocks noGrp="1" noChangeArrowheads="1"/>
          </p:cNvSpPr>
          <p:nvPr>
            <p:ph type="ftr" sz="quarter" idx="2"/>
          </p:nvPr>
        </p:nvSpPr>
        <p:spPr bwMode="auto">
          <a:xfrm>
            <a:off x="0" y="8831264"/>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dirty="0"/>
          </a:p>
        </p:txBody>
      </p:sp>
      <p:sp>
        <p:nvSpPr>
          <p:cNvPr id="8197" name="Rectangle 1029"/>
          <p:cNvSpPr>
            <a:spLocks noGrp="1" noChangeArrowheads="1"/>
          </p:cNvSpPr>
          <p:nvPr>
            <p:ph type="sldNum" sz="quarter" idx="3"/>
          </p:nvPr>
        </p:nvSpPr>
        <p:spPr bwMode="auto">
          <a:xfrm>
            <a:off x="3972560" y="8831264"/>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035E5A63-65EE-49F7-A49B-C68CAC1D4B5A}" type="slidenum">
              <a:rPr lang="en-US"/>
              <a:pPr>
                <a:defRPr/>
              </a:pPr>
              <a:t>‹#›</a:t>
            </a:fld>
            <a:endParaRPr lang="en-US" dirty="0"/>
          </a:p>
        </p:txBody>
      </p:sp>
    </p:spTree>
    <p:extLst>
      <p:ext uri="{BB962C8B-B14F-4D97-AF65-F5344CB8AC3E}">
        <p14:creationId xmlns:p14="http://schemas.microsoft.com/office/powerpoint/2010/main" val="1286981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lIns="91440" tIns="45720" rIns="91440" bIns="45720" rtlCol="0"/>
          <a:lstStyle>
            <a:lvl1pPr algn="r">
              <a:defRPr sz="1200"/>
            </a:lvl1pPr>
          </a:lstStyle>
          <a:p>
            <a:fld id="{10117488-0A62-4053-AC8D-0222E51E26AE}" type="datetimeFigureOut">
              <a:rPr lang="en-US" smtClean="0"/>
              <a:t>11/14/2023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6426"/>
            <a:ext cx="560832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40" tIns="45720" rIns="91440" bIns="45720" rtlCol="0" anchor="b"/>
          <a:lstStyle>
            <a:lvl1pPr algn="r">
              <a:defRPr sz="1200"/>
            </a:lvl1pPr>
          </a:lstStyle>
          <a:p>
            <a:fld id="{45C8BD46-8D7E-4F5C-A1A1-E5A6F7D5E8DE}" type="slidenum">
              <a:rPr lang="en-US" smtClean="0"/>
              <a:t>‹#›</a:t>
            </a:fld>
            <a:endParaRPr lang="en-US" dirty="0"/>
          </a:p>
        </p:txBody>
      </p:sp>
    </p:spTree>
    <p:extLst>
      <p:ext uri="{BB962C8B-B14F-4D97-AF65-F5344CB8AC3E}">
        <p14:creationId xmlns:p14="http://schemas.microsoft.com/office/powerpoint/2010/main" val="133496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3</a:t>
            </a:fld>
            <a:endParaRPr lang="en-US" dirty="0"/>
          </a:p>
        </p:txBody>
      </p:sp>
    </p:spTree>
    <p:extLst>
      <p:ext uri="{BB962C8B-B14F-4D97-AF65-F5344CB8AC3E}">
        <p14:creationId xmlns:p14="http://schemas.microsoft.com/office/powerpoint/2010/main" val="4273361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C8BD46-8D7E-4F5C-A1A1-E5A6F7D5E8DE}" type="slidenum">
              <a:rPr lang="en-US" smtClean="0"/>
              <a:t>5</a:t>
            </a:fld>
            <a:endParaRPr lang="en-US" dirty="0"/>
          </a:p>
        </p:txBody>
      </p:sp>
    </p:spTree>
    <p:extLst>
      <p:ext uri="{BB962C8B-B14F-4D97-AF65-F5344CB8AC3E}">
        <p14:creationId xmlns:p14="http://schemas.microsoft.com/office/powerpoint/2010/main" val="1813920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7</a:t>
            </a:fld>
            <a:endParaRPr lang="en-US" dirty="0"/>
          </a:p>
        </p:txBody>
      </p:sp>
    </p:spTree>
    <p:extLst>
      <p:ext uri="{BB962C8B-B14F-4D97-AF65-F5344CB8AC3E}">
        <p14:creationId xmlns:p14="http://schemas.microsoft.com/office/powerpoint/2010/main" val="4210932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40D67106-DE45-4886-8FCA-2DE0A738A6D5}" type="slidenum">
              <a:rPr lang="en-US"/>
              <a:pPr>
                <a:defRPr/>
              </a:pPr>
              <a:t>‹#›</a:t>
            </a:fld>
            <a:endParaRPr lang="en-US" dirty="0"/>
          </a:p>
        </p:txBody>
      </p:sp>
    </p:spTree>
    <p:extLst>
      <p:ext uri="{BB962C8B-B14F-4D97-AF65-F5344CB8AC3E}">
        <p14:creationId xmlns:p14="http://schemas.microsoft.com/office/powerpoint/2010/main" val="293248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6EB87179-7E56-4862-BF82-24ED2379349A}" type="slidenum">
              <a:rPr lang="en-US"/>
              <a:pPr>
                <a:defRPr/>
              </a:pPr>
              <a:t>‹#›</a:t>
            </a:fld>
            <a:endParaRPr lang="en-US" dirty="0"/>
          </a:p>
        </p:txBody>
      </p:sp>
    </p:spTree>
    <p:extLst>
      <p:ext uri="{BB962C8B-B14F-4D97-AF65-F5344CB8AC3E}">
        <p14:creationId xmlns:p14="http://schemas.microsoft.com/office/powerpoint/2010/main" val="242047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80F8D9F8-3B45-449A-9A31-C19D554950C3}" type="slidenum">
              <a:rPr lang="en-US"/>
              <a:pPr>
                <a:defRPr/>
              </a:pPr>
              <a:t>‹#›</a:t>
            </a:fld>
            <a:endParaRPr lang="en-US" dirty="0"/>
          </a:p>
        </p:txBody>
      </p:sp>
    </p:spTree>
    <p:extLst>
      <p:ext uri="{BB962C8B-B14F-4D97-AF65-F5344CB8AC3E}">
        <p14:creationId xmlns:p14="http://schemas.microsoft.com/office/powerpoint/2010/main" val="340435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61823872-08F4-4125-93F8-3E73B60F4D23}" type="slidenum">
              <a:rPr lang="en-US"/>
              <a:pPr>
                <a:defRPr/>
              </a:pPr>
              <a:t>‹#›</a:t>
            </a:fld>
            <a:endParaRPr lang="en-US" dirty="0"/>
          </a:p>
        </p:txBody>
      </p:sp>
    </p:spTree>
    <p:extLst>
      <p:ext uri="{BB962C8B-B14F-4D97-AF65-F5344CB8AC3E}">
        <p14:creationId xmlns:p14="http://schemas.microsoft.com/office/powerpoint/2010/main" val="353674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17ED6CA7-D2B7-4715-8C33-0B818D927764}" type="slidenum">
              <a:rPr lang="en-US"/>
              <a:pPr>
                <a:defRPr/>
              </a:pPr>
              <a:t>‹#›</a:t>
            </a:fld>
            <a:endParaRPr lang="en-US" dirty="0"/>
          </a:p>
        </p:txBody>
      </p:sp>
    </p:spTree>
    <p:extLst>
      <p:ext uri="{BB962C8B-B14F-4D97-AF65-F5344CB8AC3E}">
        <p14:creationId xmlns:p14="http://schemas.microsoft.com/office/powerpoint/2010/main" val="31313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24F2D7BC-F5B9-4C08-B802-D551DE5D86F6}" type="slidenum">
              <a:rPr lang="en-US"/>
              <a:pPr>
                <a:defRPr/>
              </a:pPr>
              <a:t>‹#›</a:t>
            </a:fld>
            <a:endParaRPr lang="en-US" dirty="0"/>
          </a:p>
        </p:txBody>
      </p:sp>
    </p:spTree>
    <p:extLst>
      <p:ext uri="{BB962C8B-B14F-4D97-AF65-F5344CB8AC3E}">
        <p14:creationId xmlns:p14="http://schemas.microsoft.com/office/powerpoint/2010/main" val="330789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7FB1A08-7663-4C51-A4C9-36F8DFAA2E0E}" type="slidenum">
              <a:rPr lang="en-US"/>
              <a:pPr>
                <a:defRPr/>
              </a:pPr>
              <a:t>‹#›</a:t>
            </a:fld>
            <a:endParaRPr lang="en-US" dirty="0"/>
          </a:p>
        </p:txBody>
      </p:sp>
    </p:spTree>
    <p:extLst>
      <p:ext uri="{BB962C8B-B14F-4D97-AF65-F5344CB8AC3E}">
        <p14:creationId xmlns:p14="http://schemas.microsoft.com/office/powerpoint/2010/main" val="218466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DA16BC7-D41D-4830-B8B6-5F50F84D9D75}" type="slidenum">
              <a:rPr lang="en-US"/>
              <a:pPr>
                <a:defRPr/>
              </a:pPr>
              <a:t>‹#›</a:t>
            </a:fld>
            <a:endParaRPr lang="en-US" dirty="0"/>
          </a:p>
        </p:txBody>
      </p:sp>
    </p:spTree>
    <p:extLst>
      <p:ext uri="{BB962C8B-B14F-4D97-AF65-F5344CB8AC3E}">
        <p14:creationId xmlns:p14="http://schemas.microsoft.com/office/powerpoint/2010/main" val="311990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7172"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7173"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latin typeface="Times New Roman" charset="0"/>
              </a:defRPr>
            </a:lvl1pPr>
          </a:lstStyle>
          <a:p>
            <a:pPr>
              <a:defRPr/>
            </a:pPr>
            <a:fld id="{2E94DB64-C810-4A1D-A055-981DEB6005D0}" type="slidenum">
              <a:rPr lang="en-US"/>
              <a:pPr>
                <a:defRPr/>
              </a:pPr>
              <a:t>‹#›</a:t>
            </a:fld>
            <a:endParaRPr lang="en-US" dirty="0"/>
          </a:p>
        </p:txBody>
      </p:sp>
      <p:grpSp>
        <p:nvGrpSpPr>
          <p:cNvPr id="7177"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gr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 y="1524000"/>
            <a:ext cx="11963400" cy="2133600"/>
          </a:xfrm>
        </p:spPr>
        <p:txBody>
          <a:bodyPr/>
          <a:lstStyle/>
          <a:p>
            <a:pPr algn="ctr"/>
            <a:r>
              <a:rPr lang="en-US" sz="4000" b="1" dirty="0">
                <a:effectLst/>
                <a:ea typeface="Calibri" panose="020F0502020204030204" pitchFamily="34" charset="0"/>
              </a:rPr>
              <a:t>SUBSTANTIAL AMENDMENTS TO UNITED STATES DEPARTMENT OF HOUSING AND URBAN DEVELOPMENT ANNUAL ACTION PLANS FOR HEBBRON FAMILY CENTER</a:t>
            </a:r>
            <a:endParaRPr lang="en-US" sz="4000" b="1"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4953000"/>
            <a:ext cx="1915016" cy="1274050"/>
          </a:xfrm>
          <a:prstGeom prst="rect">
            <a:avLst/>
          </a:prstGeom>
        </p:spPr>
      </p:pic>
      <p:sp>
        <p:nvSpPr>
          <p:cNvPr id="10" name="TextBox 9"/>
          <p:cNvSpPr txBox="1"/>
          <p:nvPr/>
        </p:nvSpPr>
        <p:spPr>
          <a:xfrm>
            <a:off x="2971800" y="5029200"/>
            <a:ext cx="8077200" cy="1138773"/>
          </a:xfrm>
          <a:prstGeom prst="rect">
            <a:avLst/>
          </a:prstGeom>
          <a:noFill/>
        </p:spPr>
        <p:txBody>
          <a:bodyPr wrap="square" rtlCol="0">
            <a:spAutoFit/>
          </a:bodyPr>
          <a:lstStyle/>
          <a:p>
            <a:pPr algn="ctr"/>
            <a:r>
              <a:rPr lang="en-US" dirty="0"/>
              <a:t>Francisco Brambila, Acting Planning Manager</a:t>
            </a:r>
          </a:p>
          <a:p>
            <a:pPr algn="ctr"/>
            <a:r>
              <a:rPr lang="en-US" dirty="0"/>
              <a:t>Community Development Department – Housing Division</a:t>
            </a:r>
          </a:p>
          <a:p>
            <a:pPr algn="ctr"/>
            <a:r>
              <a:rPr lang="en-US" sz="2000" dirty="0"/>
              <a:t>December 5, 2023</a:t>
            </a:r>
          </a:p>
        </p:txBody>
      </p:sp>
    </p:spTree>
    <p:extLst>
      <p:ext uri="{BB962C8B-B14F-4D97-AF65-F5344CB8AC3E}">
        <p14:creationId xmlns:p14="http://schemas.microsoft.com/office/powerpoint/2010/main" val="85109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CF98CB-DFF1-B736-9200-402A26E2DF8B}"/>
              </a:ext>
            </a:extLst>
          </p:cNvPr>
          <p:cNvPicPr>
            <a:picLocks noChangeAspect="1"/>
          </p:cNvPicPr>
          <p:nvPr/>
        </p:nvPicPr>
        <p:blipFill>
          <a:blip r:embed="rId2">
            <a:alphaModFix amt="35000"/>
          </a:blip>
          <a:stretch>
            <a:fillRect/>
          </a:stretch>
        </p:blipFill>
        <p:spPr>
          <a:xfrm>
            <a:off x="2971800" y="697923"/>
            <a:ext cx="8961897" cy="6023370"/>
          </a:xfrm>
          <a:prstGeom prst="rect">
            <a:avLst/>
          </a:prstGeom>
        </p:spPr>
      </p:pic>
      <p:sp>
        <p:nvSpPr>
          <p:cNvPr id="2" name="Title 1">
            <a:extLst>
              <a:ext uri="{FF2B5EF4-FFF2-40B4-BE49-F238E27FC236}">
                <a16:creationId xmlns:a16="http://schemas.microsoft.com/office/drawing/2014/main" id="{58116B42-8F28-0EB8-B284-1C4B79DCB75A}"/>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2BA0999E-47A3-1689-5AC4-15BA0C6E6F75}"/>
              </a:ext>
            </a:extLst>
          </p:cNvPr>
          <p:cNvSpPr>
            <a:spLocks noGrp="1"/>
          </p:cNvSpPr>
          <p:nvPr>
            <p:ph idx="1"/>
          </p:nvPr>
        </p:nvSpPr>
        <p:spPr>
          <a:xfrm>
            <a:off x="609600" y="2133600"/>
            <a:ext cx="6172200" cy="41148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chemeClr val="bg2"/>
              </a:buClr>
            </a:pPr>
            <a:r>
              <a:rPr lang="en-US" b="1" dirty="0"/>
              <a:t>Current CDBG HFC funds = $1,647,115 </a:t>
            </a:r>
          </a:p>
          <a:p>
            <a:pPr>
              <a:buClr>
                <a:schemeClr val="bg2"/>
              </a:buClr>
            </a:pPr>
            <a:r>
              <a:rPr lang="en-US" b="1" dirty="0"/>
              <a:t>HFC funding shortfall = $3.6 million</a:t>
            </a:r>
          </a:p>
          <a:p>
            <a:pPr>
              <a:buClr>
                <a:schemeClr val="bg2"/>
              </a:buClr>
            </a:pPr>
            <a:r>
              <a:rPr lang="en-US" b="1" dirty="0"/>
              <a:t>Proposed reallocation = $1,410,00</a:t>
            </a:r>
          </a:p>
          <a:p>
            <a:pPr>
              <a:buClr>
                <a:schemeClr val="bg2"/>
              </a:buClr>
            </a:pPr>
            <a:r>
              <a:rPr lang="en-US" b="1" dirty="0"/>
              <a:t>Total CDBG HFC funds = $3,054,115</a:t>
            </a:r>
          </a:p>
          <a:p>
            <a:pPr>
              <a:buClr>
                <a:schemeClr val="bg2"/>
              </a:buClr>
            </a:pPr>
            <a:r>
              <a:rPr lang="en-US" b="1" dirty="0"/>
              <a:t>Funding from prior FYs completed or unimplemented projects</a:t>
            </a:r>
          </a:p>
          <a:p>
            <a:pPr>
              <a:buClr>
                <a:schemeClr val="bg2"/>
              </a:buClr>
            </a:pPr>
            <a:r>
              <a:rPr lang="en-US" b="1" dirty="0"/>
              <a:t>Requires Substantial Amendment</a:t>
            </a:r>
          </a:p>
          <a:p>
            <a:pPr lvl="1">
              <a:buClr>
                <a:schemeClr val="bg2"/>
              </a:buClr>
            </a:pPr>
            <a:r>
              <a:rPr lang="en-US" b="1" dirty="0"/>
              <a:t>Exceeds 25% threshold of existing project funds</a:t>
            </a:r>
          </a:p>
        </p:txBody>
      </p:sp>
    </p:spTree>
    <p:extLst>
      <p:ext uri="{BB962C8B-B14F-4D97-AF65-F5344CB8AC3E}">
        <p14:creationId xmlns:p14="http://schemas.microsoft.com/office/powerpoint/2010/main" val="3067124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ED8C9F54-22C5-E2DA-E8EE-9D7C3AE1EB04}"/>
              </a:ext>
            </a:extLst>
          </p:cNvPr>
          <p:cNvSpPr>
            <a:spLocks noGrp="1"/>
          </p:cNvSpPr>
          <p:nvPr>
            <p:ph type="title"/>
          </p:nvPr>
        </p:nvSpPr>
        <p:spPr>
          <a:xfrm>
            <a:off x="388257" y="717648"/>
            <a:ext cx="11430000" cy="628650"/>
          </a:xfrm>
        </p:spPr>
        <p:txBody>
          <a:bodyPr/>
          <a:lstStyle/>
          <a:p>
            <a:pPr lvl="0" algn="ctr">
              <a:buClr>
                <a:srgbClr val="C1882C"/>
              </a:buClr>
              <a:buSzPct val="95000"/>
            </a:pPr>
            <a:r>
              <a:rPr lang="en-US" sz="4000" dirty="0"/>
              <a:t>Available Funds</a:t>
            </a:r>
          </a:p>
        </p:txBody>
      </p:sp>
      <p:graphicFrame>
        <p:nvGraphicFramePr>
          <p:cNvPr id="3" name="Table 2">
            <a:extLst>
              <a:ext uri="{FF2B5EF4-FFF2-40B4-BE49-F238E27FC236}">
                <a16:creationId xmlns:a16="http://schemas.microsoft.com/office/drawing/2014/main" id="{FA9F56E5-4FB6-B178-01EF-572774EE7A1D}"/>
              </a:ext>
            </a:extLst>
          </p:cNvPr>
          <p:cNvGraphicFramePr>
            <a:graphicFrameLocks noGrp="1"/>
          </p:cNvGraphicFramePr>
          <p:nvPr>
            <p:extLst>
              <p:ext uri="{D42A27DB-BD31-4B8C-83A1-F6EECF244321}">
                <p14:modId xmlns:p14="http://schemas.microsoft.com/office/powerpoint/2010/main" val="4069277719"/>
              </p:ext>
            </p:extLst>
          </p:nvPr>
        </p:nvGraphicFramePr>
        <p:xfrm>
          <a:off x="533400" y="1600200"/>
          <a:ext cx="11125200" cy="4479575"/>
        </p:xfrm>
        <a:graphic>
          <a:graphicData uri="http://schemas.openxmlformats.org/drawingml/2006/table">
            <a:tbl>
              <a:tblPr firstRow="1" firstCol="1" bandRow="1">
                <a:tableStyleId>{5C22544A-7EE6-4342-B048-85BDC9FD1C3A}</a:tableStyleId>
              </a:tblPr>
              <a:tblGrid>
                <a:gridCol w="1371600">
                  <a:extLst>
                    <a:ext uri="{9D8B030D-6E8A-4147-A177-3AD203B41FA5}">
                      <a16:colId xmlns:a16="http://schemas.microsoft.com/office/drawing/2014/main" val="3259099486"/>
                    </a:ext>
                  </a:extLst>
                </a:gridCol>
                <a:gridCol w="5715000">
                  <a:extLst>
                    <a:ext uri="{9D8B030D-6E8A-4147-A177-3AD203B41FA5}">
                      <a16:colId xmlns:a16="http://schemas.microsoft.com/office/drawing/2014/main" val="2781673205"/>
                    </a:ext>
                  </a:extLst>
                </a:gridCol>
                <a:gridCol w="1913562">
                  <a:extLst>
                    <a:ext uri="{9D8B030D-6E8A-4147-A177-3AD203B41FA5}">
                      <a16:colId xmlns:a16="http://schemas.microsoft.com/office/drawing/2014/main" val="2342444014"/>
                    </a:ext>
                  </a:extLst>
                </a:gridCol>
                <a:gridCol w="2125038">
                  <a:extLst>
                    <a:ext uri="{9D8B030D-6E8A-4147-A177-3AD203B41FA5}">
                      <a16:colId xmlns:a16="http://schemas.microsoft.com/office/drawing/2014/main" val="4071180808"/>
                    </a:ext>
                  </a:extLst>
                </a:gridCol>
              </a:tblGrid>
              <a:tr h="506302">
                <a:tc>
                  <a:txBody>
                    <a:bodyPr/>
                    <a:lstStyle/>
                    <a:p>
                      <a:pPr marL="0" marR="0" algn="ctr">
                        <a:lnSpc>
                          <a:spcPct val="115000"/>
                        </a:lnSpc>
                        <a:spcBef>
                          <a:spcPts val="0"/>
                        </a:spcBef>
                        <a:spcAft>
                          <a:spcPts val="0"/>
                        </a:spcAft>
                      </a:pPr>
                      <a:r>
                        <a:rPr lang="en-US" sz="2000" dirty="0">
                          <a:solidFill>
                            <a:srgbClr val="FFFFFF"/>
                          </a:solidFill>
                          <a:effectLst/>
                        </a:rPr>
                        <a:t>AAP FY</a:t>
                      </a:r>
                      <a:endParaRPr lang="en-US" sz="2000" dirty="0">
                        <a:solidFill>
                          <a:srgbClr val="FFFFFF"/>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nSpc>
                          <a:spcPct val="115000"/>
                        </a:lnSpc>
                        <a:spcBef>
                          <a:spcPts val="0"/>
                        </a:spcBef>
                        <a:spcAft>
                          <a:spcPts val="0"/>
                        </a:spcAft>
                      </a:pPr>
                      <a:r>
                        <a:rPr lang="en-US" sz="2000" dirty="0">
                          <a:solidFill>
                            <a:srgbClr val="FFFFFF"/>
                          </a:solidFill>
                          <a:effectLst/>
                        </a:rPr>
                        <a:t>CDBG Project Name</a:t>
                      </a:r>
                      <a:endParaRPr lang="en-US" sz="2000" dirty="0">
                        <a:solidFill>
                          <a:srgbClr val="FFFFFF"/>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15000"/>
                        </a:lnSpc>
                        <a:spcBef>
                          <a:spcPts val="0"/>
                        </a:spcBef>
                        <a:spcAft>
                          <a:spcPts val="0"/>
                        </a:spcAft>
                      </a:pPr>
                      <a:r>
                        <a:rPr lang="en-US" sz="2000" dirty="0">
                          <a:solidFill>
                            <a:srgbClr val="FFFFFF"/>
                          </a:solidFill>
                          <a:effectLst/>
                        </a:rPr>
                        <a:t>Available</a:t>
                      </a:r>
                    </a:p>
                    <a:p>
                      <a:pPr marL="0" marR="0" algn="ctr" rtl="0" eaLnBrk="1" latinLnBrk="0" hangingPunct="1">
                        <a:lnSpc>
                          <a:spcPct val="115000"/>
                        </a:lnSpc>
                        <a:spcBef>
                          <a:spcPts val="0"/>
                        </a:spcBef>
                        <a:spcAft>
                          <a:spcPts val="0"/>
                        </a:spcAft>
                      </a:pPr>
                      <a:r>
                        <a:rPr kumimoji="0" lang="en-US" sz="2000" b="1" kern="1200" dirty="0">
                          <a:solidFill>
                            <a:srgbClr val="FFFFFF"/>
                          </a:solidFill>
                          <a:effectLst/>
                          <a:latin typeface="+mn-lt"/>
                          <a:ea typeface="+mn-ea"/>
                          <a:cs typeface="+mn-cs"/>
                        </a:rPr>
                        <a:t>Per Project</a:t>
                      </a:r>
                    </a:p>
                  </a:txBody>
                  <a:tcPr marL="68580" marR="68580" marT="0" marB="0"/>
                </a:tc>
                <a:tc>
                  <a:txBody>
                    <a:bodyPr/>
                    <a:lstStyle/>
                    <a:p>
                      <a:pPr marL="0" marR="0" algn="ctr">
                        <a:lnSpc>
                          <a:spcPct val="115000"/>
                        </a:lnSpc>
                        <a:spcBef>
                          <a:spcPts val="0"/>
                        </a:spcBef>
                        <a:spcAft>
                          <a:spcPts val="0"/>
                        </a:spcAft>
                      </a:pPr>
                      <a:r>
                        <a:rPr kumimoji="0" lang="en-US" sz="2000" b="1" kern="1200" dirty="0">
                          <a:solidFill>
                            <a:srgbClr val="FFFFFF"/>
                          </a:solidFill>
                          <a:effectLst/>
                          <a:latin typeface="+mn-lt"/>
                          <a:ea typeface="+mn-ea"/>
                          <a:cs typeface="+mn-cs"/>
                        </a:rPr>
                        <a:t>Available </a:t>
                      </a:r>
                    </a:p>
                    <a:p>
                      <a:pPr marL="0" marR="0" algn="ctr">
                        <a:lnSpc>
                          <a:spcPct val="115000"/>
                        </a:lnSpc>
                        <a:spcBef>
                          <a:spcPts val="0"/>
                        </a:spcBef>
                        <a:spcAft>
                          <a:spcPts val="0"/>
                        </a:spcAft>
                      </a:pPr>
                      <a:r>
                        <a:rPr kumimoji="0" lang="en-US" sz="2000" b="1" kern="1200" dirty="0">
                          <a:solidFill>
                            <a:srgbClr val="FFFFFF"/>
                          </a:solidFill>
                          <a:effectLst/>
                          <a:latin typeface="+mn-lt"/>
                          <a:ea typeface="+mn-ea"/>
                          <a:cs typeface="+mn-cs"/>
                        </a:rPr>
                        <a:t>Per FY</a:t>
                      </a:r>
                    </a:p>
                  </a:txBody>
                  <a:tcPr marL="68580" marR="68580" marT="0" marB="0"/>
                </a:tc>
                <a:extLst>
                  <a:ext uri="{0D108BD9-81ED-4DB2-BD59-A6C34878D82A}">
                    <a16:rowId xmlns:a16="http://schemas.microsoft.com/office/drawing/2014/main" val="1125179046"/>
                  </a:ext>
                </a:extLst>
              </a:tr>
              <a:tr h="536067">
                <a:tc rowSpan="2">
                  <a:txBody>
                    <a:bodyPr/>
                    <a:lstStyle/>
                    <a:p>
                      <a:pPr marL="0" marR="0" algn="l" rtl="0" eaLnBrk="1" latinLnBrk="0" hangingPunct="1">
                        <a:lnSpc>
                          <a:spcPct val="115000"/>
                        </a:lnSpc>
                        <a:spcBef>
                          <a:spcPts val="0"/>
                        </a:spcBef>
                        <a:spcAft>
                          <a:spcPts val="0"/>
                        </a:spcAft>
                      </a:pPr>
                      <a:r>
                        <a:rPr kumimoji="0" lang="en-US" sz="2400" kern="1200" dirty="0">
                          <a:solidFill>
                            <a:schemeClr val="dk1"/>
                          </a:solidFill>
                          <a:effectLst/>
                          <a:latin typeface="+mn-lt"/>
                          <a:ea typeface="+mn-ea"/>
                          <a:cs typeface="+mn-cs"/>
                        </a:rPr>
                        <a:t>2017-18</a:t>
                      </a:r>
                    </a:p>
                  </a:txBody>
                  <a:tcPr marL="68580" marR="68580" marT="0" marB="0" anchor="ctr">
                    <a:solidFill>
                      <a:srgbClr val="F8F8F8"/>
                    </a:solidFill>
                  </a:tcPr>
                </a:tc>
                <a:tc>
                  <a:txBody>
                    <a:bodyPr/>
                    <a:lstStyle/>
                    <a:p>
                      <a:pPr marL="0" marR="0">
                        <a:lnSpc>
                          <a:spcPct val="115000"/>
                        </a:lnSpc>
                        <a:spcBef>
                          <a:spcPts val="0"/>
                        </a:spcBef>
                        <a:spcAft>
                          <a:spcPts val="0"/>
                        </a:spcAft>
                      </a:pPr>
                      <a:r>
                        <a:rPr lang="en-US" sz="2400" dirty="0">
                          <a:effectLst/>
                        </a:rPr>
                        <a:t>Housing Services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a:txBody>
                    <a:bodyPr/>
                    <a:lstStyle/>
                    <a:p>
                      <a:pPr marL="0" marR="0" algn="r">
                        <a:lnSpc>
                          <a:spcPct val="115000"/>
                        </a:lnSpc>
                        <a:spcBef>
                          <a:spcPts val="0"/>
                        </a:spcBef>
                        <a:spcAft>
                          <a:spcPts val="0"/>
                        </a:spcAft>
                      </a:pPr>
                      <a:r>
                        <a:rPr lang="en-US" sz="2400" dirty="0">
                          <a:effectLst/>
                        </a:rPr>
                        <a:t>$117,435</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rowSpan="2">
                  <a:txBody>
                    <a:bodyPr/>
                    <a:lstStyle/>
                    <a:p>
                      <a:pPr marL="0" marR="0" algn="r">
                        <a:lnSpc>
                          <a:spcPct val="115000"/>
                        </a:lnSpc>
                        <a:spcBef>
                          <a:spcPts val="0"/>
                        </a:spcBef>
                        <a:spcAft>
                          <a:spcPts val="0"/>
                        </a:spcAft>
                      </a:pPr>
                      <a:r>
                        <a:rPr kumimoji="0" lang="en-US" sz="2400" kern="1200" dirty="0">
                          <a:solidFill>
                            <a:schemeClr val="dk1"/>
                          </a:solidFill>
                          <a:effectLst/>
                          <a:latin typeface="+mn-lt"/>
                          <a:ea typeface="+mn-ea"/>
                          <a:cs typeface="+mn-cs"/>
                        </a:rPr>
                        <a:t>$692,929</a:t>
                      </a:r>
                    </a:p>
                  </a:txBody>
                  <a:tcPr marL="68580" marR="68580" marT="0" marB="0" anchor="ctr">
                    <a:solidFill>
                      <a:srgbClr val="F8F8F8"/>
                    </a:solidFill>
                  </a:tcPr>
                </a:tc>
                <a:extLst>
                  <a:ext uri="{0D108BD9-81ED-4DB2-BD59-A6C34878D82A}">
                    <a16:rowId xmlns:a16="http://schemas.microsoft.com/office/drawing/2014/main" val="2302456369"/>
                  </a:ext>
                </a:extLst>
              </a:tr>
              <a:tr h="536067">
                <a:tc vMerge="1">
                  <a:txBody>
                    <a:bodyPr/>
                    <a:lstStyle/>
                    <a:p>
                      <a:endParaRPr lang="en-US"/>
                    </a:p>
                  </a:txBody>
                  <a:tcPr/>
                </a:tc>
                <a:tc>
                  <a:txBody>
                    <a:bodyPr/>
                    <a:lstStyle/>
                    <a:p>
                      <a:pPr marL="0" marR="0">
                        <a:lnSpc>
                          <a:spcPct val="115000"/>
                        </a:lnSpc>
                        <a:spcBef>
                          <a:spcPts val="0"/>
                        </a:spcBef>
                        <a:spcAft>
                          <a:spcPts val="0"/>
                        </a:spcAft>
                      </a:pPr>
                      <a:r>
                        <a:rPr lang="en-US" sz="2400" dirty="0">
                          <a:effectLst/>
                        </a:rPr>
                        <a:t>Moon Gate Plaza Commercial Floor</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a:txBody>
                    <a:bodyPr/>
                    <a:lstStyle/>
                    <a:p>
                      <a:pPr marL="0" marR="0" algn="r">
                        <a:lnSpc>
                          <a:spcPct val="115000"/>
                        </a:lnSpc>
                        <a:spcBef>
                          <a:spcPts val="0"/>
                        </a:spcBef>
                        <a:spcAft>
                          <a:spcPts val="0"/>
                        </a:spcAft>
                      </a:pPr>
                      <a:r>
                        <a:rPr lang="en-US" sz="2400" dirty="0">
                          <a:effectLst/>
                        </a:rPr>
                        <a:t>$575,494</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vMerge="1">
                  <a:txBody>
                    <a:bodyPr/>
                    <a:lstStyle/>
                    <a:p>
                      <a:pPr marL="0" marR="0" algn="r">
                        <a:lnSpc>
                          <a:spcPct val="115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extLst>
                  <a:ext uri="{0D108BD9-81ED-4DB2-BD59-A6C34878D82A}">
                    <a16:rowId xmlns:a16="http://schemas.microsoft.com/office/drawing/2014/main" val="4273628644"/>
                  </a:ext>
                </a:extLst>
              </a:tr>
              <a:tr h="539496">
                <a:tc>
                  <a:txBody>
                    <a:bodyPr/>
                    <a:lstStyle/>
                    <a:p>
                      <a:pPr marL="0" marR="0" algn="l" rtl="0" eaLnBrk="1" latinLnBrk="0" hangingPunct="1">
                        <a:lnSpc>
                          <a:spcPct val="115000"/>
                        </a:lnSpc>
                        <a:spcBef>
                          <a:spcPts val="0"/>
                        </a:spcBef>
                        <a:spcAft>
                          <a:spcPts val="0"/>
                        </a:spcAft>
                      </a:pPr>
                      <a:r>
                        <a:rPr kumimoji="0" lang="en-US" sz="2400" b="1" kern="1200" dirty="0">
                          <a:solidFill>
                            <a:schemeClr val="dk1"/>
                          </a:solidFill>
                          <a:effectLst/>
                          <a:latin typeface="+mn-lt"/>
                          <a:ea typeface="+mn-ea"/>
                          <a:cs typeface="+mn-cs"/>
                        </a:rPr>
                        <a:t>2018-19</a:t>
                      </a:r>
                    </a:p>
                  </a:txBody>
                  <a:tcPr marL="68580" marR="68580" marT="0" marB="0">
                    <a:solidFill>
                      <a:srgbClr val="D0D5D8"/>
                    </a:solidFill>
                  </a:tcPr>
                </a:tc>
                <a:tc>
                  <a:txBody>
                    <a:bodyPr/>
                    <a:lstStyle/>
                    <a:p>
                      <a:pPr marL="0" marR="0">
                        <a:lnSpc>
                          <a:spcPct val="115000"/>
                        </a:lnSpc>
                        <a:spcBef>
                          <a:spcPts val="0"/>
                        </a:spcBef>
                        <a:spcAft>
                          <a:spcPts val="0"/>
                        </a:spcAft>
                      </a:pPr>
                      <a:r>
                        <a:rPr lang="en-US" sz="2400" dirty="0">
                          <a:effectLst/>
                        </a:rPr>
                        <a:t>Moon Gate Plaza Commercial Floor</a:t>
                      </a:r>
                    </a:p>
                  </a:txBody>
                  <a:tcPr marL="68580" marR="68580" marT="0" marB="0"/>
                </a:tc>
                <a:tc>
                  <a:txBody>
                    <a:bodyPr/>
                    <a:lstStyle/>
                    <a:p>
                      <a:pPr marL="0" marR="0" algn="r">
                        <a:lnSpc>
                          <a:spcPct val="115000"/>
                        </a:lnSpc>
                        <a:spcBef>
                          <a:spcPts val="0"/>
                        </a:spcBef>
                        <a:spcAft>
                          <a:spcPts val="0"/>
                        </a:spcAft>
                      </a:pPr>
                      <a:r>
                        <a:rPr lang="en-US" sz="2400" dirty="0">
                          <a:effectLst/>
                        </a:rPr>
                        <a:t>$453,862</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lvl="0" indent="0" algn="r" defTabSz="914400" rtl="0" eaLnBrk="1" fontAlgn="auto" latinLnBrk="0" hangingPunct="1">
                        <a:lnSpc>
                          <a:spcPct val="115000"/>
                        </a:lnSpc>
                        <a:spcBef>
                          <a:spcPts val="0"/>
                        </a:spcBef>
                        <a:spcAft>
                          <a:spcPts val="0"/>
                        </a:spcAft>
                        <a:buClrTx/>
                        <a:buSzTx/>
                        <a:buFontTx/>
                        <a:buNone/>
                        <a:tabLst/>
                        <a:defRPr/>
                      </a:pPr>
                      <a:r>
                        <a:rPr lang="en-US" sz="2400" dirty="0">
                          <a:effectLst/>
                        </a:rPr>
                        <a:t>$453,862</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40404319"/>
                  </a:ext>
                </a:extLst>
              </a:tr>
              <a:tr h="539496">
                <a:tc rowSpan="2">
                  <a:txBody>
                    <a:bodyPr/>
                    <a:lstStyle/>
                    <a:p>
                      <a:pPr marL="0" marR="0" algn="l" rtl="0" eaLnBrk="1" latinLnBrk="0" hangingPunct="1">
                        <a:lnSpc>
                          <a:spcPct val="115000"/>
                        </a:lnSpc>
                        <a:spcBef>
                          <a:spcPts val="0"/>
                        </a:spcBef>
                        <a:spcAft>
                          <a:spcPts val="0"/>
                        </a:spcAft>
                      </a:pPr>
                      <a:r>
                        <a:rPr kumimoji="0" lang="en-US" sz="2400" b="1" kern="1200" dirty="0">
                          <a:solidFill>
                            <a:schemeClr val="dk1"/>
                          </a:solidFill>
                          <a:effectLst/>
                          <a:latin typeface="+mn-lt"/>
                          <a:ea typeface="+mn-ea"/>
                          <a:cs typeface="+mn-cs"/>
                        </a:rPr>
                        <a:t>2019-20</a:t>
                      </a:r>
                      <a:r>
                        <a:rPr lang="en-US" sz="2800" dirty="0">
                          <a:effectLst/>
                        </a:rPr>
                        <a:t> </a:t>
                      </a:r>
                      <a:endParaRPr lang="en-US" sz="2800" dirty="0">
                        <a:effectLst/>
                        <a:latin typeface="Calibri" panose="020F0502020204030204" pitchFamily="34" charset="0"/>
                        <a:ea typeface="+mn-ea"/>
                        <a:cs typeface="Arial" panose="020B0604020202020204" pitchFamily="34" charset="0"/>
                      </a:endParaRPr>
                    </a:p>
                  </a:txBody>
                  <a:tcPr marL="68580" marR="68580" marT="0" marB="0" anchor="ctr">
                    <a:solidFill>
                      <a:srgbClr val="F8F8F8"/>
                    </a:solidFill>
                  </a:tcPr>
                </a:tc>
                <a:tc>
                  <a:txBody>
                    <a:bodyPr/>
                    <a:lstStyle/>
                    <a:p>
                      <a:pPr marL="0" marR="0">
                        <a:lnSpc>
                          <a:spcPct val="115000"/>
                        </a:lnSpc>
                        <a:spcBef>
                          <a:spcPts val="0"/>
                        </a:spcBef>
                        <a:spcAft>
                          <a:spcPts val="0"/>
                        </a:spcAft>
                      </a:pPr>
                      <a:r>
                        <a:rPr lang="en-US" sz="2400" dirty="0">
                          <a:effectLst/>
                        </a:rPr>
                        <a:t>Housing Services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a:txBody>
                    <a:bodyPr/>
                    <a:lstStyle/>
                    <a:p>
                      <a:pPr marL="0" marR="0" algn="r">
                        <a:lnSpc>
                          <a:spcPct val="115000"/>
                        </a:lnSpc>
                        <a:spcBef>
                          <a:spcPts val="0"/>
                        </a:spcBef>
                        <a:spcAft>
                          <a:spcPts val="0"/>
                        </a:spcAft>
                      </a:pPr>
                      <a:r>
                        <a:rPr lang="en-US" sz="2400" dirty="0">
                          <a:effectLst/>
                        </a:rPr>
                        <a:t>$97,712</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rowSpan="2">
                  <a:txBody>
                    <a:bodyPr/>
                    <a:lstStyle/>
                    <a:p>
                      <a:pPr marL="0" marR="0" algn="r">
                        <a:lnSpc>
                          <a:spcPct val="115000"/>
                        </a:lnSpc>
                        <a:spcBef>
                          <a:spcPts val="0"/>
                        </a:spcBef>
                        <a:spcAft>
                          <a:spcPts val="0"/>
                        </a:spcAft>
                      </a:pPr>
                      <a:r>
                        <a:rPr kumimoji="0" lang="en-US" sz="2400" kern="1200" dirty="0">
                          <a:solidFill>
                            <a:schemeClr val="dk1"/>
                          </a:solidFill>
                          <a:effectLst/>
                          <a:latin typeface="+mn-lt"/>
                          <a:ea typeface="+mn-ea"/>
                          <a:cs typeface="+mn-cs"/>
                        </a:rPr>
                        <a:t>$101,415</a:t>
                      </a:r>
                    </a:p>
                  </a:txBody>
                  <a:tcPr marL="68580" marR="68580" marT="0" marB="0" anchor="ctr">
                    <a:solidFill>
                      <a:srgbClr val="F8F8F8"/>
                    </a:solidFill>
                  </a:tcPr>
                </a:tc>
                <a:extLst>
                  <a:ext uri="{0D108BD9-81ED-4DB2-BD59-A6C34878D82A}">
                    <a16:rowId xmlns:a16="http://schemas.microsoft.com/office/drawing/2014/main" val="2979748888"/>
                  </a:ext>
                </a:extLst>
              </a:tr>
              <a:tr h="539496">
                <a:tc vMerge="1">
                  <a:txBody>
                    <a:bodyPr/>
                    <a:lstStyle/>
                    <a:p>
                      <a:pPr marL="0" marR="0" algn="ctr">
                        <a:lnSpc>
                          <a:spcPct val="115000"/>
                        </a:lnSpc>
                        <a:spcBef>
                          <a:spcPts val="0"/>
                        </a:spcBef>
                        <a:spcAft>
                          <a:spcPts val="0"/>
                        </a:spcAft>
                      </a:pPr>
                      <a:r>
                        <a:rPr lang="en-US" sz="2400" dirty="0">
                          <a:effectLst/>
                        </a:rPr>
                        <a:t> </a:t>
                      </a:r>
                      <a:endParaRPr lang="en-US" sz="2400" dirty="0">
                        <a:effectLst/>
                        <a:latin typeface="Calibri" panose="020F0502020204030204" pitchFamily="34" charset="0"/>
                        <a:ea typeface="+mn-ea"/>
                        <a:cs typeface="Arial" panose="020B0604020202020204" pitchFamily="34" charset="0"/>
                      </a:endParaRPr>
                    </a:p>
                  </a:txBody>
                  <a:tcPr marL="68580" marR="68580" marT="0" marB="0">
                    <a:solidFill>
                      <a:srgbClr val="F8F8F8"/>
                    </a:solidFill>
                  </a:tcPr>
                </a:tc>
                <a:tc>
                  <a:txBody>
                    <a:bodyPr/>
                    <a:lstStyle/>
                    <a:p>
                      <a:pPr marL="0" marR="0">
                        <a:lnSpc>
                          <a:spcPct val="115000"/>
                        </a:lnSpc>
                        <a:spcBef>
                          <a:spcPts val="0"/>
                        </a:spcBef>
                        <a:spcAft>
                          <a:spcPts val="0"/>
                        </a:spcAft>
                      </a:pPr>
                      <a:r>
                        <a:rPr lang="en-US" sz="2400" dirty="0">
                          <a:effectLst/>
                        </a:rPr>
                        <a:t>Grid Alternatives</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a:txBody>
                    <a:bodyPr/>
                    <a:lstStyle/>
                    <a:p>
                      <a:pPr marL="0" marR="0" algn="r">
                        <a:lnSpc>
                          <a:spcPct val="115000"/>
                        </a:lnSpc>
                        <a:spcBef>
                          <a:spcPts val="0"/>
                        </a:spcBef>
                        <a:spcAft>
                          <a:spcPts val="0"/>
                        </a:spcAft>
                      </a:pPr>
                      <a:r>
                        <a:rPr lang="en-US" sz="2400" dirty="0">
                          <a:effectLst/>
                        </a:rPr>
                        <a:t>$3,703</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tc vMerge="1">
                  <a:txBody>
                    <a:bodyPr/>
                    <a:lstStyle/>
                    <a:p>
                      <a:pPr marL="0" marR="0" algn="r">
                        <a:lnSpc>
                          <a:spcPct val="115000"/>
                        </a:lnSpc>
                        <a:spcBef>
                          <a:spcPts val="0"/>
                        </a:spcBef>
                        <a:spcAft>
                          <a:spcPts val="0"/>
                        </a:spcAft>
                      </a:pP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F8F8F8"/>
                    </a:solidFill>
                  </a:tcPr>
                </a:tc>
                <a:extLst>
                  <a:ext uri="{0D108BD9-81ED-4DB2-BD59-A6C34878D82A}">
                    <a16:rowId xmlns:a16="http://schemas.microsoft.com/office/drawing/2014/main" val="1109223586"/>
                  </a:ext>
                </a:extLst>
              </a:tr>
              <a:tr h="539496">
                <a:tc>
                  <a:txBody>
                    <a:bodyPr/>
                    <a:lstStyle/>
                    <a:p>
                      <a:pPr marL="0" marR="0" algn="l" rtl="0" eaLnBrk="1" latinLnBrk="0" hangingPunct="1">
                        <a:lnSpc>
                          <a:spcPct val="115000"/>
                        </a:lnSpc>
                        <a:spcBef>
                          <a:spcPts val="0"/>
                        </a:spcBef>
                        <a:spcAft>
                          <a:spcPts val="0"/>
                        </a:spcAft>
                      </a:pPr>
                      <a:r>
                        <a:rPr kumimoji="0" lang="en-US" sz="2400" b="1" kern="1200" dirty="0">
                          <a:solidFill>
                            <a:schemeClr val="dk1"/>
                          </a:solidFill>
                          <a:effectLst/>
                          <a:latin typeface="+mn-lt"/>
                          <a:ea typeface="+mn-ea"/>
                          <a:cs typeface="+mn-cs"/>
                        </a:rPr>
                        <a:t>2020-21</a:t>
                      </a:r>
                    </a:p>
                  </a:txBody>
                  <a:tcPr marL="68580" marR="68580" marT="0" marB="0">
                    <a:solidFill>
                      <a:srgbClr val="D0D5D8"/>
                    </a:solidFill>
                  </a:tcPr>
                </a:tc>
                <a:tc>
                  <a:txBody>
                    <a:bodyPr/>
                    <a:lstStyle/>
                    <a:p>
                      <a:pPr marL="0" marR="0">
                        <a:lnSpc>
                          <a:spcPct val="115000"/>
                        </a:lnSpc>
                        <a:spcBef>
                          <a:spcPts val="0"/>
                        </a:spcBef>
                        <a:spcAft>
                          <a:spcPts val="0"/>
                        </a:spcAft>
                      </a:pPr>
                      <a:r>
                        <a:rPr lang="en-US" sz="2400" dirty="0">
                          <a:effectLst/>
                        </a:rPr>
                        <a:t>CDBG Administration</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D0D5D8"/>
                    </a:solidFill>
                  </a:tcPr>
                </a:tc>
                <a:tc>
                  <a:txBody>
                    <a:bodyPr/>
                    <a:lstStyle/>
                    <a:p>
                      <a:pPr marL="0" marR="0" algn="r">
                        <a:lnSpc>
                          <a:spcPct val="115000"/>
                        </a:lnSpc>
                        <a:spcBef>
                          <a:spcPts val="0"/>
                        </a:spcBef>
                        <a:spcAft>
                          <a:spcPts val="0"/>
                        </a:spcAft>
                      </a:pPr>
                      <a:r>
                        <a:rPr lang="en-US" sz="2400" dirty="0">
                          <a:effectLst/>
                        </a:rPr>
                        <a:t>$161,794</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D0D5D8"/>
                    </a:solidFill>
                  </a:tcPr>
                </a:tc>
                <a:tc>
                  <a:txBody>
                    <a:bodyPr/>
                    <a:lstStyle/>
                    <a:p>
                      <a:pPr marL="0" marR="0" lvl="0" indent="0" algn="r" defTabSz="914400" rtl="0" eaLnBrk="1" fontAlgn="auto" latinLnBrk="0" hangingPunct="1">
                        <a:lnSpc>
                          <a:spcPct val="115000"/>
                        </a:lnSpc>
                        <a:spcBef>
                          <a:spcPts val="0"/>
                        </a:spcBef>
                        <a:spcAft>
                          <a:spcPts val="0"/>
                        </a:spcAft>
                        <a:buClrTx/>
                        <a:buSzTx/>
                        <a:buFontTx/>
                        <a:buNone/>
                        <a:tabLst/>
                        <a:defRPr/>
                      </a:pPr>
                      <a:r>
                        <a:rPr lang="en-US" sz="2400" dirty="0">
                          <a:effectLst/>
                        </a:rPr>
                        <a:t>$161,794</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rgbClr val="D0D5D8"/>
                    </a:solidFill>
                  </a:tcPr>
                </a:tc>
                <a:extLst>
                  <a:ext uri="{0D108BD9-81ED-4DB2-BD59-A6C34878D82A}">
                    <a16:rowId xmlns:a16="http://schemas.microsoft.com/office/drawing/2014/main" val="1252707284"/>
                  </a:ext>
                </a:extLst>
              </a:tr>
              <a:tr h="568991">
                <a:tc>
                  <a:txBody>
                    <a:bodyPr/>
                    <a:lstStyle/>
                    <a:p>
                      <a:pPr marL="0" marR="0">
                        <a:lnSpc>
                          <a:spcPct val="115000"/>
                        </a:lnSpc>
                        <a:spcBef>
                          <a:spcPts val="0"/>
                        </a:spcBef>
                        <a:spcAft>
                          <a:spcPts val="0"/>
                        </a:spcAft>
                      </a:pPr>
                      <a:r>
                        <a:rPr lang="en-US" sz="2400" dirty="0">
                          <a:effectLst/>
                        </a:rPr>
                        <a:t> </a:t>
                      </a:r>
                      <a:endParaRPr lang="en-US" sz="2400" dirty="0">
                        <a:effectLst/>
                        <a:latin typeface="Calibri" panose="020F0502020204030204" pitchFamily="34" charset="0"/>
                        <a:ea typeface="+mn-ea"/>
                        <a:cs typeface="Arial" panose="020B0604020202020204" pitchFamily="34" charset="0"/>
                      </a:endParaRPr>
                    </a:p>
                  </a:txBody>
                  <a:tcPr marL="68580" marR="68580" marT="0" marB="0">
                    <a:solidFill>
                      <a:srgbClr val="FFFFFF"/>
                    </a:solidFill>
                  </a:tcPr>
                </a:tc>
                <a:tc>
                  <a:txBody>
                    <a:bodyPr/>
                    <a:lstStyle/>
                    <a:p>
                      <a:pPr marL="0" marR="0" algn="r">
                        <a:lnSpc>
                          <a:spcPct val="115000"/>
                        </a:lnSpc>
                        <a:spcBef>
                          <a:spcPts val="0"/>
                        </a:spcBef>
                        <a:spcAft>
                          <a:spcPts val="0"/>
                        </a:spcAft>
                      </a:pPr>
                      <a:r>
                        <a:rPr lang="en-US" sz="2400" b="1" dirty="0">
                          <a:effectLst/>
                        </a:rPr>
                        <a:t>Total Additional Funds to HFC Project</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F8F8F8"/>
                    </a:solidFill>
                  </a:tcPr>
                </a:tc>
                <a:tc>
                  <a:txBody>
                    <a:bodyPr/>
                    <a:lstStyle/>
                    <a:p>
                      <a:pPr marL="0" marR="0" algn="r">
                        <a:lnSpc>
                          <a:spcPct val="115000"/>
                        </a:lnSpc>
                        <a:spcBef>
                          <a:spcPts val="0"/>
                        </a:spcBef>
                        <a:spcAft>
                          <a:spcPts val="0"/>
                        </a:spcAft>
                      </a:pPr>
                      <a:r>
                        <a:rPr lang="en-US" sz="2400" b="1" dirty="0">
                          <a:effectLst/>
                        </a:rPr>
                        <a:t>$1,410,000</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F8F8F8"/>
                    </a:solidFill>
                  </a:tcPr>
                </a:tc>
                <a:tc>
                  <a:txBody>
                    <a:bodyPr/>
                    <a:lstStyle/>
                    <a:p>
                      <a:pPr marL="0" marR="0" lvl="0" indent="0" algn="r" defTabSz="914400" rtl="0" eaLnBrk="1" fontAlgn="auto" latinLnBrk="0" hangingPunct="1">
                        <a:lnSpc>
                          <a:spcPct val="115000"/>
                        </a:lnSpc>
                        <a:spcBef>
                          <a:spcPts val="0"/>
                        </a:spcBef>
                        <a:spcAft>
                          <a:spcPts val="0"/>
                        </a:spcAft>
                        <a:buClrTx/>
                        <a:buSzTx/>
                        <a:buFontTx/>
                        <a:buNone/>
                        <a:tabLst/>
                        <a:defRPr/>
                      </a:pPr>
                      <a:r>
                        <a:rPr lang="en-US" sz="2400" b="1" dirty="0">
                          <a:effectLst/>
                        </a:rPr>
                        <a:t>$1,410,000</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rgbClr val="F8F8F8"/>
                    </a:solidFill>
                  </a:tcPr>
                </a:tc>
                <a:extLst>
                  <a:ext uri="{0D108BD9-81ED-4DB2-BD59-A6C34878D82A}">
                    <a16:rowId xmlns:a16="http://schemas.microsoft.com/office/drawing/2014/main" val="2814671897"/>
                  </a:ext>
                </a:extLst>
              </a:tr>
            </a:tbl>
          </a:graphicData>
        </a:graphic>
      </p:graphicFrame>
    </p:spTree>
    <p:extLst>
      <p:ext uri="{BB962C8B-B14F-4D97-AF65-F5344CB8AC3E}">
        <p14:creationId xmlns:p14="http://schemas.microsoft.com/office/powerpoint/2010/main" val="248020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1E63-ECA4-473D-B70B-5D9A4228E273}"/>
              </a:ext>
            </a:extLst>
          </p:cNvPr>
          <p:cNvSpPr>
            <a:spLocks noGrp="1"/>
          </p:cNvSpPr>
          <p:nvPr>
            <p:ph type="title"/>
          </p:nvPr>
        </p:nvSpPr>
        <p:spPr>
          <a:xfrm>
            <a:off x="609600" y="457200"/>
            <a:ext cx="10972800" cy="1143000"/>
          </a:xfrm>
        </p:spPr>
        <p:txBody>
          <a:bodyPr/>
          <a:lstStyle/>
          <a:p>
            <a:pPr algn="ctr"/>
            <a:r>
              <a:rPr lang="en-US" dirty="0"/>
              <a:t>Citizen Participation Plan</a:t>
            </a:r>
          </a:p>
        </p:txBody>
      </p:sp>
      <p:pic>
        <p:nvPicPr>
          <p:cNvPr id="9" name="Picture 8">
            <a:extLst>
              <a:ext uri="{FF2B5EF4-FFF2-40B4-BE49-F238E27FC236}">
                <a16:creationId xmlns:a16="http://schemas.microsoft.com/office/drawing/2014/main" id="{4D75C501-14A9-FA5E-8101-A76ED740302A}"/>
              </a:ext>
            </a:extLst>
          </p:cNvPr>
          <p:cNvPicPr>
            <a:picLocks noChangeAspect="1"/>
          </p:cNvPicPr>
          <p:nvPr/>
        </p:nvPicPr>
        <p:blipFill>
          <a:blip r:embed="rId2">
            <a:alphaModFix amt="10000"/>
          </a:blip>
          <a:stretch>
            <a:fillRect/>
          </a:stretch>
        </p:blipFill>
        <p:spPr>
          <a:xfrm>
            <a:off x="585355" y="1547589"/>
            <a:ext cx="10844645" cy="5289144"/>
          </a:xfrm>
          <a:prstGeom prst="rect">
            <a:avLst/>
          </a:prstGeom>
        </p:spPr>
      </p:pic>
      <p:sp>
        <p:nvSpPr>
          <p:cNvPr id="10" name="Content Placeholder 5">
            <a:extLst>
              <a:ext uri="{FF2B5EF4-FFF2-40B4-BE49-F238E27FC236}">
                <a16:creationId xmlns:a16="http://schemas.microsoft.com/office/drawing/2014/main" id="{0C8FBE52-373A-7312-9D10-71CBC848915E}"/>
              </a:ext>
            </a:extLst>
          </p:cNvPr>
          <p:cNvSpPr txBox="1">
            <a:spLocks/>
          </p:cNvSpPr>
          <p:nvPr/>
        </p:nvSpPr>
        <p:spPr bwMode="auto">
          <a:xfrm>
            <a:off x="762000" y="2133600"/>
            <a:ext cx="10058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0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18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18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chemeClr val="bg2"/>
              </a:buClr>
              <a:buNone/>
            </a:pPr>
            <a:r>
              <a:rPr lang="en-US" sz="2400" b="1" dirty="0"/>
              <a:t>30-day Notice of Public Hearing and Public Comment Period</a:t>
            </a:r>
          </a:p>
          <a:p>
            <a:pPr marL="457200" indent="0">
              <a:buClr>
                <a:schemeClr val="bg2"/>
              </a:buClr>
            </a:pPr>
            <a:r>
              <a:rPr lang="en-US" sz="2400" dirty="0"/>
              <a:t>   November 3 – December 5, 2023</a:t>
            </a:r>
          </a:p>
          <a:p>
            <a:pPr marL="457200" indent="0">
              <a:buClr>
                <a:schemeClr val="bg2"/>
              </a:buClr>
            </a:pPr>
            <a:r>
              <a:rPr lang="en-US" sz="2400" dirty="0"/>
              <a:t>   Draft Amendment Summary for Public Review</a:t>
            </a:r>
          </a:p>
          <a:p>
            <a:pPr marL="457200" indent="0">
              <a:buClr>
                <a:schemeClr val="bg2"/>
              </a:buClr>
            </a:pPr>
            <a:r>
              <a:rPr lang="en-US" sz="2400" dirty="0"/>
              <a:t>   Notice of Public Hearing posted:</a:t>
            </a:r>
          </a:p>
          <a:p>
            <a:pPr marL="823913" lvl="1" indent="0">
              <a:buClr>
                <a:schemeClr val="bg2"/>
              </a:buClr>
            </a:pPr>
            <a:r>
              <a:rPr lang="en-US" sz="2200" dirty="0"/>
              <a:t>   Published in The Monterey Herald</a:t>
            </a:r>
          </a:p>
          <a:p>
            <a:pPr marL="823913" lvl="1" indent="0">
              <a:buClr>
                <a:schemeClr val="bg2"/>
              </a:buClr>
            </a:pPr>
            <a:r>
              <a:rPr lang="en-US" sz="2200" dirty="0"/>
              <a:t>   Posted on City’s website</a:t>
            </a:r>
          </a:p>
          <a:p>
            <a:pPr marL="823913" lvl="1" indent="0">
              <a:buClr>
                <a:schemeClr val="bg2"/>
              </a:buClr>
            </a:pPr>
            <a:r>
              <a:rPr lang="en-US" sz="2200" dirty="0"/>
              <a:t>   Posted at Community Development Department, City Hall, Libraries</a:t>
            </a:r>
          </a:p>
          <a:p>
            <a:pPr marL="823913" lvl="1" indent="0">
              <a:buClr>
                <a:schemeClr val="bg2"/>
              </a:buClr>
            </a:pPr>
            <a:r>
              <a:rPr lang="en-US" sz="2200" dirty="0"/>
              <a:t>   Distributed to CDD Housing Division Email List and per email request</a:t>
            </a:r>
            <a:endParaRPr lang="en-US" dirty="0"/>
          </a:p>
        </p:txBody>
      </p:sp>
    </p:spTree>
    <p:extLst>
      <p:ext uri="{BB962C8B-B14F-4D97-AF65-F5344CB8AC3E}">
        <p14:creationId xmlns:p14="http://schemas.microsoft.com/office/powerpoint/2010/main" val="4287341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4075438"/>
            <a:ext cx="10972800" cy="662152"/>
          </a:xfrm>
        </p:spPr>
        <p:txBody>
          <a:bodyPr/>
          <a:lstStyle/>
          <a:p>
            <a:r>
              <a:rPr lang="en-US" dirty="0"/>
              <a:t>CEQA Consideration</a:t>
            </a:r>
          </a:p>
        </p:txBody>
      </p:sp>
      <p:sp>
        <p:nvSpPr>
          <p:cNvPr id="6" name="Content Placeholder 5"/>
          <p:cNvSpPr>
            <a:spLocks noGrp="1"/>
          </p:cNvSpPr>
          <p:nvPr>
            <p:ph idx="1"/>
          </p:nvPr>
        </p:nvSpPr>
        <p:spPr>
          <a:xfrm>
            <a:off x="635876" y="4727028"/>
            <a:ext cx="10184524" cy="1881352"/>
          </a:xfrm>
        </p:spPr>
        <p:txBody>
          <a:bodyPr/>
          <a:lstStyle/>
          <a:p>
            <a:pPr lvl="1"/>
            <a:r>
              <a:rPr lang="en-US" dirty="0">
                <a:latin typeface="+mj-lt"/>
              </a:rPr>
              <a:t>The project is exempt from the California Environmental Quality Act (CEQA) Guidelines Section 15302 et al., Class 2 because the project proposes the replacement and reconstruction of an existing structure.</a:t>
            </a:r>
          </a:p>
          <a:p>
            <a:pPr marL="461963" indent="-461963" algn="just">
              <a:buClrTx/>
            </a:pPr>
            <a:endParaRPr lang="en-US" sz="2600" dirty="0">
              <a:solidFill>
                <a:srgbClr val="507281"/>
              </a:solidFill>
              <a:latin typeface="Calibri"/>
            </a:endParaRPr>
          </a:p>
          <a:p>
            <a:pPr marL="828676" lvl="1" indent="-461963" algn="just">
              <a:buClrTx/>
            </a:pPr>
            <a:endParaRPr lang="en-US" sz="2600" dirty="0">
              <a:latin typeface="+mj-lt"/>
            </a:endParaRPr>
          </a:p>
          <a:p>
            <a:pPr marL="461963" indent="-461963" algn="just">
              <a:buClrTx/>
            </a:pPr>
            <a:endParaRPr lang="en-US" sz="2800" dirty="0">
              <a:latin typeface="+mj-lt"/>
            </a:endParaRPr>
          </a:p>
          <a:p>
            <a:pPr marL="461963" indent="-461963">
              <a:buClrTx/>
            </a:pPr>
            <a:endParaRPr lang="en-US" sz="3200" dirty="0">
              <a:latin typeface="+mj-lt"/>
            </a:endParaRPr>
          </a:p>
          <a:p>
            <a:pPr marL="461963" indent="-461963">
              <a:buClrTx/>
            </a:pPr>
            <a:endParaRPr lang="en-US" sz="2800" dirty="0">
              <a:latin typeface="+mj-lt"/>
            </a:endParaRPr>
          </a:p>
        </p:txBody>
      </p:sp>
      <p:sp>
        <p:nvSpPr>
          <p:cNvPr id="8" name="Title 4">
            <a:extLst>
              <a:ext uri="{FF2B5EF4-FFF2-40B4-BE49-F238E27FC236}">
                <a16:creationId xmlns:a16="http://schemas.microsoft.com/office/drawing/2014/main" id="{0360A463-2300-484E-B48E-242AA70E6DDF}"/>
              </a:ext>
            </a:extLst>
          </p:cNvPr>
          <p:cNvSpPr txBox="1">
            <a:spLocks/>
          </p:cNvSpPr>
          <p:nvPr/>
        </p:nvSpPr>
        <p:spPr bwMode="auto">
          <a:xfrm>
            <a:off x="609600" y="83820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en-US" dirty="0"/>
              <a:t>Departmental Coordination </a:t>
            </a:r>
          </a:p>
        </p:txBody>
      </p:sp>
      <p:sp>
        <p:nvSpPr>
          <p:cNvPr id="9" name="Content Placeholder 5">
            <a:extLst>
              <a:ext uri="{FF2B5EF4-FFF2-40B4-BE49-F238E27FC236}">
                <a16:creationId xmlns:a16="http://schemas.microsoft.com/office/drawing/2014/main" id="{4D4EB1A5-089A-17E5-A323-C95B3FA328EC}"/>
              </a:ext>
            </a:extLst>
          </p:cNvPr>
          <p:cNvSpPr txBox="1">
            <a:spLocks/>
          </p:cNvSpPr>
          <p:nvPr/>
        </p:nvSpPr>
        <p:spPr bwMode="auto">
          <a:xfrm>
            <a:off x="635876" y="2004848"/>
            <a:ext cx="10184524" cy="188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r>
              <a:rPr lang="en-US" dirty="0">
                <a:latin typeface="+mj-lt"/>
              </a:rPr>
              <a:t>Finance </a:t>
            </a:r>
          </a:p>
          <a:p>
            <a:pPr lvl="1"/>
            <a:r>
              <a:rPr lang="en-US" dirty="0">
                <a:latin typeface="+mj-lt"/>
              </a:rPr>
              <a:t>Legal</a:t>
            </a:r>
          </a:p>
          <a:p>
            <a:pPr lvl="1"/>
            <a:r>
              <a:rPr lang="en-US" dirty="0">
                <a:latin typeface="+mj-lt"/>
              </a:rPr>
              <a:t>Library and Community Services </a:t>
            </a:r>
          </a:p>
          <a:p>
            <a:pPr lvl="1"/>
            <a:r>
              <a:rPr lang="en-US" dirty="0">
                <a:latin typeface="+mj-lt"/>
              </a:rPr>
              <a:t>Public Works</a:t>
            </a:r>
          </a:p>
          <a:p>
            <a:pPr marL="461963" indent="-461963" algn="just">
              <a:buClrTx/>
            </a:pPr>
            <a:endParaRPr lang="en-US" dirty="0">
              <a:solidFill>
                <a:srgbClr val="507281"/>
              </a:solidFill>
              <a:latin typeface="Calibri"/>
            </a:endParaRPr>
          </a:p>
          <a:p>
            <a:pPr marL="828676" lvl="1" indent="-461963" algn="just">
              <a:buClrTx/>
            </a:pPr>
            <a:endParaRPr lang="en-US" sz="2600" dirty="0">
              <a:latin typeface="+mj-lt"/>
            </a:endParaRPr>
          </a:p>
          <a:p>
            <a:pPr marL="461963" indent="-461963" algn="just">
              <a:buClrTx/>
            </a:pPr>
            <a:endParaRPr lang="en-US" sz="2800" dirty="0">
              <a:latin typeface="+mj-lt"/>
            </a:endParaRPr>
          </a:p>
          <a:p>
            <a:pPr marL="461963" indent="-461963">
              <a:buClrTx/>
            </a:pPr>
            <a:endParaRPr lang="en-US" sz="3200" dirty="0">
              <a:latin typeface="+mj-lt"/>
            </a:endParaRPr>
          </a:p>
          <a:p>
            <a:pPr marL="461963" indent="-461963">
              <a:buClrTx/>
            </a:pPr>
            <a:endParaRPr lang="en-US" sz="2800" dirty="0">
              <a:latin typeface="+mj-lt"/>
            </a:endParaRPr>
          </a:p>
        </p:txBody>
      </p:sp>
    </p:spTree>
    <p:extLst>
      <p:ext uri="{BB962C8B-B14F-4D97-AF65-F5344CB8AC3E}">
        <p14:creationId xmlns:p14="http://schemas.microsoft.com/office/powerpoint/2010/main" val="1601154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C68022-6B73-EC22-BE95-60EA86F99267}"/>
              </a:ext>
            </a:extLst>
          </p:cNvPr>
          <p:cNvSpPr txBox="1">
            <a:spLocks/>
          </p:cNvSpPr>
          <p:nvPr/>
        </p:nvSpPr>
        <p:spPr bwMode="auto">
          <a:xfrm>
            <a:off x="609372" y="914401"/>
            <a:ext cx="109728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en-US" dirty="0"/>
              <a:t>Strategic Plan Initiative</a:t>
            </a:r>
          </a:p>
        </p:txBody>
      </p:sp>
      <p:sp>
        <p:nvSpPr>
          <p:cNvPr id="6" name="Content Placeholder 5">
            <a:extLst>
              <a:ext uri="{FF2B5EF4-FFF2-40B4-BE49-F238E27FC236}">
                <a16:creationId xmlns:a16="http://schemas.microsoft.com/office/drawing/2014/main" id="{9BD8D83D-8508-310B-1C86-89BBFB97DE47}"/>
              </a:ext>
            </a:extLst>
          </p:cNvPr>
          <p:cNvSpPr txBox="1">
            <a:spLocks/>
          </p:cNvSpPr>
          <p:nvPr/>
        </p:nvSpPr>
        <p:spPr bwMode="auto">
          <a:xfrm>
            <a:off x="635876" y="1828800"/>
            <a:ext cx="10184524"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r>
              <a:rPr lang="en-US" dirty="0">
                <a:effectLst/>
                <a:latin typeface="+mj-lt"/>
                <a:ea typeface="Calibri" panose="020F0502020204030204" pitchFamily="34" charset="0"/>
              </a:rPr>
              <a:t>Infrastructure and Environmental Sustainability</a:t>
            </a:r>
          </a:p>
          <a:p>
            <a:pPr lvl="1"/>
            <a:r>
              <a:rPr lang="en-US" dirty="0">
                <a:effectLst/>
                <a:latin typeface="+mj-lt"/>
                <a:ea typeface="Calibri" panose="020F0502020204030204" pitchFamily="34" charset="0"/>
              </a:rPr>
              <a:t>Public Safety</a:t>
            </a:r>
          </a:p>
          <a:p>
            <a:pPr lvl="1"/>
            <a:r>
              <a:rPr lang="en-US" dirty="0">
                <a:effectLst/>
                <a:latin typeface="+mj-lt"/>
                <a:ea typeface="Calibri" panose="020F0502020204030204" pitchFamily="34" charset="0"/>
              </a:rPr>
              <a:t>Youth and Seniors</a:t>
            </a:r>
          </a:p>
          <a:p>
            <a:pPr lvl="1"/>
            <a:r>
              <a:rPr lang="en-US" dirty="0">
                <a:effectLst/>
                <a:latin typeface="+mj-lt"/>
                <a:ea typeface="Calibri" panose="020F0502020204030204" pitchFamily="34" charset="0"/>
              </a:rPr>
              <a:t>Effective and Culturally Responsive Government</a:t>
            </a:r>
          </a:p>
          <a:p>
            <a:pPr lvl="1"/>
            <a:r>
              <a:rPr lang="en-US" dirty="0">
                <a:solidFill>
                  <a:srgbClr val="507281"/>
                </a:solidFill>
                <a:latin typeface="+mj-lt"/>
              </a:rPr>
              <a:t>Parks Recreation and Libraries Master Plan</a:t>
            </a:r>
          </a:p>
          <a:p>
            <a:pPr lvl="1"/>
            <a:r>
              <a:rPr lang="en-US" dirty="0" err="1">
                <a:solidFill>
                  <a:srgbClr val="507281"/>
                </a:solidFill>
                <a:latin typeface="+mj-lt"/>
              </a:rPr>
              <a:t>Alisal</a:t>
            </a:r>
            <a:r>
              <a:rPr lang="en-US" dirty="0">
                <a:solidFill>
                  <a:srgbClr val="507281"/>
                </a:solidFill>
                <a:latin typeface="+mj-lt"/>
              </a:rPr>
              <a:t> Vibrancy Plan</a:t>
            </a:r>
          </a:p>
          <a:p>
            <a:pPr marL="828676" lvl="1" indent="-461963" algn="just">
              <a:buClrTx/>
            </a:pPr>
            <a:endParaRPr lang="en-US" sz="2600" dirty="0">
              <a:latin typeface="+mj-lt"/>
            </a:endParaRPr>
          </a:p>
          <a:p>
            <a:pPr marL="461963" indent="-461963" algn="just">
              <a:buClrTx/>
            </a:pPr>
            <a:endParaRPr lang="en-US" sz="2800" dirty="0">
              <a:latin typeface="+mj-lt"/>
            </a:endParaRPr>
          </a:p>
          <a:p>
            <a:pPr marL="461963" indent="-461963">
              <a:buClrTx/>
            </a:pPr>
            <a:endParaRPr lang="en-US" sz="3200" dirty="0">
              <a:latin typeface="+mj-lt"/>
            </a:endParaRPr>
          </a:p>
          <a:p>
            <a:pPr marL="461963" indent="-461963">
              <a:buClrTx/>
            </a:pPr>
            <a:endParaRPr lang="en-US" sz="2800" dirty="0">
              <a:latin typeface="+mj-lt"/>
            </a:endParaRPr>
          </a:p>
        </p:txBody>
      </p:sp>
      <p:sp>
        <p:nvSpPr>
          <p:cNvPr id="7" name="Title 4">
            <a:extLst>
              <a:ext uri="{FF2B5EF4-FFF2-40B4-BE49-F238E27FC236}">
                <a16:creationId xmlns:a16="http://schemas.microsoft.com/office/drawing/2014/main" id="{A49ED9D0-EEA4-B8D5-C2DC-0C644F1F06DA}"/>
              </a:ext>
            </a:extLst>
          </p:cNvPr>
          <p:cNvSpPr txBox="1">
            <a:spLocks/>
          </p:cNvSpPr>
          <p:nvPr/>
        </p:nvSpPr>
        <p:spPr bwMode="auto">
          <a:xfrm>
            <a:off x="609372" y="4419600"/>
            <a:ext cx="109728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r>
              <a:rPr lang="en-US" dirty="0"/>
              <a:t>Fiscal and Sustainability Impact</a:t>
            </a:r>
          </a:p>
        </p:txBody>
      </p:sp>
      <p:sp>
        <p:nvSpPr>
          <p:cNvPr id="8" name="Content Placeholder 5">
            <a:extLst>
              <a:ext uri="{FF2B5EF4-FFF2-40B4-BE49-F238E27FC236}">
                <a16:creationId xmlns:a16="http://schemas.microsoft.com/office/drawing/2014/main" id="{50860D06-0D92-F677-FF0A-74027FAF3B58}"/>
              </a:ext>
            </a:extLst>
          </p:cNvPr>
          <p:cNvSpPr txBox="1">
            <a:spLocks/>
          </p:cNvSpPr>
          <p:nvPr/>
        </p:nvSpPr>
        <p:spPr bwMode="auto">
          <a:xfrm>
            <a:off x="635876" y="5258553"/>
            <a:ext cx="10184524" cy="13700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828676" lvl="1" indent="-461963" algn="just">
              <a:buClrTx/>
            </a:pPr>
            <a:r>
              <a:rPr lang="en-US" dirty="0">
                <a:latin typeface="Times New Roman" panose="02020603050405020304" pitchFamily="18" charset="0"/>
                <a:ea typeface="Calibri" panose="020F0502020204030204" pitchFamily="34" charset="0"/>
              </a:rPr>
              <a:t>N</a:t>
            </a:r>
            <a:r>
              <a:rPr lang="en-US" dirty="0">
                <a:effectLst/>
                <a:latin typeface="Times New Roman" panose="02020603050405020304" pitchFamily="18" charset="0"/>
                <a:ea typeface="Calibri" panose="020F0502020204030204" pitchFamily="34" charset="0"/>
              </a:rPr>
              <a:t>o General Fund Impact </a:t>
            </a:r>
          </a:p>
          <a:p>
            <a:pPr marL="828676" lvl="1" indent="-461963" algn="just">
              <a:buClrTx/>
            </a:pPr>
            <a:r>
              <a:rPr lang="en-US" dirty="0">
                <a:latin typeface="Times New Roman" panose="02020603050405020304" pitchFamily="18" charset="0"/>
              </a:rPr>
              <a:t>Project funded with CDBG Entitlement Funds</a:t>
            </a:r>
            <a:endParaRPr lang="en-US" sz="3200" dirty="0">
              <a:latin typeface="+mj-lt"/>
            </a:endParaRPr>
          </a:p>
          <a:p>
            <a:pPr marL="461963" indent="-461963" algn="just">
              <a:buClrTx/>
            </a:pPr>
            <a:endParaRPr lang="en-US" sz="3600" dirty="0">
              <a:latin typeface="+mj-lt"/>
            </a:endParaRPr>
          </a:p>
          <a:p>
            <a:pPr marL="461963" indent="-461963">
              <a:buClrTx/>
            </a:pPr>
            <a:endParaRPr lang="en-US" sz="3200" dirty="0">
              <a:latin typeface="+mj-lt"/>
            </a:endParaRPr>
          </a:p>
          <a:p>
            <a:pPr marL="461963" indent="-461963">
              <a:buClrTx/>
            </a:pPr>
            <a:endParaRPr lang="en-US" sz="2800" dirty="0">
              <a:latin typeface="+mj-lt"/>
            </a:endParaRPr>
          </a:p>
        </p:txBody>
      </p:sp>
    </p:spTree>
    <p:extLst>
      <p:ext uri="{BB962C8B-B14F-4D97-AF65-F5344CB8AC3E}">
        <p14:creationId xmlns:p14="http://schemas.microsoft.com/office/powerpoint/2010/main" val="3925442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1C2E1-3BD7-4B92-8E88-5EFAE2D5BC42}"/>
              </a:ext>
            </a:extLst>
          </p:cNvPr>
          <p:cNvSpPr>
            <a:spLocks noGrp="1"/>
          </p:cNvSpPr>
          <p:nvPr>
            <p:ph type="title"/>
          </p:nvPr>
        </p:nvSpPr>
        <p:spPr>
          <a:xfrm>
            <a:off x="685800" y="228600"/>
            <a:ext cx="10972800" cy="1143000"/>
          </a:xfrm>
        </p:spPr>
        <p:txBody>
          <a:bodyPr/>
          <a:lstStyle/>
          <a:p>
            <a:pPr algn="ctr"/>
            <a:r>
              <a:rPr lang="en-US" dirty="0"/>
              <a:t>Recommended Motion</a:t>
            </a:r>
          </a:p>
        </p:txBody>
      </p:sp>
      <p:sp>
        <p:nvSpPr>
          <p:cNvPr id="5" name="Content Placeholder 5">
            <a:extLst>
              <a:ext uri="{FF2B5EF4-FFF2-40B4-BE49-F238E27FC236}">
                <a16:creationId xmlns:a16="http://schemas.microsoft.com/office/drawing/2014/main" id="{8F572875-3FF3-FF1E-6680-47D6481F580A}"/>
              </a:ext>
            </a:extLst>
          </p:cNvPr>
          <p:cNvSpPr txBox="1">
            <a:spLocks/>
          </p:cNvSpPr>
          <p:nvPr/>
        </p:nvSpPr>
        <p:spPr bwMode="auto">
          <a:xfrm>
            <a:off x="685800" y="1295400"/>
            <a:ext cx="10287000" cy="465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0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18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18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spcAft>
                <a:spcPts val="1200"/>
              </a:spcAft>
              <a:buClr>
                <a:schemeClr val="bg2"/>
              </a:buClr>
              <a:buNone/>
            </a:pPr>
            <a:r>
              <a:rPr lang="en-US" sz="2800" b="1" dirty="0"/>
              <a:t>Approve a Resolution authorizing:</a:t>
            </a:r>
          </a:p>
          <a:p>
            <a:pPr marL="850900" lvl="1" indent="-457200">
              <a:spcAft>
                <a:spcPts val="1200"/>
              </a:spcAft>
              <a:buClr>
                <a:schemeClr val="bg2"/>
              </a:buClr>
              <a:buFont typeface="+mj-lt"/>
              <a:buAutoNum type="arabicPeriod"/>
            </a:pPr>
            <a:r>
              <a:rPr lang="en-US" dirty="0"/>
              <a:t>the submission of Substantial Amendments to the United States Department of Housing and Urban Development for Fiscal Year 2017-18, 2018-19, 2019-20, 2020-21, and 2022-23 Annual Action Plans;</a:t>
            </a:r>
            <a:endParaRPr lang="en-US" b="1" dirty="0"/>
          </a:p>
          <a:p>
            <a:pPr marL="850900" lvl="1" indent="-457200">
              <a:buClr>
                <a:schemeClr val="bg2"/>
              </a:buClr>
              <a:buFont typeface="+mj-lt"/>
              <a:buAutoNum type="arabicPeriod"/>
            </a:pPr>
            <a:r>
              <a:rPr lang="en-US" dirty="0"/>
              <a:t>the allocation of an additional $1,410,000 in available Community Development Block Grant program funds to the </a:t>
            </a:r>
            <a:r>
              <a:rPr lang="en-US" dirty="0" err="1"/>
              <a:t>Hebbron</a:t>
            </a:r>
            <a:r>
              <a:rPr lang="en-US" dirty="0"/>
              <a:t> Family Center project; and</a:t>
            </a:r>
          </a:p>
          <a:p>
            <a:pPr marL="850900" lvl="1" indent="-457200">
              <a:buClr>
                <a:schemeClr val="bg2"/>
              </a:buClr>
              <a:buFont typeface="+mj-lt"/>
              <a:buAutoNum type="arabicPeriod"/>
            </a:pPr>
            <a:r>
              <a:rPr lang="en-US" b="0" i="0" dirty="0">
                <a:effectLst/>
                <a:ea typeface="Times New Roman" panose="02020603050405020304" pitchFamily="18" charset="0"/>
                <a:cs typeface="Arial" panose="020B0604020202020204" pitchFamily="34" charset="0"/>
              </a:rPr>
              <a:t>the Mayor or designee to execute, for and on behalf of the City, any agreements or related documents (e.g., grant contracts, grant certifications, etc.) applicable to the Substantial Amendments and the allocation of additional CDBG funds to the </a:t>
            </a:r>
            <a:r>
              <a:rPr lang="en-US" b="0" i="0" dirty="0" err="1">
                <a:effectLst/>
                <a:ea typeface="Times New Roman" panose="02020603050405020304" pitchFamily="18" charset="0"/>
                <a:cs typeface="Arial" panose="020B0604020202020204" pitchFamily="34" charset="0"/>
              </a:rPr>
              <a:t>Hebbron</a:t>
            </a:r>
            <a:r>
              <a:rPr lang="en-US" b="0" i="0" dirty="0">
                <a:effectLst/>
                <a:ea typeface="Times New Roman" panose="02020603050405020304" pitchFamily="18" charset="0"/>
                <a:cs typeface="Arial" panose="020B0604020202020204" pitchFamily="34" charset="0"/>
              </a:rPr>
              <a:t> Family Center project.</a:t>
            </a:r>
            <a:endParaRPr lang="en-US" b="1" i="1"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69746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438400"/>
            <a:ext cx="10972800" cy="1143000"/>
          </a:xfrm>
        </p:spPr>
        <p:txBody>
          <a:bodyPr/>
          <a:lstStyle/>
          <a:p>
            <a:pPr algn="ctr"/>
            <a:r>
              <a:rPr lang="en-US" dirty="0"/>
              <a:t>Questions &amp; Comments</a:t>
            </a:r>
          </a:p>
        </p:txBody>
      </p:sp>
    </p:spTree>
    <p:extLst>
      <p:ext uri="{BB962C8B-B14F-4D97-AF65-F5344CB8AC3E}">
        <p14:creationId xmlns:p14="http://schemas.microsoft.com/office/powerpoint/2010/main" val="136706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rgbClr val="507281"/>
      </a:dk1>
      <a:lt1>
        <a:srgbClr val="7F895A"/>
      </a:lt1>
      <a:dk2>
        <a:srgbClr val="72555D"/>
      </a:dk2>
      <a:lt2>
        <a:srgbClr val="C1882C"/>
      </a:lt2>
      <a:accent1>
        <a:srgbClr val="507281"/>
      </a:accent1>
      <a:accent2>
        <a:srgbClr val="7F895A"/>
      </a:accent2>
      <a:accent3>
        <a:srgbClr val="72555D"/>
      </a:accent3>
      <a:accent4>
        <a:srgbClr val="C1882C"/>
      </a:accent4>
      <a:accent5>
        <a:srgbClr val="DBBC82"/>
      </a:accent5>
      <a:accent6>
        <a:srgbClr val="507281"/>
      </a:accent6>
      <a:hlink>
        <a:srgbClr val="0070C0"/>
      </a:hlink>
      <a:folHlink>
        <a:srgbClr val="0070C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aa61e22-5b57-4d69-b277-eafadfed0688">
      <Terms xmlns="http://schemas.microsoft.com/office/infopath/2007/PartnerControls"/>
    </lcf76f155ced4ddcb4097134ff3c332f>
    <TaxCatchAll xmlns="5a24edd3-ff48-4531-b07a-2fc239b8bb5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733B5B9D7C7D4BA9520D1AEB0B4DEC" ma:contentTypeVersion="12" ma:contentTypeDescription="Create a new document." ma:contentTypeScope="" ma:versionID="6e5ac29e224542eefd0f30b44020ebf9">
  <xsd:schema xmlns:xsd="http://www.w3.org/2001/XMLSchema" xmlns:xs="http://www.w3.org/2001/XMLSchema" xmlns:p="http://schemas.microsoft.com/office/2006/metadata/properties" xmlns:ns2="9aa61e22-5b57-4d69-b277-eafadfed0688" xmlns:ns3="5a24edd3-ff48-4531-b07a-2fc239b8bb5d" targetNamespace="http://schemas.microsoft.com/office/2006/metadata/properties" ma:root="true" ma:fieldsID="980ac84870c299ad635d0a21a010d572" ns2:_="" ns3:_="">
    <xsd:import namespace="9aa61e22-5b57-4d69-b277-eafadfed0688"/>
    <xsd:import namespace="5a24edd3-ff48-4531-b07a-2fc239b8bb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a61e22-5b57-4d69-b277-eafadfed06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d86806d-c676-444b-824a-ae42cd04a29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24edd3-ff48-4531-b07a-2fc239b8bb5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4dbe47e-3b58-44c0-bccf-4baa79755b0e}" ma:internalName="TaxCatchAll" ma:showField="CatchAllData" ma:web="5a24edd3-ff48-4531-b07a-2fc239b8bb5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617EBC-66B8-4B51-86AD-74568D146C59}">
  <ds:schemaRefs>
    <ds:schemaRef ds:uri="http://purl.org/dc/elements/1.1/"/>
    <ds:schemaRef ds:uri="http://purl.org/dc/terms/"/>
    <ds:schemaRef ds:uri="http://schemas.microsoft.com/office/2006/metadata/properties"/>
    <ds:schemaRef ds:uri="http://schemas.openxmlformats.org/package/2006/metadata/core-properties"/>
    <ds:schemaRef ds:uri="5a24edd3-ff48-4531-b07a-2fc239b8bb5d"/>
    <ds:schemaRef ds:uri="http://purl.org/dc/dcmitype/"/>
    <ds:schemaRef ds:uri="http://schemas.microsoft.com/office/2006/documentManagement/types"/>
    <ds:schemaRef ds:uri="http://www.w3.org/XML/1998/namespace"/>
    <ds:schemaRef ds:uri="http://schemas.microsoft.com/office/infopath/2007/PartnerControls"/>
    <ds:schemaRef ds:uri="9aa61e22-5b57-4d69-b277-eafadfed0688"/>
  </ds:schemaRefs>
</ds:datastoreItem>
</file>

<file path=customXml/itemProps2.xml><?xml version="1.0" encoding="utf-8"?>
<ds:datastoreItem xmlns:ds="http://schemas.openxmlformats.org/officeDocument/2006/customXml" ds:itemID="{4C80ABD6-EB66-4510-9C22-22135A2BE3AB}">
  <ds:schemaRefs>
    <ds:schemaRef ds:uri="http://schemas.microsoft.com/sharepoint/v3/contenttype/forms"/>
  </ds:schemaRefs>
</ds:datastoreItem>
</file>

<file path=customXml/itemProps3.xml><?xml version="1.0" encoding="utf-8"?>
<ds:datastoreItem xmlns:ds="http://schemas.openxmlformats.org/officeDocument/2006/customXml" ds:itemID="{11223C54-FBB0-4D85-938C-525309E6DB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a61e22-5b57-4d69-b277-eafadfed0688"/>
    <ds:schemaRef ds:uri="5a24edd3-ff48-4531-b07a-2fc239b8bb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3654</TotalTime>
  <Words>420</Words>
  <Application>Microsoft Office PowerPoint</Application>
  <PresentationFormat>Widescreen</PresentationFormat>
  <Paragraphs>87</Paragraphs>
  <Slides>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Constantia</vt:lpstr>
      <vt:lpstr>Times New Roman</vt:lpstr>
      <vt:lpstr>Wingdings 2</vt:lpstr>
      <vt:lpstr>Flow</vt:lpstr>
      <vt:lpstr>SUBSTANTIAL AMENDMENTS TO UNITED STATES DEPARTMENT OF HOUSING AND URBAN DEVELOPMENT ANNUAL ACTION PLANS FOR HEBBRON FAMILY CENTER</vt:lpstr>
      <vt:lpstr>Background</vt:lpstr>
      <vt:lpstr>Available Funds</vt:lpstr>
      <vt:lpstr>Citizen Participation Plan</vt:lpstr>
      <vt:lpstr>CEQA Consideration</vt:lpstr>
      <vt:lpstr>PowerPoint Presentation</vt:lpstr>
      <vt:lpstr>Recommended Motion</vt:lpstr>
      <vt:lpstr>Questions &amp; Comments</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 Powell;Luis Ochoa</dc:creator>
  <cp:lastModifiedBy>Lisa Brinton</cp:lastModifiedBy>
  <cp:revision>198</cp:revision>
  <cp:lastPrinted>2022-05-03T22:11:46Z</cp:lastPrinted>
  <dcterms:created xsi:type="dcterms:W3CDTF">2009-01-20T19:56:07Z</dcterms:created>
  <dcterms:modified xsi:type="dcterms:W3CDTF">2023-11-14T16:17:29Z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0x010100A5733B5B9D7C7D4BA9520D1AEB0B4DEC</vt:lpwstr>
  </property>
  <property fmtid="{D5CDD505-2E9C-101B-9397-08002B2CF9AE}" pid="3" name="MediaServiceImageTags">
    <vt:lpwstr/>
  </property>
</Properties>
</file>