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12"/>
  </p:notesMasterIdLst>
  <p:handoutMasterIdLst>
    <p:handoutMasterId r:id="rId13"/>
  </p:handoutMasterIdLst>
  <p:sldIdLst>
    <p:sldId id="384" r:id="rId2"/>
    <p:sldId id="285" r:id="rId3"/>
    <p:sldId id="376" r:id="rId4"/>
    <p:sldId id="386" r:id="rId5"/>
    <p:sldId id="387" r:id="rId6"/>
    <p:sldId id="385" r:id="rId7"/>
    <p:sldId id="389" r:id="rId8"/>
    <p:sldId id="325" r:id="rId9"/>
    <p:sldId id="388" r:id="rId10"/>
    <p:sldId id="335"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01D990-793E-D1AE-9ABE-A1FC5DBC53D3}" name="Cristina Gonzalez" initials="CG" userId="S::cristinag@ci.salinas.ca.us::98b87334-adb9-40d4-8e24-b3d3d2ffad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uis Ochoa" initials="LO" lastIdx="1" clrIdx="0">
    <p:extLst>
      <p:ext uri="{19B8F6BF-5375-455C-9EA6-DF929625EA0E}">
        <p15:presenceInfo xmlns:p15="http://schemas.microsoft.com/office/powerpoint/2012/main" userId="S::luis.ochoa@ci.salinas.ca.us::0565c377-d88b-470d-a2b7-3fab330da6ab" providerId="AD"/>
      </p:ext>
    </p:extLst>
  </p:cmAuthor>
  <p:cmAuthor id="2" name="Hilda Peralta" initials="HP" lastIdx="1" clrIdx="1">
    <p:extLst>
      <p:ext uri="{19B8F6BF-5375-455C-9EA6-DF929625EA0E}">
        <p15:presenceInfo xmlns:p15="http://schemas.microsoft.com/office/powerpoint/2012/main" userId="S::hildap@ci.salinas.ca.us::c58892b7-bcaa-467e-8454-499944726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D9CC"/>
    <a:srgbClr val="000000"/>
    <a:srgbClr val="FFFFFF"/>
    <a:srgbClr val="FFFF99"/>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74" autoAdjust="0"/>
    <p:restoredTop sz="52291" autoAdjust="0"/>
  </p:normalViewPr>
  <p:slideViewPr>
    <p:cSldViewPr>
      <p:cViewPr varScale="1">
        <p:scale>
          <a:sx n="56" d="100"/>
          <a:sy n="56" d="100"/>
        </p:scale>
        <p:origin x="2676" y="6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58000A-52F3-45CE-9918-F25EE09D4184}" type="doc">
      <dgm:prSet loTypeId="urn:microsoft.com/office/officeart/2017/3/layout/DropPinTimeline" loCatId="process" qsTypeId="urn:microsoft.com/office/officeart/2005/8/quickstyle/simple1" qsCatId="simple" csTypeId="urn:microsoft.com/office/officeart/2005/8/colors/accent1_2" csCatId="accent1" phldr="1"/>
      <dgm:spPr/>
      <dgm:t>
        <a:bodyPr/>
        <a:lstStyle/>
        <a:p>
          <a:endParaRPr lang="en-US"/>
        </a:p>
      </dgm:t>
    </dgm:pt>
    <dgm:pt modelId="{179C9047-4122-47C3-BFCE-12E86073B170}">
      <dgm:prSet/>
      <dgm:spPr/>
      <dgm:t>
        <a:bodyPr/>
        <a:lstStyle/>
        <a:p>
          <a:pPr>
            <a:defRPr b="1"/>
          </a:pPr>
          <a:r>
            <a:rPr lang="en-US" dirty="0"/>
            <a:t>May 6, 2022</a:t>
          </a:r>
        </a:p>
      </dgm:t>
    </dgm:pt>
    <dgm:pt modelId="{C6F6422C-E912-4B97-9900-A18635BB27F0}" type="parTrans" cxnId="{C989F681-73F1-4624-970F-CBD277600034}">
      <dgm:prSet/>
      <dgm:spPr/>
      <dgm:t>
        <a:bodyPr/>
        <a:lstStyle/>
        <a:p>
          <a:endParaRPr lang="en-US"/>
        </a:p>
      </dgm:t>
    </dgm:pt>
    <dgm:pt modelId="{C0E34156-AA3F-4DBE-922E-E703CE8B55D4}" type="sibTrans" cxnId="{C989F681-73F1-4624-970F-CBD277600034}">
      <dgm:prSet/>
      <dgm:spPr/>
      <dgm:t>
        <a:bodyPr/>
        <a:lstStyle/>
        <a:p>
          <a:endParaRPr lang="en-US"/>
        </a:p>
      </dgm:t>
    </dgm:pt>
    <dgm:pt modelId="{D4F30302-F674-469F-8F07-814DD6A50BEE}">
      <dgm:prSet custT="1"/>
      <dgm:spPr/>
      <dgm:t>
        <a:bodyPr/>
        <a:lstStyle/>
        <a:p>
          <a:r>
            <a:rPr lang="en-US" sz="1500" kern="1200" dirty="0">
              <a:solidFill>
                <a:srgbClr val="000000">
                  <a:hueOff val="0"/>
                  <a:satOff val="0"/>
                  <a:lumOff val="0"/>
                  <a:alphaOff val="0"/>
                </a:srgbClr>
              </a:solidFill>
              <a:latin typeface="Calibri" panose="020F0502020204030204"/>
              <a:ea typeface="+mn-ea"/>
              <a:cs typeface="+mn-cs"/>
            </a:rPr>
            <a:t>City and County joint RFQ released </a:t>
          </a:r>
        </a:p>
      </dgm:t>
    </dgm:pt>
    <dgm:pt modelId="{B3A7DD39-4741-4747-8001-BA689C16EA8C}" type="parTrans" cxnId="{8FCC52B7-4056-4FBD-BE4C-6902B5B0F936}">
      <dgm:prSet/>
      <dgm:spPr/>
      <dgm:t>
        <a:bodyPr/>
        <a:lstStyle/>
        <a:p>
          <a:endParaRPr lang="en-US"/>
        </a:p>
      </dgm:t>
    </dgm:pt>
    <dgm:pt modelId="{DEB1915C-AB28-47BC-B9A0-F615B6B58F2F}" type="sibTrans" cxnId="{8FCC52B7-4056-4FBD-BE4C-6902B5B0F936}">
      <dgm:prSet/>
      <dgm:spPr/>
      <dgm:t>
        <a:bodyPr/>
        <a:lstStyle/>
        <a:p>
          <a:endParaRPr lang="en-US"/>
        </a:p>
      </dgm:t>
    </dgm:pt>
    <dgm:pt modelId="{1E5A96C3-D657-4359-9E18-4267182C1B45}">
      <dgm:prSet custT="1"/>
      <dgm:spPr/>
      <dgm:t>
        <a:bodyPr/>
        <a:lstStyle/>
        <a:p>
          <a:endParaRPr lang="en-US" sz="1200" kern="1200" dirty="0"/>
        </a:p>
      </dgm:t>
    </dgm:pt>
    <dgm:pt modelId="{7B0BE8DA-6E33-419E-8DE2-88E4F8BFD89E}" type="parTrans" cxnId="{FEB88FFC-898B-4D7A-8A3F-FA8049B0C537}">
      <dgm:prSet/>
      <dgm:spPr/>
      <dgm:t>
        <a:bodyPr/>
        <a:lstStyle/>
        <a:p>
          <a:endParaRPr lang="en-US"/>
        </a:p>
      </dgm:t>
    </dgm:pt>
    <dgm:pt modelId="{4762045B-1953-4765-8DA1-F605250E57AA}" type="sibTrans" cxnId="{FEB88FFC-898B-4D7A-8A3F-FA8049B0C537}">
      <dgm:prSet/>
      <dgm:spPr/>
      <dgm:t>
        <a:bodyPr/>
        <a:lstStyle/>
        <a:p>
          <a:endParaRPr lang="en-US"/>
        </a:p>
      </dgm:t>
    </dgm:pt>
    <dgm:pt modelId="{2E4F181D-BA5B-4C6D-8AE8-F08F55BF55AF}">
      <dgm:prSet/>
      <dgm:spPr/>
      <dgm:t>
        <a:bodyPr/>
        <a:lstStyle/>
        <a:p>
          <a:pPr>
            <a:defRPr b="1"/>
          </a:pPr>
          <a:r>
            <a:rPr lang="en-US" dirty="0"/>
            <a:t>October 4, 2022</a:t>
          </a:r>
        </a:p>
      </dgm:t>
    </dgm:pt>
    <dgm:pt modelId="{EFB64F84-E903-4281-9CF2-7BC6C7136044}" type="parTrans" cxnId="{36872670-F8E8-4632-8106-C840CC114D48}">
      <dgm:prSet/>
      <dgm:spPr/>
      <dgm:t>
        <a:bodyPr/>
        <a:lstStyle/>
        <a:p>
          <a:endParaRPr lang="en-US"/>
        </a:p>
      </dgm:t>
    </dgm:pt>
    <dgm:pt modelId="{BDAC3CBE-5871-43FA-8762-EAD3FDC42E5B}" type="sibTrans" cxnId="{36872670-F8E8-4632-8106-C840CC114D48}">
      <dgm:prSet/>
      <dgm:spPr/>
      <dgm:t>
        <a:bodyPr/>
        <a:lstStyle/>
        <a:p>
          <a:endParaRPr lang="en-US"/>
        </a:p>
      </dgm:t>
    </dgm:pt>
    <dgm:pt modelId="{718121BE-9E4B-4747-908A-9064CA16DFE0}">
      <dgm:prSet/>
      <dgm:spPr/>
      <dgm:t>
        <a:bodyPr/>
        <a:lstStyle/>
        <a:p>
          <a:r>
            <a:rPr lang="en-US" dirty="0"/>
            <a:t>City and County joint selection of Eden Housing, Inc</a:t>
          </a:r>
        </a:p>
      </dgm:t>
    </dgm:pt>
    <dgm:pt modelId="{26AC53A2-BA18-472C-A0FA-882330E488AC}" type="parTrans" cxnId="{43545470-B514-45F3-B6CC-FE6BC7C929F5}">
      <dgm:prSet/>
      <dgm:spPr/>
      <dgm:t>
        <a:bodyPr/>
        <a:lstStyle/>
        <a:p>
          <a:endParaRPr lang="en-US"/>
        </a:p>
      </dgm:t>
    </dgm:pt>
    <dgm:pt modelId="{59489F29-15CD-4E59-A13E-838C00F09F10}" type="sibTrans" cxnId="{43545470-B514-45F3-B6CC-FE6BC7C929F5}">
      <dgm:prSet/>
      <dgm:spPr/>
      <dgm:t>
        <a:bodyPr/>
        <a:lstStyle/>
        <a:p>
          <a:endParaRPr lang="en-US"/>
        </a:p>
      </dgm:t>
    </dgm:pt>
    <dgm:pt modelId="{1EF22E15-9442-4AF6-A6B3-C90D524CE231}">
      <dgm:prSet/>
      <dgm:spPr/>
      <dgm:t>
        <a:bodyPr/>
        <a:lstStyle/>
        <a:p>
          <a:pPr>
            <a:defRPr b="1"/>
          </a:pPr>
          <a:r>
            <a:rPr lang="en-US" dirty="0"/>
            <a:t>February 7, 2023</a:t>
          </a:r>
        </a:p>
      </dgm:t>
    </dgm:pt>
    <dgm:pt modelId="{FB368F69-D088-4B51-927A-FCC3CB42F3EE}" type="parTrans" cxnId="{203C7231-0A68-4F64-9920-7DDF18A67423}">
      <dgm:prSet/>
      <dgm:spPr/>
      <dgm:t>
        <a:bodyPr/>
        <a:lstStyle/>
        <a:p>
          <a:endParaRPr lang="en-US"/>
        </a:p>
      </dgm:t>
    </dgm:pt>
    <dgm:pt modelId="{F45C362F-4FDE-4D74-91C7-C6E48A0562EE}" type="sibTrans" cxnId="{203C7231-0A68-4F64-9920-7DDF18A67423}">
      <dgm:prSet/>
      <dgm:spPr/>
      <dgm:t>
        <a:bodyPr/>
        <a:lstStyle/>
        <a:p>
          <a:endParaRPr lang="en-US"/>
        </a:p>
      </dgm:t>
    </dgm:pt>
    <dgm:pt modelId="{031A9B0D-D1CE-4A3C-833F-6FBBC55CE0DB}">
      <dgm:prSet/>
      <dgm:spPr/>
      <dgm:t>
        <a:bodyPr/>
        <a:lstStyle/>
        <a:p>
          <a:r>
            <a:rPr lang="en-US" dirty="0"/>
            <a:t>BS approves execution of Exclusive Negotiating Agreement </a:t>
          </a:r>
        </a:p>
      </dgm:t>
    </dgm:pt>
    <dgm:pt modelId="{7B61E8AC-8156-445A-A8B0-4AFFE750918B}" type="parTrans" cxnId="{4A80537D-999D-49F5-9ECE-4A41ECEEBEDB}">
      <dgm:prSet/>
      <dgm:spPr/>
      <dgm:t>
        <a:bodyPr/>
        <a:lstStyle/>
        <a:p>
          <a:endParaRPr lang="en-US"/>
        </a:p>
      </dgm:t>
    </dgm:pt>
    <dgm:pt modelId="{CD57741D-1AA5-4EF6-8920-F9A3C95ECE6E}" type="sibTrans" cxnId="{4A80537D-999D-49F5-9ECE-4A41ECEEBEDB}">
      <dgm:prSet/>
      <dgm:spPr/>
      <dgm:t>
        <a:bodyPr/>
        <a:lstStyle/>
        <a:p>
          <a:endParaRPr lang="en-US"/>
        </a:p>
      </dgm:t>
    </dgm:pt>
    <dgm:pt modelId="{0F8DF59E-5259-444F-B30C-2D072B863018}">
      <dgm:prSet/>
      <dgm:spPr/>
      <dgm:t>
        <a:bodyPr/>
        <a:lstStyle/>
        <a:p>
          <a:pPr>
            <a:defRPr b="1"/>
          </a:pPr>
          <a:r>
            <a:rPr lang="en-US" dirty="0"/>
            <a:t>March 21, 2023</a:t>
          </a:r>
        </a:p>
      </dgm:t>
    </dgm:pt>
    <dgm:pt modelId="{3DE19A33-0395-46F9-870A-986AD6365B71}" type="parTrans" cxnId="{6D973053-B375-434F-B378-3C17E078986F}">
      <dgm:prSet/>
      <dgm:spPr/>
      <dgm:t>
        <a:bodyPr/>
        <a:lstStyle/>
        <a:p>
          <a:endParaRPr lang="en-US"/>
        </a:p>
      </dgm:t>
    </dgm:pt>
    <dgm:pt modelId="{0696FE7D-F462-4B44-842F-9C0BEADD7E7D}" type="sibTrans" cxnId="{6D973053-B375-434F-B378-3C17E078986F}">
      <dgm:prSet/>
      <dgm:spPr/>
      <dgm:t>
        <a:bodyPr/>
        <a:lstStyle/>
        <a:p>
          <a:endParaRPr lang="en-US"/>
        </a:p>
      </dgm:t>
    </dgm:pt>
    <dgm:pt modelId="{43A64738-B522-459F-B3DA-B79DC381C062}">
      <dgm:prSet/>
      <dgm:spPr/>
      <dgm:t>
        <a:bodyPr/>
        <a:lstStyle/>
        <a:p>
          <a:r>
            <a:rPr lang="en-US" dirty="0"/>
            <a:t>CC approves execution of ARPA Grant Funding Agreement</a:t>
          </a:r>
        </a:p>
      </dgm:t>
    </dgm:pt>
    <dgm:pt modelId="{CB66D397-E834-4C0E-BE53-858A67EF2105}" type="parTrans" cxnId="{363A4880-3028-44CA-BFCC-16E9A75059AD}">
      <dgm:prSet/>
      <dgm:spPr/>
      <dgm:t>
        <a:bodyPr/>
        <a:lstStyle/>
        <a:p>
          <a:endParaRPr lang="en-US"/>
        </a:p>
      </dgm:t>
    </dgm:pt>
    <dgm:pt modelId="{B2757313-EBD1-4B33-A6D2-D31D77560EDB}" type="sibTrans" cxnId="{363A4880-3028-44CA-BFCC-16E9A75059AD}">
      <dgm:prSet/>
      <dgm:spPr/>
      <dgm:t>
        <a:bodyPr/>
        <a:lstStyle/>
        <a:p>
          <a:endParaRPr lang="en-US"/>
        </a:p>
      </dgm:t>
    </dgm:pt>
    <dgm:pt modelId="{DE19DA76-8A25-4F49-A804-C263788340F1}" type="pres">
      <dgm:prSet presAssocID="{A858000A-52F3-45CE-9918-F25EE09D4184}" presName="root" presStyleCnt="0">
        <dgm:presLayoutVars>
          <dgm:chMax/>
          <dgm:chPref/>
          <dgm:animLvl val="lvl"/>
        </dgm:presLayoutVars>
      </dgm:prSet>
      <dgm:spPr/>
    </dgm:pt>
    <dgm:pt modelId="{531F36F4-7DAE-4A44-B02F-B1FA886B3B11}" type="pres">
      <dgm:prSet presAssocID="{A858000A-52F3-45CE-9918-F25EE09D4184}" presName="divider" presStyleLbl="fgAcc1" presStyleIdx="0" presStyleCnt="5"/>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C37D849A-4D1F-44A6-A394-35EB481AC4DB}" type="pres">
      <dgm:prSet presAssocID="{A858000A-52F3-45CE-9918-F25EE09D4184}" presName="nodes" presStyleCnt="0">
        <dgm:presLayoutVars>
          <dgm:chMax/>
          <dgm:chPref/>
          <dgm:animLvl val="lvl"/>
        </dgm:presLayoutVars>
      </dgm:prSet>
      <dgm:spPr/>
    </dgm:pt>
    <dgm:pt modelId="{3C83B75C-8535-4181-B15B-5CC7D41ADC75}" type="pres">
      <dgm:prSet presAssocID="{179C9047-4122-47C3-BFCE-12E86073B170}" presName="composite" presStyleCnt="0"/>
      <dgm:spPr/>
    </dgm:pt>
    <dgm:pt modelId="{E15BE4DF-9642-470F-A426-FAA476795D27}" type="pres">
      <dgm:prSet presAssocID="{179C9047-4122-47C3-BFCE-12E86073B170}" presName="ConnectorPoint" presStyleLbl="lnNode1" presStyleIdx="0" presStyleCnt="4"/>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2DF9A202-24D3-48C6-80E8-1C140A0AEEC6}" type="pres">
      <dgm:prSet presAssocID="{179C9047-4122-47C3-BFCE-12E86073B170}" presName="DropPinPlaceHolder" presStyleCnt="0"/>
      <dgm:spPr/>
    </dgm:pt>
    <dgm:pt modelId="{5CB60B51-753C-41E8-8311-DBE5DC2E890E}" type="pres">
      <dgm:prSet presAssocID="{179C9047-4122-47C3-BFCE-12E86073B170}" presName="DropPin" presStyleLbl="alignNode1" presStyleIdx="0" presStyleCnt="4"/>
      <dgm:spPr/>
    </dgm:pt>
    <dgm:pt modelId="{1917D978-9FB1-4B7B-B3E3-48C86427E724}" type="pres">
      <dgm:prSet presAssocID="{179C9047-4122-47C3-BFCE-12E86073B170}" presName="Ellipse" presStyleLbl="fgAcc1" presStyleIdx="1" presStyleCnt="5"/>
      <dgm:spPr>
        <a:solidFill>
          <a:schemeClr val="lt1">
            <a:alpha val="90000"/>
            <a:hueOff val="0"/>
            <a:satOff val="0"/>
            <a:lumOff val="0"/>
            <a:alphaOff val="0"/>
          </a:schemeClr>
        </a:solidFill>
        <a:ln w="15875" cap="flat" cmpd="sng" algn="ctr">
          <a:noFill/>
          <a:prstDash val="solid"/>
        </a:ln>
        <a:effectLst/>
      </dgm:spPr>
    </dgm:pt>
    <dgm:pt modelId="{A5576DE4-4B9A-4EBE-A932-6D3E6F86CFFC}" type="pres">
      <dgm:prSet presAssocID="{179C9047-4122-47C3-BFCE-12E86073B170}" presName="L2TextContainer" presStyleLbl="revTx" presStyleIdx="0" presStyleCnt="8">
        <dgm:presLayoutVars>
          <dgm:bulletEnabled val="1"/>
        </dgm:presLayoutVars>
      </dgm:prSet>
      <dgm:spPr/>
    </dgm:pt>
    <dgm:pt modelId="{F550FC64-D7F0-4784-839A-1F583046C4A4}" type="pres">
      <dgm:prSet presAssocID="{179C9047-4122-47C3-BFCE-12E86073B170}" presName="L1TextContainer" presStyleLbl="revTx" presStyleIdx="1" presStyleCnt="8">
        <dgm:presLayoutVars>
          <dgm:chMax val="1"/>
          <dgm:chPref val="1"/>
          <dgm:bulletEnabled val="1"/>
        </dgm:presLayoutVars>
      </dgm:prSet>
      <dgm:spPr/>
    </dgm:pt>
    <dgm:pt modelId="{7B7CD1F4-85C0-44D5-816D-8DA2E16A5B09}" type="pres">
      <dgm:prSet presAssocID="{179C9047-4122-47C3-BFCE-12E86073B170}" presName="ConnectLine" presStyleLbl="sibTrans1D1" presStyleIdx="0" presStyleCnt="4"/>
      <dgm:spPr>
        <a:noFill/>
        <a:ln w="12700" cap="flat" cmpd="sng" algn="ctr">
          <a:solidFill>
            <a:schemeClr val="accent1">
              <a:hueOff val="0"/>
              <a:satOff val="0"/>
              <a:lumOff val="0"/>
              <a:alphaOff val="0"/>
            </a:schemeClr>
          </a:solidFill>
          <a:prstDash val="dash"/>
        </a:ln>
        <a:effectLst/>
      </dgm:spPr>
    </dgm:pt>
    <dgm:pt modelId="{49F0733A-21AC-469A-A48F-88A14DE18AED}" type="pres">
      <dgm:prSet presAssocID="{179C9047-4122-47C3-BFCE-12E86073B170}" presName="EmptyPlaceHolder" presStyleCnt="0"/>
      <dgm:spPr/>
    </dgm:pt>
    <dgm:pt modelId="{E0B6DEBB-7DD3-4931-B71A-C2AAE8529653}" type="pres">
      <dgm:prSet presAssocID="{C0E34156-AA3F-4DBE-922E-E703CE8B55D4}" presName="spaceBetweenRectangles" presStyleCnt="0"/>
      <dgm:spPr/>
    </dgm:pt>
    <dgm:pt modelId="{3B6BB50C-7B66-477C-AD26-5BD1F85922A5}" type="pres">
      <dgm:prSet presAssocID="{2E4F181D-BA5B-4C6D-8AE8-F08F55BF55AF}" presName="composite" presStyleCnt="0"/>
      <dgm:spPr/>
    </dgm:pt>
    <dgm:pt modelId="{9C14806C-7E47-4D2C-81B6-6ABAA93D738F}" type="pres">
      <dgm:prSet presAssocID="{2E4F181D-BA5B-4C6D-8AE8-F08F55BF55AF}" presName="ConnectorPoint" presStyleLbl="lnNode1" presStyleIdx="1" presStyleCnt="4"/>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427A9B53-2FCB-402B-A44F-997EAE7021A4}" type="pres">
      <dgm:prSet presAssocID="{2E4F181D-BA5B-4C6D-8AE8-F08F55BF55AF}" presName="DropPinPlaceHolder" presStyleCnt="0"/>
      <dgm:spPr/>
    </dgm:pt>
    <dgm:pt modelId="{FDC9E0E0-8451-4849-9E80-03866D275DA2}" type="pres">
      <dgm:prSet presAssocID="{2E4F181D-BA5B-4C6D-8AE8-F08F55BF55AF}" presName="DropPin" presStyleLbl="alignNode1" presStyleIdx="1" presStyleCnt="4"/>
      <dgm:spPr/>
    </dgm:pt>
    <dgm:pt modelId="{C148FFC8-B789-44A3-8E6F-2125F2E61B3A}" type="pres">
      <dgm:prSet presAssocID="{2E4F181D-BA5B-4C6D-8AE8-F08F55BF55AF}" presName="Ellipse" presStyleLbl="fgAcc1" presStyleIdx="2" presStyleCnt="5"/>
      <dgm:spPr>
        <a:solidFill>
          <a:schemeClr val="lt1">
            <a:alpha val="90000"/>
            <a:hueOff val="0"/>
            <a:satOff val="0"/>
            <a:lumOff val="0"/>
            <a:alphaOff val="0"/>
          </a:schemeClr>
        </a:solidFill>
        <a:ln w="15875" cap="flat" cmpd="sng" algn="ctr">
          <a:noFill/>
          <a:prstDash val="solid"/>
        </a:ln>
        <a:effectLst/>
      </dgm:spPr>
    </dgm:pt>
    <dgm:pt modelId="{797768D8-8FE9-4F48-89E5-228D9D533A83}" type="pres">
      <dgm:prSet presAssocID="{2E4F181D-BA5B-4C6D-8AE8-F08F55BF55AF}" presName="L2TextContainer" presStyleLbl="revTx" presStyleIdx="2" presStyleCnt="8">
        <dgm:presLayoutVars>
          <dgm:bulletEnabled val="1"/>
        </dgm:presLayoutVars>
      </dgm:prSet>
      <dgm:spPr/>
    </dgm:pt>
    <dgm:pt modelId="{F1E0775F-A792-4226-834A-0FF860EED5D8}" type="pres">
      <dgm:prSet presAssocID="{2E4F181D-BA5B-4C6D-8AE8-F08F55BF55AF}" presName="L1TextContainer" presStyleLbl="revTx" presStyleIdx="3" presStyleCnt="8">
        <dgm:presLayoutVars>
          <dgm:chMax val="1"/>
          <dgm:chPref val="1"/>
          <dgm:bulletEnabled val="1"/>
        </dgm:presLayoutVars>
      </dgm:prSet>
      <dgm:spPr/>
    </dgm:pt>
    <dgm:pt modelId="{95483AF4-57B0-48CD-96FE-C6E758FCC19C}" type="pres">
      <dgm:prSet presAssocID="{2E4F181D-BA5B-4C6D-8AE8-F08F55BF55AF}" presName="ConnectLine" presStyleLbl="sibTrans1D1" presStyleIdx="1" presStyleCnt="4"/>
      <dgm:spPr>
        <a:noFill/>
        <a:ln w="12700" cap="flat" cmpd="sng" algn="ctr">
          <a:solidFill>
            <a:schemeClr val="accent1">
              <a:hueOff val="0"/>
              <a:satOff val="0"/>
              <a:lumOff val="0"/>
              <a:alphaOff val="0"/>
            </a:schemeClr>
          </a:solidFill>
          <a:prstDash val="dash"/>
        </a:ln>
        <a:effectLst/>
      </dgm:spPr>
    </dgm:pt>
    <dgm:pt modelId="{9CB9C506-1F7C-4A38-B35F-6E597FEC4826}" type="pres">
      <dgm:prSet presAssocID="{2E4F181D-BA5B-4C6D-8AE8-F08F55BF55AF}" presName="EmptyPlaceHolder" presStyleCnt="0"/>
      <dgm:spPr/>
    </dgm:pt>
    <dgm:pt modelId="{E5AFBCAB-D387-40A3-AD30-9B0456C386D9}" type="pres">
      <dgm:prSet presAssocID="{BDAC3CBE-5871-43FA-8762-EAD3FDC42E5B}" presName="spaceBetweenRectangles" presStyleCnt="0"/>
      <dgm:spPr/>
    </dgm:pt>
    <dgm:pt modelId="{CDDC20E0-3CF6-494A-968D-3387C8593054}" type="pres">
      <dgm:prSet presAssocID="{1EF22E15-9442-4AF6-A6B3-C90D524CE231}" presName="composite" presStyleCnt="0"/>
      <dgm:spPr/>
    </dgm:pt>
    <dgm:pt modelId="{89723D52-9D71-48E4-8E9F-BBB417DBE1BD}" type="pres">
      <dgm:prSet presAssocID="{1EF22E15-9442-4AF6-A6B3-C90D524CE231}" presName="ConnectorPoint" presStyleLbl="lnNode1" presStyleIdx="2" presStyleCnt="4"/>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B699D1F5-791F-4D1F-BA46-690B02FE5E2F}" type="pres">
      <dgm:prSet presAssocID="{1EF22E15-9442-4AF6-A6B3-C90D524CE231}" presName="DropPinPlaceHolder" presStyleCnt="0"/>
      <dgm:spPr/>
    </dgm:pt>
    <dgm:pt modelId="{2ACFF4C2-3CF0-425D-A8F9-284CE8708F23}" type="pres">
      <dgm:prSet presAssocID="{1EF22E15-9442-4AF6-A6B3-C90D524CE231}" presName="DropPin" presStyleLbl="alignNode1" presStyleIdx="2" presStyleCnt="4"/>
      <dgm:spPr/>
    </dgm:pt>
    <dgm:pt modelId="{021073C7-D87B-4358-A06D-3EACEAD77BE5}" type="pres">
      <dgm:prSet presAssocID="{1EF22E15-9442-4AF6-A6B3-C90D524CE231}" presName="Ellipse" presStyleLbl="fgAcc1" presStyleIdx="3" presStyleCnt="5"/>
      <dgm:spPr>
        <a:solidFill>
          <a:schemeClr val="lt1">
            <a:alpha val="90000"/>
            <a:hueOff val="0"/>
            <a:satOff val="0"/>
            <a:lumOff val="0"/>
            <a:alphaOff val="0"/>
          </a:schemeClr>
        </a:solidFill>
        <a:ln w="15875" cap="flat" cmpd="sng" algn="ctr">
          <a:noFill/>
          <a:prstDash val="solid"/>
        </a:ln>
        <a:effectLst/>
      </dgm:spPr>
    </dgm:pt>
    <dgm:pt modelId="{4620CBDC-5B3C-4CE1-A4BD-E6690036A19A}" type="pres">
      <dgm:prSet presAssocID="{1EF22E15-9442-4AF6-A6B3-C90D524CE231}" presName="L2TextContainer" presStyleLbl="revTx" presStyleIdx="4" presStyleCnt="8">
        <dgm:presLayoutVars>
          <dgm:bulletEnabled val="1"/>
        </dgm:presLayoutVars>
      </dgm:prSet>
      <dgm:spPr/>
    </dgm:pt>
    <dgm:pt modelId="{73666EEE-003D-42B5-90A1-620D8AA97ABA}" type="pres">
      <dgm:prSet presAssocID="{1EF22E15-9442-4AF6-A6B3-C90D524CE231}" presName="L1TextContainer" presStyleLbl="revTx" presStyleIdx="5" presStyleCnt="8">
        <dgm:presLayoutVars>
          <dgm:chMax val="1"/>
          <dgm:chPref val="1"/>
          <dgm:bulletEnabled val="1"/>
        </dgm:presLayoutVars>
      </dgm:prSet>
      <dgm:spPr/>
    </dgm:pt>
    <dgm:pt modelId="{03B2879E-D83B-4E07-84AE-A40E0A0FBC70}" type="pres">
      <dgm:prSet presAssocID="{1EF22E15-9442-4AF6-A6B3-C90D524CE231}" presName="ConnectLine" presStyleLbl="sibTrans1D1" presStyleIdx="2" presStyleCnt="4"/>
      <dgm:spPr>
        <a:noFill/>
        <a:ln w="12700" cap="flat" cmpd="sng" algn="ctr">
          <a:solidFill>
            <a:schemeClr val="accent1">
              <a:hueOff val="0"/>
              <a:satOff val="0"/>
              <a:lumOff val="0"/>
              <a:alphaOff val="0"/>
            </a:schemeClr>
          </a:solidFill>
          <a:prstDash val="dash"/>
        </a:ln>
        <a:effectLst/>
      </dgm:spPr>
    </dgm:pt>
    <dgm:pt modelId="{EB7784F4-4712-43FA-B5BF-C4A3EC929678}" type="pres">
      <dgm:prSet presAssocID="{1EF22E15-9442-4AF6-A6B3-C90D524CE231}" presName="EmptyPlaceHolder" presStyleCnt="0"/>
      <dgm:spPr/>
    </dgm:pt>
    <dgm:pt modelId="{68F945E0-5647-4434-AC2B-0340C9038D95}" type="pres">
      <dgm:prSet presAssocID="{F45C362F-4FDE-4D74-91C7-C6E48A0562EE}" presName="spaceBetweenRectangles" presStyleCnt="0"/>
      <dgm:spPr/>
    </dgm:pt>
    <dgm:pt modelId="{BD9C44E0-A539-469E-B32A-E5BFF2297C71}" type="pres">
      <dgm:prSet presAssocID="{0F8DF59E-5259-444F-B30C-2D072B863018}" presName="composite" presStyleCnt="0"/>
      <dgm:spPr/>
    </dgm:pt>
    <dgm:pt modelId="{B7F16BD1-F9B8-418E-AEDD-0A74D9D4AF36}" type="pres">
      <dgm:prSet presAssocID="{0F8DF59E-5259-444F-B30C-2D072B863018}" presName="ConnectorPoint" presStyleLbl="lnNode1" presStyleIdx="3" presStyleCnt="4"/>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gm:spPr>
    </dgm:pt>
    <dgm:pt modelId="{440903C0-F0E2-4037-AC87-762DE357C97E}" type="pres">
      <dgm:prSet presAssocID="{0F8DF59E-5259-444F-B30C-2D072B863018}" presName="DropPinPlaceHolder" presStyleCnt="0"/>
      <dgm:spPr/>
    </dgm:pt>
    <dgm:pt modelId="{7949EC4C-1189-4A27-995A-D3544B78FD98}" type="pres">
      <dgm:prSet presAssocID="{0F8DF59E-5259-444F-B30C-2D072B863018}" presName="DropPin" presStyleLbl="alignNode1" presStyleIdx="3" presStyleCnt="4"/>
      <dgm:spPr/>
    </dgm:pt>
    <dgm:pt modelId="{9FFE633C-190D-48B0-B176-CC52BB3EB01D}" type="pres">
      <dgm:prSet presAssocID="{0F8DF59E-5259-444F-B30C-2D072B863018}" presName="Ellipse" presStyleLbl="fgAcc1" presStyleIdx="4" presStyleCnt="5"/>
      <dgm:spPr>
        <a:solidFill>
          <a:schemeClr val="lt1">
            <a:alpha val="90000"/>
            <a:hueOff val="0"/>
            <a:satOff val="0"/>
            <a:lumOff val="0"/>
            <a:alphaOff val="0"/>
          </a:schemeClr>
        </a:solidFill>
        <a:ln w="15875" cap="flat" cmpd="sng" algn="ctr">
          <a:noFill/>
          <a:prstDash val="solid"/>
        </a:ln>
        <a:effectLst/>
      </dgm:spPr>
    </dgm:pt>
    <dgm:pt modelId="{3AA8CC84-8AC1-44E0-A676-EC8D1C213EB7}" type="pres">
      <dgm:prSet presAssocID="{0F8DF59E-5259-444F-B30C-2D072B863018}" presName="L2TextContainer" presStyleLbl="revTx" presStyleIdx="6" presStyleCnt="8">
        <dgm:presLayoutVars>
          <dgm:bulletEnabled val="1"/>
        </dgm:presLayoutVars>
      </dgm:prSet>
      <dgm:spPr/>
    </dgm:pt>
    <dgm:pt modelId="{22851781-6AEF-4562-8D9A-13E3EC47CF60}" type="pres">
      <dgm:prSet presAssocID="{0F8DF59E-5259-444F-B30C-2D072B863018}" presName="L1TextContainer" presStyleLbl="revTx" presStyleIdx="7" presStyleCnt="8">
        <dgm:presLayoutVars>
          <dgm:chMax val="1"/>
          <dgm:chPref val="1"/>
          <dgm:bulletEnabled val="1"/>
        </dgm:presLayoutVars>
      </dgm:prSet>
      <dgm:spPr/>
    </dgm:pt>
    <dgm:pt modelId="{C106BC07-F091-4E7A-959E-2A5D91D0D727}" type="pres">
      <dgm:prSet presAssocID="{0F8DF59E-5259-444F-B30C-2D072B863018}" presName="ConnectLine" presStyleLbl="sibTrans1D1" presStyleIdx="3" presStyleCnt="4"/>
      <dgm:spPr>
        <a:noFill/>
        <a:ln w="12700" cap="flat" cmpd="sng" algn="ctr">
          <a:solidFill>
            <a:schemeClr val="accent1">
              <a:hueOff val="0"/>
              <a:satOff val="0"/>
              <a:lumOff val="0"/>
              <a:alphaOff val="0"/>
            </a:schemeClr>
          </a:solidFill>
          <a:prstDash val="dash"/>
        </a:ln>
        <a:effectLst/>
      </dgm:spPr>
    </dgm:pt>
    <dgm:pt modelId="{B24E1B38-AE27-46A1-8338-80F42570F055}" type="pres">
      <dgm:prSet presAssocID="{0F8DF59E-5259-444F-B30C-2D072B863018}" presName="EmptyPlaceHolder" presStyleCnt="0"/>
      <dgm:spPr/>
    </dgm:pt>
  </dgm:ptLst>
  <dgm:cxnLst>
    <dgm:cxn modelId="{869AFA04-3953-48E5-877B-325D1DED1BAB}" type="presOf" srcId="{179C9047-4122-47C3-BFCE-12E86073B170}" destId="{F550FC64-D7F0-4784-839A-1F583046C4A4}" srcOrd="0" destOrd="0" presId="urn:microsoft.com/office/officeart/2017/3/layout/DropPinTimeline"/>
    <dgm:cxn modelId="{AA242408-CE73-411B-A5D8-BDBC6AD7A27D}" type="presOf" srcId="{2E4F181D-BA5B-4C6D-8AE8-F08F55BF55AF}" destId="{F1E0775F-A792-4226-834A-0FF860EED5D8}" srcOrd="0" destOrd="0" presId="urn:microsoft.com/office/officeart/2017/3/layout/DropPinTimeline"/>
    <dgm:cxn modelId="{4D1B5C18-FCDE-48D8-B5D1-CF64D56091B5}" type="presOf" srcId="{D4F30302-F674-469F-8F07-814DD6A50BEE}" destId="{A5576DE4-4B9A-4EBE-A932-6D3E6F86CFFC}" srcOrd="0" destOrd="0" presId="urn:microsoft.com/office/officeart/2017/3/layout/DropPinTimeline"/>
    <dgm:cxn modelId="{203C7231-0A68-4F64-9920-7DDF18A67423}" srcId="{A858000A-52F3-45CE-9918-F25EE09D4184}" destId="{1EF22E15-9442-4AF6-A6B3-C90D524CE231}" srcOrd="2" destOrd="0" parTransId="{FB368F69-D088-4B51-927A-FCC3CB42F3EE}" sibTransId="{F45C362F-4FDE-4D74-91C7-C6E48A0562EE}"/>
    <dgm:cxn modelId="{36872670-F8E8-4632-8106-C840CC114D48}" srcId="{A858000A-52F3-45CE-9918-F25EE09D4184}" destId="{2E4F181D-BA5B-4C6D-8AE8-F08F55BF55AF}" srcOrd="1" destOrd="0" parTransId="{EFB64F84-E903-4281-9CF2-7BC6C7136044}" sibTransId="{BDAC3CBE-5871-43FA-8762-EAD3FDC42E5B}"/>
    <dgm:cxn modelId="{43545470-B514-45F3-B6CC-FE6BC7C929F5}" srcId="{2E4F181D-BA5B-4C6D-8AE8-F08F55BF55AF}" destId="{718121BE-9E4B-4747-908A-9064CA16DFE0}" srcOrd="0" destOrd="0" parTransId="{26AC53A2-BA18-472C-A0FA-882330E488AC}" sibTransId="{59489F29-15CD-4E59-A13E-838C00F09F10}"/>
    <dgm:cxn modelId="{6D973053-B375-434F-B378-3C17E078986F}" srcId="{A858000A-52F3-45CE-9918-F25EE09D4184}" destId="{0F8DF59E-5259-444F-B30C-2D072B863018}" srcOrd="3" destOrd="0" parTransId="{3DE19A33-0395-46F9-870A-986AD6365B71}" sibTransId="{0696FE7D-F462-4B44-842F-9C0BEADD7E7D}"/>
    <dgm:cxn modelId="{B00D2B56-671F-4A52-BE0A-5B296646C7AC}" type="presOf" srcId="{1EF22E15-9442-4AF6-A6B3-C90D524CE231}" destId="{73666EEE-003D-42B5-90A1-620D8AA97ABA}" srcOrd="0" destOrd="0" presId="urn:microsoft.com/office/officeart/2017/3/layout/DropPinTimeline"/>
    <dgm:cxn modelId="{4A80537D-999D-49F5-9ECE-4A41ECEEBEDB}" srcId="{1EF22E15-9442-4AF6-A6B3-C90D524CE231}" destId="{031A9B0D-D1CE-4A3C-833F-6FBBC55CE0DB}" srcOrd="0" destOrd="0" parTransId="{7B61E8AC-8156-445A-A8B0-4AFFE750918B}" sibTransId="{CD57741D-1AA5-4EF6-8920-F9A3C95ECE6E}"/>
    <dgm:cxn modelId="{363A4880-3028-44CA-BFCC-16E9A75059AD}" srcId="{0F8DF59E-5259-444F-B30C-2D072B863018}" destId="{43A64738-B522-459F-B3DA-B79DC381C062}" srcOrd="0" destOrd="0" parTransId="{CB66D397-E834-4C0E-BE53-858A67EF2105}" sibTransId="{B2757313-EBD1-4B33-A6D2-D31D77560EDB}"/>
    <dgm:cxn modelId="{E0F9B580-C21E-41F5-B8D1-52C4041DDBA3}" type="presOf" srcId="{031A9B0D-D1CE-4A3C-833F-6FBBC55CE0DB}" destId="{4620CBDC-5B3C-4CE1-A4BD-E6690036A19A}" srcOrd="0" destOrd="0" presId="urn:microsoft.com/office/officeart/2017/3/layout/DropPinTimeline"/>
    <dgm:cxn modelId="{C989F681-73F1-4624-970F-CBD277600034}" srcId="{A858000A-52F3-45CE-9918-F25EE09D4184}" destId="{179C9047-4122-47C3-BFCE-12E86073B170}" srcOrd="0" destOrd="0" parTransId="{C6F6422C-E912-4B97-9900-A18635BB27F0}" sibTransId="{C0E34156-AA3F-4DBE-922E-E703CE8B55D4}"/>
    <dgm:cxn modelId="{65B9918A-D164-4DB4-9F23-CAAE33EEAFD2}" type="presOf" srcId="{A858000A-52F3-45CE-9918-F25EE09D4184}" destId="{DE19DA76-8A25-4F49-A804-C263788340F1}" srcOrd="0" destOrd="0" presId="urn:microsoft.com/office/officeart/2017/3/layout/DropPinTimeline"/>
    <dgm:cxn modelId="{4A6940B6-8E8D-438C-B723-A8976C84858D}" type="presOf" srcId="{0F8DF59E-5259-444F-B30C-2D072B863018}" destId="{22851781-6AEF-4562-8D9A-13E3EC47CF60}" srcOrd="0" destOrd="0" presId="urn:microsoft.com/office/officeart/2017/3/layout/DropPinTimeline"/>
    <dgm:cxn modelId="{8FCC52B7-4056-4FBD-BE4C-6902B5B0F936}" srcId="{179C9047-4122-47C3-BFCE-12E86073B170}" destId="{D4F30302-F674-469F-8F07-814DD6A50BEE}" srcOrd="0" destOrd="0" parTransId="{B3A7DD39-4741-4747-8001-BA689C16EA8C}" sibTransId="{DEB1915C-AB28-47BC-B9A0-F615B6B58F2F}"/>
    <dgm:cxn modelId="{40CBC3BE-A3DC-4F8C-9F89-9B082BDAA2A0}" type="presOf" srcId="{43A64738-B522-459F-B3DA-B79DC381C062}" destId="{3AA8CC84-8AC1-44E0-A676-EC8D1C213EB7}" srcOrd="0" destOrd="0" presId="urn:microsoft.com/office/officeart/2017/3/layout/DropPinTimeline"/>
    <dgm:cxn modelId="{AC4CEFDA-41AC-4B17-91CB-5D420E464CFC}" type="presOf" srcId="{1E5A96C3-D657-4359-9E18-4267182C1B45}" destId="{A5576DE4-4B9A-4EBE-A932-6D3E6F86CFFC}" srcOrd="0" destOrd="1" presId="urn:microsoft.com/office/officeart/2017/3/layout/DropPinTimeline"/>
    <dgm:cxn modelId="{1E7411FC-1517-4BB8-A22A-EED6525425BA}" type="presOf" srcId="{718121BE-9E4B-4747-908A-9064CA16DFE0}" destId="{797768D8-8FE9-4F48-89E5-228D9D533A83}" srcOrd="0" destOrd="0" presId="urn:microsoft.com/office/officeart/2017/3/layout/DropPinTimeline"/>
    <dgm:cxn modelId="{FEB88FFC-898B-4D7A-8A3F-FA8049B0C537}" srcId="{D4F30302-F674-469F-8F07-814DD6A50BEE}" destId="{1E5A96C3-D657-4359-9E18-4267182C1B45}" srcOrd="0" destOrd="0" parTransId="{7B0BE8DA-6E33-419E-8DE2-88E4F8BFD89E}" sibTransId="{4762045B-1953-4765-8DA1-F605250E57AA}"/>
    <dgm:cxn modelId="{6F784E72-487D-4864-AA0A-702FC555A84C}" type="presParOf" srcId="{DE19DA76-8A25-4F49-A804-C263788340F1}" destId="{531F36F4-7DAE-4A44-B02F-B1FA886B3B11}" srcOrd="0" destOrd="0" presId="urn:microsoft.com/office/officeart/2017/3/layout/DropPinTimeline"/>
    <dgm:cxn modelId="{6328270C-7481-4591-A39C-7387E3736D5F}" type="presParOf" srcId="{DE19DA76-8A25-4F49-A804-C263788340F1}" destId="{C37D849A-4D1F-44A6-A394-35EB481AC4DB}" srcOrd="1" destOrd="0" presId="urn:microsoft.com/office/officeart/2017/3/layout/DropPinTimeline"/>
    <dgm:cxn modelId="{F435221C-F89C-4BBE-9B7E-1AF49CDC505B}" type="presParOf" srcId="{C37D849A-4D1F-44A6-A394-35EB481AC4DB}" destId="{3C83B75C-8535-4181-B15B-5CC7D41ADC75}" srcOrd="0" destOrd="0" presId="urn:microsoft.com/office/officeart/2017/3/layout/DropPinTimeline"/>
    <dgm:cxn modelId="{1EE97915-44E1-4240-8104-3413AD0DB470}" type="presParOf" srcId="{3C83B75C-8535-4181-B15B-5CC7D41ADC75}" destId="{E15BE4DF-9642-470F-A426-FAA476795D27}" srcOrd="0" destOrd="0" presId="urn:microsoft.com/office/officeart/2017/3/layout/DropPinTimeline"/>
    <dgm:cxn modelId="{836BC5E2-E4D6-4393-BAFF-235932AFFFE7}" type="presParOf" srcId="{3C83B75C-8535-4181-B15B-5CC7D41ADC75}" destId="{2DF9A202-24D3-48C6-80E8-1C140A0AEEC6}" srcOrd="1" destOrd="0" presId="urn:microsoft.com/office/officeart/2017/3/layout/DropPinTimeline"/>
    <dgm:cxn modelId="{57F1E33B-06D0-4B03-8424-39AB04F061CA}" type="presParOf" srcId="{2DF9A202-24D3-48C6-80E8-1C140A0AEEC6}" destId="{5CB60B51-753C-41E8-8311-DBE5DC2E890E}" srcOrd="0" destOrd="0" presId="urn:microsoft.com/office/officeart/2017/3/layout/DropPinTimeline"/>
    <dgm:cxn modelId="{D9894673-03C1-4E7E-BB4E-582EA29EEE3B}" type="presParOf" srcId="{2DF9A202-24D3-48C6-80E8-1C140A0AEEC6}" destId="{1917D978-9FB1-4B7B-B3E3-48C86427E724}" srcOrd="1" destOrd="0" presId="urn:microsoft.com/office/officeart/2017/3/layout/DropPinTimeline"/>
    <dgm:cxn modelId="{BD6F799E-FAD0-484D-AF68-1CF29264B3C6}" type="presParOf" srcId="{3C83B75C-8535-4181-B15B-5CC7D41ADC75}" destId="{A5576DE4-4B9A-4EBE-A932-6D3E6F86CFFC}" srcOrd="2" destOrd="0" presId="urn:microsoft.com/office/officeart/2017/3/layout/DropPinTimeline"/>
    <dgm:cxn modelId="{59F6A701-065F-4C77-AFC4-2B1046DD6468}" type="presParOf" srcId="{3C83B75C-8535-4181-B15B-5CC7D41ADC75}" destId="{F550FC64-D7F0-4784-839A-1F583046C4A4}" srcOrd="3" destOrd="0" presId="urn:microsoft.com/office/officeart/2017/3/layout/DropPinTimeline"/>
    <dgm:cxn modelId="{B490DD7A-0CED-4E31-B09E-B115B6915A83}" type="presParOf" srcId="{3C83B75C-8535-4181-B15B-5CC7D41ADC75}" destId="{7B7CD1F4-85C0-44D5-816D-8DA2E16A5B09}" srcOrd="4" destOrd="0" presId="urn:microsoft.com/office/officeart/2017/3/layout/DropPinTimeline"/>
    <dgm:cxn modelId="{BE25C551-73F5-4634-A14D-A9BF555244D1}" type="presParOf" srcId="{3C83B75C-8535-4181-B15B-5CC7D41ADC75}" destId="{49F0733A-21AC-469A-A48F-88A14DE18AED}" srcOrd="5" destOrd="0" presId="urn:microsoft.com/office/officeart/2017/3/layout/DropPinTimeline"/>
    <dgm:cxn modelId="{672B4157-3BEE-4A76-B11C-7BF79790CF58}" type="presParOf" srcId="{C37D849A-4D1F-44A6-A394-35EB481AC4DB}" destId="{E0B6DEBB-7DD3-4931-B71A-C2AAE8529653}" srcOrd="1" destOrd="0" presId="urn:microsoft.com/office/officeart/2017/3/layout/DropPinTimeline"/>
    <dgm:cxn modelId="{B7DCA981-AD48-49A5-B5CC-821E24D77807}" type="presParOf" srcId="{C37D849A-4D1F-44A6-A394-35EB481AC4DB}" destId="{3B6BB50C-7B66-477C-AD26-5BD1F85922A5}" srcOrd="2" destOrd="0" presId="urn:microsoft.com/office/officeart/2017/3/layout/DropPinTimeline"/>
    <dgm:cxn modelId="{6E89835A-DF4C-4C18-BCAB-14F9A247A78A}" type="presParOf" srcId="{3B6BB50C-7B66-477C-AD26-5BD1F85922A5}" destId="{9C14806C-7E47-4D2C-81B6-6ABAA93D738F}" srcOrd="0" destOrd="0" presId="urn:microsoft.com/office/officeart/2017/3/layout/DropPinTimeline"/>
    <dgm:cxn modelId="{03DCC0D4-60F5-44A7-B078-73C83ED86ED5}" type="presParOf" srcId="{3B6BB50C-7B66-477C-AD26-5BD1F85922A5}" destId="{427A9B53-2FCB-402B-A44F-997EAE7021A4}" srcOrd="1" destOrd="0" presId="urn:microsoft.com/office/officeart/2017/3/layout/DropPinTimeline"/>
    <dgm:cxn modelId="{1F00CE62-2DE2-434B-BFE1-9D8159CBC1C9}" type="presParOf" srcId="{427A9B53-2FCB-402B-A44F-997EAE7021A4}" destId="{FDC9E0E0-8451-4849-9E80-03866D275DA2}" srcOrd="0" destOrd="0" presId="urn:microsoft.com/office/officeart/2017/3/layout/DropPinTimeline"/>
    <dgm:cxn modelId="{E9AA9BEA-3A5E-4652-AE46-379F5B2C9D23}" type="presParOf" srcId="{427A9B53-2FCB-402B-A44F-997EAE7021A4}" destId="{C148FFC8-B789-44A3-8E6F-2125F2E61B3A}" srcOrd="1" destOrd="0" presId="urn:microsoft.com/office/officeart/2017/3/layout/DropPinTimeline"/>
    <dgm:cxn modelId="{4DF78D7C-E455-494D-B334-9B731061BA44}" type="presParOf" srcId="{3B6BB50C-7B66-477C-AD26-5BD1F85922A5}" destId="{797768D8-8FE9-4F48-89E5-228D9D533A83}" srcOrd="2" destOrd="0" presId="urn:microsoft.com/office/officeart/2017/3/layout/DropPinTimeline"/>
    <dgm:cxn modelId="{03DD993E-07BD-4815-8CC8-E55A91240F00}" type="presParOf" srcId="{3B6BB50C-7B66-477C-AD26-5BD1F85922A5}" destId="{F1E0775F-A792-4226-834A-0FF860EED5D8}" srcOrd="3" destOrd="0" presId="urn:microsoft.com/office/officeart/2017/3/layout/DropPinTimeline"/>
    <dgm:cxn modelId="{843B8C4B-90CA-44CE-BE0C-02A5DFF29C6B}" type="presParOf" srcId="{3B6BB50C-7B66-477C-AD26-5BD1F85922A5}" destId="{95483AF4-57B0-48CD-96FE-C6E758FCC19C}" srcOrd="4" destOrd="0" presId="urn:microsoft.com/office/officeart/2017/3/layout/DropPinTimeline"/>
    <dgm:cxn modelId="{D95BBD6C-4A9A-4895-AB40-190FFC76E5E5}" type="presParOf" srcId="{3B6BB50C-7B66-477C-AD26-5BD1F85922A5}" destId="{9CB9C506-1F7C-4A38-B35F-6E597FEC4826}" srcOrd="5" destOrd="0" presId="urn:microsoft.com/office/officeart/2017/3/layout/DropPinTimeline"/>
    <dgm:cxn modelId="{0D4D8F8E-8B1F-49ED-B2B2-E32965CA40F5}" type="presParOf" srcId="{C37D849A-4D1F-44A6-A394-35EB481AC4DB}" destId="{E5AFBCAB-D387-40A3-AD30-9B0456C386D9}" srcOrd="3" destOrd="0" presId="urn:microsoft.com/office/officeart/2017/3/layout/DropPinTimeline"/>
    <dgm:cxn modelId="{C9A8C303-DA10-40FF-B7B2-B7F8806C9109}" type="presParOf" srcId="{C37D849A-4D1F-44A6-A394-35EB481AC4DB}" destId="{CDDC20E0-3CF6-494A-968D-3387C8593054}" srcOrd="4" destOrd="0" presId="urn:microsoft.com/office/officeart/2017/3/layout/DropPinTimeline"/>
    <dgm:cxn modelId="{9B510A32-C323-4A06-A749-09AC2CD87CEC}" type="presParOf" srcId="{CDDC20E0-3CF6-494A-968D-3387C8593054}" destId="{89723D52-9D71-48E4-8E9F-BBB417DBE1BD}" srcOrd="0" destOrd="0" presId="urn:microsoft.com/office/officeart/2017/3/layout/DropPinTimeline"/>
    <dgm:cxn modelId="{9676E3D9-D026-4261-A118-0E95E706B278}" type="presParOf" srcId="{CDDC20E0-3CF6-494A-968D-3387C8593054}" destId="{B699D1F5-791F-4D1F-BA46-690B02FE5E2F}" srcOrd="1" destOrd="0" presId="urn:microsoft.com/office/officeart/2017/3/layout/DropPinTimeline"/>
    <dgm:cxn modelId="{670E8812-A18B-4BDF-A0A5-030ABF66F4BA}" type="presParOf" srcId="{B699D1F5-791F-4D1F-BA46-690B02FE5E2F}" destId="{2ACFF4C2-3CF0-425D-A8F9-284CE8708F23}" srcOrd="0" destOrd="0" presId="urn:microsoft.com/office/officeart/2017/3/layout/DropPinTimeline"/>
    <dgm:cxn modelId="{30B49B23-B4B2-4F6B-9191-8DE4AB3AF474}" type="presParOf" srcId="{B699D1F5-791F-4D1F-BA46-690B02FE5E2F}" destId="{021073C7-D87B-4358-A06D-3EACEAD77BE5}" srcOrd="1" destOrd="0" presId="urn:microsoft.com/office/officeart/2017/3/layout/DropPinTimeline"/>
    <dgm:cxn modelId="{3053A0CD-970D-4186-A39A-B9AD7C127604}" type="presParOf" srcId="{CDDC20E0-3CF6-494A-968D-3387C8593054}" destId="{4620CBDC-5B3C-4CE1-A4BD-E6690036A19A}" srcOrd="2" destOrd="0" presId="urn:microsoft.com/office/officeart/2017/3/layout/DropPinTimeline"/>
    <dgm:cxn modelId="{A4E2731B-CD48-4D80-B0D7-FBC0332D2CDE}" type="presParOf" srcId="{CDDC20E0-3CF6-494A-968D-3387C8593054}" destId="{73666EEE-003D-42B5-90A1-620D8AA97ABA}" srcOrd="3" destOrd="0" presId="urn:microsoft.com/office/officeart/2017/3/layout/DropPinTimeline"/>
    <dgm:cxn modelId="{8DBA41B1-F0E7-4B38-8E1E-B780D32C7DBC}" type="presParOf" srcId="{CDDC20E0-3CF6-494A-968D-3387C8593054}" destId="{03B2879E-D83B-4E07-84AE-A40E0A0FBC70}" srcOrd="4" destOrd="0" presId="urn:microsoft.com/office/officeart/2017/3/layout/DropPinTimeline"/>
    <dgm:cxn modelId="{AFA0C30E-D2A4-42FF-B0A0-B1E50153787C}" type="presParOf" srcId="{CDDC20E0-3CF6-494A-968D-3387C8593054}" destId="{EB7784F4-4712-43FA-B5BF-C4A3EC929678}" srcOrd="5" destOrd="0" presId="urn:microsoft.com/office/officeart/2017/3/layout/DropPinTimeline"/>
    <dgm:cxn modelId="{6DB8D430-C945-44FC-92CE-54F3C5C345CC}" type="presParOf" srcId="{C37D849A-4D1F-44A6-A394-35EB481AC4DB}" destId="{68F945E0-5647-4434-AC2B-0340C9038D95}" srcOrd="5" destOrd="0" presId="urn:microsoft.com/office/officeart/2017/3/layout/DropPinTimeline"/>
    <dgm:cxn modelId="{8CA731C6-5B36-40A1-95EC-91CC0D158C6C}" type="presParOf" srcId="{C37D849A-4D1F-44A6-A394-35EB481AC4DB}" destId="{BD9C44E0-A539-469E-B32A-E5BFF2297C71}" srcOrd="6" destOrd="0" presId="urn:microsoft.com/office/officeart/2017/3/layout/DropPinTimeline"/>
    <dgm:cxn modelId="{74C27A50-25A1-4BDA-8BE9-70C9181C677D}" type="presParOf" srcId="{BD9C44E0-A539-469E-B32A-E5BFF2297C71}" destId="{B7F16BD1-F9B8-418E-AEDD-0A74D9D4AF36}" srcOrd="0" destOrd="0" presId="urn:microsoft.com/office/officeart/2017/3/layout/DropPinTimeline"/>
    <dgm:cxn modelId="{B58FE575-FB84-4D1B-874D-96B1AFABBD0E}" type="presParOf" srcId="{BD9C44E0-A539-469E-B32A-E5BFF2297C71}" destId="{440903C0-F0E2-4037-AC87-762DE357C97E}" srcOrd="1" destOrd="0" presId="urn:microsoft.com/office/officeart/2017/3/layout/DropPinTimeline"/>
    <dgm:cxn modelId="{6977B991-EBCE-4838-B386-327977CC74A4}" type="presParOf" srcId="{440903C0-F0E2-4037-AC87-762DE357C97E}" destId="{7949EC4C-1189-4A27-995A-D3544B78FD98}" srcOrd="0" destOrd="0" presId="urn:microsoft.com/office/officeart/2017/3/layout/DropPinTimeline"/>
    <dgm:cxn modelId="{01C11D9C-E134-4EC0-83DC-512E47ECE2D5}" type="presParOf" srcId="{440903C0-F0E2-4037-AC87-762DE357C97E}" destId="{9FFE633C-190D-48B0-B176-CC52BB3EB01D}" srcOrd="1" destOrd="0" presId="urn:microsoft.com/office/officeart/2017/3/layout/DropPinTimeline"/>
    <dgm:cxn modelId="{72291102-150A-40A6-9988-84BAC782DAE5}" type="presParOf" srcId="{BD9C44E0-A539-469E-B32A-E5BFF2297C71}" destId="{3AA8CC84-8AC1-44E0-A676-EC8D1C213EB7}" srcOrd="2" destOrd="0" presId="urn:microsoft.com/office/officeart/2017/3/layout/DropPinTimeline"/>
    <dgm:cxn modelId="{7BC2553E-66E9-4B01-8FCB-A61C5C51DDCA}" type="presParOf" srcId="{BD9C44E0-A539-469E-B32A-E5BFF2297C71}" destId="{22851781-6AEF-4562-8D9A-13E3EC47CF60}" srcOrd="3" destOrd="0" presId="urn:microsoft.com/office/officeart/2017/3/layout/DropPinTimeline"/>
    <dgm:cxn modelId="{691694FD-BCE4-4E29-B2E1-6DCCF9C90986}" type="presParOf" srcId="{BD9C44E0-A539-469E-B32A-E5BFF2297C71}" destId="{C106BC07-F091-4E7A-959E-2A5D91D0D727}" srcOrd="4" destOrd="0" presId="urn:microsoft.com/office/officeart/2017/3/layout/DropPinTimeline"/>
    <dgm:cxn modelId="{81228E03-5BE7-413B-97E1-C6174FAA444D}" type="presParOf" srcId="{BD9C44E0-A539-469E-B32A-E5BFF2297C71}" destId="{B24E1B38-AE27-46A1-8338-80F42570F055}" srcOrd="5" destOrd="0" presId="urn:microsoft.com/office/officeart/2017/3/layout/DropPi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9DC602-23B6-414A-B343-950241FBD57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04CFC987-766B-448C-B951-9C8D8485ACC3}">
      <dgm:prSet custT="1"/>
      <dgm:spPr/>
      <dgm:t>
        <a:bodyPr/>
        <a:lstStyle/>
        <a:p>
          <a:pPr algn="just">
            <a:lnSpc>
              <a:spcPct val="100000"/>
            </a:lnSpc>
          </a:pPr>
          <a:r>
            <a:rPr lang="en-US" sz="1600" b="1" dirty="0"/>
            <a:t>Execute $500,000 ARPA Grant Funding Agreement with the Developer for predevelopment</a:t>
          </a:r>
        </a:p>
      </dgm:t>
    </dgm:pt>
    <dgm:pt modelId="{282336AB-467F-4779-9A37-527E17CC3791}" type="parTrans" cxnId="{E1F5E775-41A4-42A0-92B8-B457ECFA45AC}">
      <dgm:prSet/>
      <dgm:spPr/>
      <dgm:t>
        <a:bodyPr/>
        <a:lstStyle/>
        <a:p>
          <a:endParaRPr lang="en-US"/>
        </a:p>
      </dgm:t>
    </dgm:pt>
    <dgm:pt modelId="{68A236FE-90F8-4A6C-A2EA-3DE8ED4B1758}" type="sibTrans" cxnId="{E1F5E775-41A4-42A0-92B8-B457ECFA45AC}">
      <dgm:prSet/>
      <dgm:spPr/>
      <dgm:t>
        <a:bodyPr/>
        <a:lstStyle/>
        <a:p>
          <a:endParaRPr lang="en-US"/>
        </a:p>
      </dgm:t>
    </dgm:pt>
    <dgm:pt modelId="{6AE411DE-19DE-4DDB-AEDF-7026D42BF4DA}">
      <dgm:prSet custT="1"/>
      <dgm:spPr/>
      <dgm:t>
        <a:bodyPr/>
        <a:lstStyle/>
        <a:p>
          <a:pPr algn="just">
            <a:lnSpc>
              <a:spcPct val="100000"/>
            </a:lnSpc>
          </a:pPr>
          <a:r>
            <a:rPr lang="en-US" sz="1600" b="1" dirty="0"/>
            <a:t>Monterey County expressed the desire to process entitlements for the Project</a:t>
          </a:r>
        </a:p>
      </dgm:t>
    </dgm:pt>
    <dgm:pt modelId="{448922F5-7AD6-4BD1-9E23-CFB8FD4565B3}" type="parTrans" cxnId="{A29B697F-3F8B-4A82-A949-D6E22685BD5D}">
      <dgm:prSet/>
      <dgm:spPr/>
      <dgm:t>
        <a:bodyPr/>
        <a:lstStyle/>
        <a:p>
          <a:endParaRPr lang="en-US"/>
        </a:p>
      </dgm:t>
    </dgm:pt>
    <dgm:pt modelId="{1107B8AE-4199-468A-A729-71A3C535D18F}" type="sibTrans" cxnId="{A29B697F-3F8B-4A82-A949-D6E22685BD5D}">
      <dgm:prSet/>
      <dgm:spPr/>
      <dgm:t>
        <a:bodyPr/>
        <a:lstStyle/>
        <a:p>
          <a:endParaRPr lang="en-US"/>
        </a:p>
      </dgm:t>
    </dgm:pt>
    <dgm:pt modelId="{E127575A-3CD6-44D6-9BC5-F7FB29713653}">
      <dgm:prSet custT="1"/>
      <dgm:spPr/>
      <dgm:t>
        <a:bodyPr/>
        <a:lstStyle/>
        <a:p>
          <a:pPr algn="just">
            <a:lnSpc>
              <a:spcPct val="100000"/>
            </a:lnSpc>
          </a:pPr>
          <a:r>
            <a:rPr lang="en-US" sz="1600" b="1" dirty="0"/>
            <a:t>Deviation from Salinas Zoning Code - Zoning Code Section 37-10.180 </a:t>
          </a:r>
        </a:p>
      </dgm:t>
    </dgm:pt>
    <dgm:pt modelId="{018D1175-0CBC-4FB3-ACB0-FC12E1EE0CF3}" type="parTrans" cxnId="{72C3B16A-4001-4AE4-A1BE-CAB00E45CCCF}">
      <dgm:prSet/>
      <dgm:spPr/>
      <dgm:t>
        <a:bodyPr/>
        <a:lstStyle/>
        <a:p>
          <a:endParaRPr lang="en-US"/>
        </a:p>
      </dgm:t>
    </dgm:pt>
    <dgm:pt modelId="{604E793B-27D5-4A23-B32E-3C8FE26CDD05}" type="sibTrans" cxnId="{72C3B16A-4001-4AE4-A1BE-CAB00E45CCCF}">
      <dgm:prSet/>
      <dgm:spPr/>
      <dgm:t>
        <a:bodyPr/>
        <a:lstStyle/>
        <a:p>
          <a:endParaRPr lang="en-US"/>
        </a:p>
      </dgm:t>
    </dgm:pt>
    <dgm:pt modelId="{F8C9401D-317B-4A17-8EEE-D7DDEC0D8E8C}" type="pres">
      <dgm:prSet presAssocID="{D89DC602-23B6-414A-B343-950241FBD571}" presName="root" presStyleCnt="0">
        <dgm:presLayoutVars>
          <dgm:dir/>
          <dgm:resizeHandles val="exact"/>
        </dgm:presLayoutVars>
      </dgm:prSet>
      <dgm:spPr/>
    </dgm:pt>
    <dgm:pt modelId="{A4875221-B085-4377-B350-CCFC39C33656}" type="pres">
      <dgm:prSet presAssocID="{04CFC987-766B-448C-B951-9C8D8485ACC3}" presName="compNode" presStyleCnt="0"/>
      <dgm:spPr/>
    </dgm:pt>
    <dgm:pt modelId="{8EBB4CC2-3F98-4EB0-BBBE-D8C2ACBB9B3E}" type="pres">
      <dgm:prSet presAssocID="{04CFC987-766B-448C-B951-9C8D8485ACC3}" presName="bgRect" presStyleLbl="bgShp" presStyleIdx="0" presStyleCnt="3" custLinFactNeighborX="-3060" custLinFactNeighborY="2879"/>
      <dgm:spPr/>
    </dgm:pt>
    <dgm:pt modelId="{E453B393-5007-4CEA-98B6-E53AE5A3F632}" type="pres">
      <dgm:prSet presAssocID="{04CFC987-766B-448C-B951-9C8D8485ACC3}"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ocument with solid fill"/>
        </a:ext>
      </dgm:extLst>
    </dgm:pt>
    <dgm:pt modelId="{3A842F34-18CB-4DF2-9624-4C29D0ACAA23}" type="pres">
      <dgm:prSet presAssocID="{04CFC987-766B-448C-B951-9C8D8485ACC3}" presName="spaceRect" presStyleCnt="0"/>
      <dgm:spPr/>
    </dgm:pt>
    <dgm:pt modelId="{19FF9F4D-E3A3-4939-9CFC-05F05D01B1C4}" type="pres">
      <dgm:prSet presAssocID="{04CFC987-766B-448C-B951-9C8D8485ACC3}" presName="parTx" presStyleLbl="revTx" presStyleIdx="0" presStyleCnt="3">
        <dgm:presLayoutVars>
          <dgm:chMax val="0"/>
          <dgm:chPref val="0"/>
        </dgm:presLayoutVars>
      </dgm:prSet>
      <dgm:spPr/>
    </dgm:pt>
    <dgm:pt modelId="{33A94BDF-C264-4526-B758-BB7E4FD63565}" type="pres">
      <dgm:prSet presAssocID="{68A236FE-90F8-4A6C-A2EA-3DE8ED4B1758}" presName="sibTrans" presStyleCnt="0"/>
      <dgm:spPr/>
    </dgm:pt>
    <dgm:pt modelId="{4C46CF3E-79D9-4569-AE13-7432967C9085}" type="pres">
      <dgm:prSet presAssocID="{6AE411DE-19DE-4DDB-AEDF-7026D42BF4DA}" presName="compNode" presStyleCnt="0"/>
      <dgm:spPr/>
    </dgm:pt>
    <dgm:pt modelId="{AD807A4C-021F-4C20-8BF5-0A9F361A94B5}" type="pres">
      <dgm:prSet presAssocID="{6AE411DE-19DE-4DDB-AEDF-7026D42BF4DA}" presName="bgRect" presStyleLbl="bgShp" presStyleIdx="1" presStyleCnt="3"/>
      <dgm:spPr/>
    </dgm:pt>
    <dgm:pt modelId="{91CB6FAA-B228-43EC-9E00-75493174AB7E}" type="pres">
      <dgm:prSet presAssocID="{6AE411DE-19DE-4DDB-AEDF-7026D42BF4DA}"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nk outline"/>
        </a:ext>
      </dgm:extLst>
    </dgm:pt>
    <dgm:pt modelId="{B5C93E02-A465-46A5-89CD-9B04F3A36E56}" type="pres">
      <dgm:prSet presAssocID="{6AE411DE-19DE-4DDB-AEDF-7026D42BF4DA}" presName="spaceRect" presStyleCnt="0"/>
      <dgm:spPr/>
    </dgm:pt>
    <dgm:pt modelId="{133398F7-BAEF-49CA-BF80-18314EFBC8DC}" type="pres">
      <dgm:prSet presAssocID="{6AE411DE-19DE-4DDB-AEDF-7026D42BF4DA}" presName="parTx" presStyleLbl="revTx" presStyleIdx="1" presStyleCnt="3">
        <dgm:presLayoutVars>
          <dgm:chMax val="0"/>
          <dgm:chPref val="0"/>
        </dgm:presLayoutVars>
      </dgm:prSet>
      <dgm:spPr/>
    </dgm:pt>
    <dgm:pt modelId="{4A59A99A-269B-45DB-9E96-C7114457CF60}" type="pres">
      <dgm:prSet presAssocID="{1107B8AE-4199-468A-A729-71A3C535D18F}" presName="sibTrans" presStyleCnt="0"/>
      <dgm:spPr/>
    </dgm:pt>
    <dgm:pt modelId="{8C776D3A-E7CA-4A17-BBE7-7DABC6C79CC7}" type="pres">
      <dgm:prSet presAssocID="{E127575A-3CD6-44D6-9BC5-F7FB29713653}" presName="compNode" presStyleCnt="0"/>
      <dgm:spPr/>
    </dgm:pt>
    <dgm:pt modelId="{6B092FBF-1BCD-445C-A8EB-8B1FD90A0C3F}" type="pres">
      <dgm:prSet presAssocID="{E127575A-3CD6-44D6-9BC5-F7FB29713653}" presName="bgRect" presStyleLbl="bgShp" presStyleIdx="2" presStyleCnt="3"/>
      <dgm:spPr/>
    </dgm:pt>
    <dgm:pt modelId="{DBA8449F-FB49-4F5E-A42E-74F0822E9A4E}" type="pres">
      <dgm:prSet presAssocID="{E127575A-3CD6-44D6-9BC5-F7FB29713653}"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ighborhood with solid fill"/>
        </a:ext>
      </dgm:extLst>
    </dgm:pt>
    <dgm:pt modelId="{51533D9E-3230-4D66-BF5E-426765D2F581}" type="pres">
      <dgm:prSet presAssocID="{E127575A-3CD6-44D6-9BC5-F7FB29713653}" presName="spaceRect" presStyleCnt="0"/>
      <dgm:spPr/>
    </dgm:pt>
    <dgm:pt modelId="{2E5D6251-4B18-4A92-96BA-43A3BD261C85}" type="pres">
      <dgm:prSet presAssocID="{E127575A-3CD6-44D6-9BC5-F7FB29713653}" presName="parTx" presStyleLbl="revTx" presStyleIdx="2" presStyleCnt="3">
        <dgm:presLayoutVars>
          <dgm:chMax val="0"/>
          <dgm:chPref val="0"/>
        </dgm:presLayoutVars>
      </dgm:prSet>
      <dgm:spPr/>
    </dgm:pt>
  </dgm:ptLst>
  <dgm:cxnLst>
    <dgm:cxn modelId="{72C3B16A-4001-4AE4-A1BE-CAB00E45CCCF}" srcId="{D89DC602-23B6-414A-B343-950241FBD571}" destId="{E127575A-3CD6-44D6-9BC5-F7FB29713653}" srcOrd="2" destOrd="0" parTransId="{018D1175-0CBC-4FB3-ACB0-FC12E1EE0CF3}" sibTransId="{604E793B-27D5-4A23-B32E-3C8FE26CDD05}"/>
    <dgm:cxn modelId="{E1F5E775-41A4-42A0-92B8-B457ECFA45AC}" srcId="{D89DC602-23B6-414A-B343-950241FBD571}" destId="{04CFC987-766B-448C-B951-9C8D8485ACC3}" srcOrd="0" destOrd="0" parTransId="{282336AB-467F-4779-9A37-527E17CC3791}" sibTransId="{68A236FE-90F8-4A6C-A2EA-3DE8ED4B1758}"/>
    <dgm:cxn modelId="{A29B697F-3F8B-4A82-A949-D6E22685BD5D}" srcId="{D89DC602-23B6-414A-B343-950241FBD571}" destId="{6AE411DE-19DE-4DDB-AEDF-7026D42BF4DA}" srcOrd="1" destOrd="0" parTransId="{448922F5-7AD6-4BD1-9E23-CFB8FD4565B3}" sibTransId="{1107B8AE-4199-468A-A729-71A3C535D18F}"/>
    <dgm:cxn modelId="{8D2FE89D-28F2-4EEF-8BFE-18A7C7299E07}" type="presOf" srcId="{6AE411DE-19DE-4DDB-AEDF-7026D42BF4DA}" destId="{133398F7-BAEF-49CA-BF80-18314EFBC8DC}" srcOrd="0" destOrd="0" presId="urn:microsoft.com/office/officeart/2018/2/layout/IconVerticalSolidList"/>
    <dgm:cxn modelId="{5470F8A3-09D6-427B-8A3E-FD637E939200}" type="presOf" srcId="{D89DC602-23B6-414A-B343-950241FBD571}" destId="{F8C9401D-317B-4A17-8EEE-D7DDEC0D8E8C}" srcOrd="0" destOrd="0" presId="urn:microsoft.com/office/officeart/2018/2/layout/IconVerticalSolidList"/>
    <dgm:cxn modelId="{E77D9FE5-7B8C-4EB7-9A7A-69F15DB5F7C3}" type="presOf" srcId="{E127575A-3CD6-44D6-9BC5-F7FB29713653}" destId="{2E5D6251-4B18-4A92-96BA-43A3BD261C85}" srcOrd="0" destOrd="0" presId="urn:microsoft.com/office/officeart/2018/2/layout/IconVerticalSolidList"/>
    <dgm:cxn modelId="{B1DBAFF2-23F4-4C1A-90EC-4AB77C6F2A9D}" type="presOf" srcId="{04CFC987-766B-448C-B951-9C8D8485ACC3}" destId="{19FF9F4D-E3A3-4939-9CFC-05F05D01B1C4}" srcOrd="0" destOrd="0" presId="urn:microsoft.com/office/officeart/2018/2/layout/IconVerticalSolidList"/>
    <dgm:cxn modelId="{35E6C742-7170-4278-ABF5-763ACFB60FBA}" type="presParOf" srcId="{F8C9401D-317B-4A17-8EEE-D7DDEC0D8E8C}" destId="{A4875221-B085-4377-B350-CCFC39C33656}" srcOrd="0" destOrd="0" presId="urn:microsoft.com/office/officeart/2018/2/layout/IconVerticalSolidList"/>
    <dgm:cxn modelId="{2C7A0AFD-BCD0-47EB-BCDB-F76C7B8E641F}" type="presParOf" srcId="{A4875221-B085-4377-B350-CCFC39C33656}" destId="{8EBB4CC2-3F98-4EB0-BBBE-D8C2ACBB9B3E}" srcOrd="0" destOrd="0" presId="urn:microsoft.com/office/officeart/2018/2/layout/IconVerticalSolidList"/>
    <dgm:cxn modelId="{B5295C6C-25C7-458D-8B84-284C19B3C23E}" type="presParOf" srcId="{A4875221-B085-4377-B350-CCFC39C33656}" destId="{E453B393-5007-4CEA-98B6-E53AE5A3F632}" srcOrd="1" destOrd="0" presId="urn:microsoft.com/office/officeart/2018/2/layout/IconVerticalSolidList"/>
    <dgm:cxn modelId="{873EDAC0-F25A-4AED-B95C-3FDBD9FB2E23}" type="presParOf" srcId="{A4875221-B085-4377-B350-CCFC39C33656}" destId="{3A842F34-18CB-4DF2-9624-4C29D0ACAA23}" srcOrd="2" destOrd="0" presId="urn:microsoft.com/office/officeart/2018/2/layout/IconVerticalSolidList"/>
    <dgm:cxn modelId="{F3BF108E-A107-4DF4-A5D4-ECA4942F7777}" type="presParOf" srcId="{A4875221-B085-4377-B350-CCFC39C33656}" destId="{19FF9F4D-E3A3-4939-9CFC-05F05D01B1C4}" srcOrd="3" destOrd="0" presId="urn:microsoft.com/office/officeart/2018/2/layout/IconVerticalSolidList"/>
    <dgm:cxn modelId="{A5742DAE-4594-4DDF-856F-FE4B895EF6DE}" type="presParOf" srcId="{F8C9401D-317B-4A17-8EEE-D7DDEC0D8E8C}" destId="{33A94BDF-C264-4526-B758-BB7E4FD63565}" srcOrd="1" destOrd="0" presId="urn:microsoft.com/office/officeart/2018/2/layout/IconVerticalSolidList"/>
    <dgm:cxn modelId="{68600982-12E5-4D24-A499-62393C845795}" type="presParOf" srcId="{F8C9401D-317B-4A17-8EEE-D7DDEC0D8E8C}" destId="{4C46CF3E-79D9-4569-AE13-7432967C9085}" srcOrd="2" destOrd="0" presId="urn:microsoft.com/office/officeart/2018/2/layout/IconVerticalSolidList"/>
    <dgm:cxn modelId="{BFCFAF95-1B8E-4E01-85FF-47C6A8A64DC4}" type="presParOf" srcId="{4C46CF3E-79D9-4569-AE13-7432967C9085}" destId="{AD807A4C-021F-4C20-8BF5-0A9F361A94B5}" srcOrd="0" destOrd="0" presId="urn:microsoft.com/office/officeart/2018/2/layout/IconVerticalSolidList"/>
    <dgm:cxn modelId="{74E9FB74-3AA8-4A80-A057-AB1AC55CDEC6}" type="presParOf" srcId="{4C46CF3E-79D9-4569-AE13-7432967C9085}" destId="{91CB6FAA-B228-43EC-9E00-75493174AB7E}" srcOrd="1" destOrd="0" presId="urn:microsoft.com/office/officeart/2018/2/layout/IconVerticalSolidList"/>
    <dgm:cxn modelId="{2438BD8C-A81C-46DA-8753-C4713D7A1CA2}" type="presParOf" srcId="{4C46CF3E-79D9-4569-AE13-7432967C9085}" destId="{B5C93E02-A465-46A5-89CD-9B04F3A36E56}" srcOrd="2" destOrd="0" presId="urn:microsoft.com/office/officeart/2018/2/layout/IconVerticalSolidList"/>
    <dgm:cxn modelId="{578BCC0E-2D7D-434A-991C-8E269F463AC8}" type="presParOf" srcId="{4C46CF3E-79D9-4569-AE13-7432967C9085}" destId="{133398F7-BAEF-49CA-BF80-18314EFBC8DC}" srcOrd="3" destOrd="0" presId="urn:microsoft.com/office/officeart/2018/2/layout/IconVerticalSolidList"/>
    <dgm:cxn modelId="{85C26D20-0787-4347-AFC6-358B705B7DF4}" type="presParOf" srcId="{F8C9401D-317B-4A17-8EEE-D7DDEC0D8E8C}" destId="{4A59A99A-269B-45DB-9E96-C7114457CF60}" srcOrd="3" destOrd="0" presId="urn:microsoft.com/office/officeart/2018/2/layout/IconVerticalSolidList"/>
    <dgm:cxn modelId="{AC6B622F-800E-4C9A-BC4B-91B36334D3D9}" type="presParOf" srcId="{F8C9401D-317B-4A17-8EEE-D7DDEC0D8E8C}" destId="{8C776D3A-E7CA-4A17-BBE7-7DABC6C79CC7}" srcOrd="4" destOrd="0" presId="urn:microsoft.com/office/officeart/2018/2/layout/IconVerticalSolidList"/>
    <dgm:cxn modelId="{8CD74A94-28FA-450F-B851-1D494900ED23}" type="presParOf" srcId="{8C776D3A-E7CA-4A17-BBE7-7DABC6C79CC7}" destId="{6B092FBF-1BCD-445C-A8EB-8B1FD90A0C3F}" srcOrd="0" destOrd="0" presId="urn:microsoft.com/office/officeart/2018/2/layout/IconVerticalSolidList"/>
    <dgm:cxn modelId="{96A31DC2-2BC0-45D0-8310-DEF1DAFF7F4F}" type="presParOf" srcId="{8C776D3A-E7CA-4A17-BBE7-7DABC6C79CC7}" destId="{DBA8449F-FB49-4F5E-A42E-74F0822E9A4E}" srcOrd="1" destOrd="0" presId="urn:microsoft.com/office/officeart/2018/2/layout/IconVerticalSolidList"/>
    <dgm:cxn modelId="{1D3C8382-66C4-46E7-A9A6-458A8B9AC7F3}" type="presParOf" srcId="{8C776D3A-E7CA-4A17-BBE7-7DABC6C79CC7}" destId="{51533D9E-3230-4D66-BF5E-426765D2F581}" srcOrd="2" destOrd="0" presId="urn:microsoft.com/office/officeart/2018/2/layout/IconVerticalSolidList"/>
    <dgm:cxn modelId="{3AF4EAB8-F2F6-4D20-8755-00FCC07DD73A}" type="presParOf" srcId="{8C776D3A-E7CA-4A17-BBE7-7DABC6C79CC7}" destId="{2E5D6251-4B18-4A92-96BA-43A3BD261C8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9EB779-DAD6-44E8-8987-E2DEAB26B6AA}"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7C4E578E-6E60-4896-9E7F-FF01CEBB7F63}">
      <dgm:prSet custT="1"/>
      <dgm:spPr/>
      <dgm:t>
        <a:bodyPr/>
        <a:lstStyle/>
        <a:p>
          <a:pPr algn="l"/>
          <a:r>
            <a:rPr lang="en-US" sz="2800" dirty="0"/>
            <a:t>The Housing  and Land Use Committee supports: </a:t>
          </a:r>
        </a:p>
      </dgm:t>
    </dgm:pt>
    <dgm:pt modelId="{F41C95C2-200D-49E2-B156-2C27246C52EC}" type="parTrans" cxnId="{1355E6C2-C866-4614-81D5-53A6F32B2B3E}">
      <dgm:prSet/>
      <dgm:spPr/>
      <dgm:t>
        <a:bodyPr/>
        <a:lstStyle/>
        <a:p>
          <a:endParaRPr lang="en-US"/>
        </a:p>
      </dgm:t>
    </dgm:pt>
    <dgm:pt modelId="{B4176AAE-3DFA-4D39-93C0-933460F0BC85}" type="sibTrans" cxnId="{1355E6C2-C866-4614-81D5-53A6F32B2B3E}">
      <dgm:prSet/>
      <dgm:spPr/>
      <dgm:t>
        <a:bodyPr/>
        <a:lstStyle/>
        <a:p>
          <a:endParaRPr lang="en-US"/>
        </a:p>
      </dgm:t>
    </dgm:pt>
    <dgm:pt modelId="{DD924E0D-D21D-4C16-9AA2-FC5D74E5CA4A}">
      <dgm:prSet custT="1"/>
      <dgm:spPr/>
      <dgm:t>
        <a:bodyPr/>
        <a:lstStyle/>
        <a:p>
          <a:pPr algn="l"/>
          <a:r>
            <a:rPr lang="en-US" sz="2300" b="1" dirty="0"/>
            <a:t>1. </a:t>
          </a:r>
          <a:r>
            <a:rPr lang="en-US" sz="2300" dirty="0"/>
            <a:t>the one-time deviation from the City of Salinas Zoning Code to allow the County of Monterey to process entitlements for the project</a:t>
          </a:r>
        </a:p>
      </dgm:t>
    </dgm:pt>
    <dgm:pt modelId="{8573B2BD-2B6E-4709-94E2-D7CAFC2CCD15}" type="parTrans" cxnId="{5FC24494-EB49-4352-886F-1081445D5338}">
      <dgm:prSet/>
      <dgm:spPr/>
      <dgm:t>
        <a:bodyPr/>
        <a:lstStyle/>
        <a:p>
          <a:endParaRPr lang="en-US"/>
        </a:p>
      </dgm:t>
    </dgm:pt>
    <dgm:pt modelId="{556FD8E1-790F-4935-8374-A628DBAD0B2A}" type="sibTrans" cxnId="{5FC24494-EB49-4352-886F-1081445D5338}">
      <dgm:prSet/>
      <dgm:spPr/>
      <dgm:t>
        <a:bodyPr/>
        <a:lstStyle/>
        <a:p>
          <a:endParaRPr lang="en-US"/>
        </a:p>
      </dgm:t>
    </dgm:pt>
    <dgm:pt modelId="{DEA5548B-C5BF-496C-AF8E-4D28B7E8A5A8}">
      <dgm:prSet custT="1"/>
      <dgm:spPr/>
      <dgm:t>
        <a:bodyPr/>
        <a:lstStyle/>
        <a:p>
          <a:pPr algn="l"/>
          <a:r>
            <a:rPr lang="en-US" sz="2300" b="1" dirty="0"/>
            <a:t>2. </a:t>
          </a:r>
          <a:r>
            <a:rPr lang="en-US" sz="2300" dirty="0"/>
            <a:t>the execution of a $500,000 ARPA Grant Funding Agreement with Eden Housing, Inc for pre-development costs</a:t>
          </a:r>
        </a:p>
      </dgm:t>
    </dgm:pt>
    <dgm:pt modelId="{12BA842B-C5DD-4EEA-894F-EF9EB9D794FF}" type="parTrans" cxnId="{8810CC93-9275-4908-81C6-90CC9FD9ECD2}">
      <dgm:prSet/>
      <dgm:spPr/>
      <dgm:t>
        <a:bodyPr/>
        <a:lstStyle/>
        <a:p>
          <a:endParaRPr lang="en-US"/>
        </a:p>
      </dgm:t>
    </dgm:pt>
    <dgm:pt modelId="{9CC03165-2E6F-48D3-B4AD-1A2E24E9F1DF}" type="sibTrans" cxnId="{8810CC93-9275-4908-81C6-90CC9FD9ECD2}">
      <dgm:prSet/>
      <dgm:spPr/>
      <dgm:t>
        <a:bodyPr/>
        <a:lstStyle/>
        <a:p>
          <a:endParaRPr lang="en-US"/>
        </a:p>
      </dgm:t>
    </dgm:pt>
    <dgm:pt modelId="{21DB0EC1-C21C-4489-8450-26FFBCAC320D}" type="pres">
      <dgm:prSet presAssocID="{E89EB779-DAD6-44E8-8987-E2DEAB26B6AA}" presName="hierChild1" presStyleCnt="0">
        <dgm:presLayoutVars>
          <dgm:chPref val="1"/>
          <dgm:dir/>
          <dgm:animOne val="branch"/>
          <dgm:animLvl val="lvl"/>
          <dgm:resizeHandles/>
        </dgm:presLayoutVars>
      </dgm:prSet>
      <dgm:spPr/>
    </dgm:pt>
    <dgm:pt modelId="{AFC69C67-031B-435F-A419-9C161FC80417}" type="pres">
      <dgm:prSet presAssocID="{7C4E578E-6E60-4896-9E7F-FF01CEBB7F63}" presName="hierRoot1" presStyleCnt="0"/>
      <dgm:spPr/>
    </dgm:pt>
    <dgm:pt modelId="{BA45AD29-6173-428B-A732-02B9F3777F5D}" type="pres">
      <dgm:prSet presAssocID="{7C4E578E-6E60-4896-9E7F-FF01CEBB7F63}" presName="composite" presStyleCnt="0"/>
      <dgm:spPr/>
    </dgm:pt>
    <dgm:pt modelId="{314B7B86-40FB-449D-976D-0EC7B571B7DD}" type="pres">
      <dgm:prSet presAssocID="{7C4E578E-6E60-4896-9E7F-FF01CEBB7F63}" presName="background" presStyleLbl="node0" presStyleIdx="0" presStyleCnt="3"/>
      <dgm:spPr/>
    </dgm:pt>
    <dgm:pt modelId="{C6480EEE-7370-41ED-9610-D5BBD9EB41E5}" type="pres">
      <dgm:prSet presAssocID="{7C4E578E-6E60-4896-9E7F-FF01CEBB7F63}" presName="text" presStyleLbl="fgAcc0" presStyleIdx="0" presStyleCnt="3" custScaleY="227468">
        <dgm:presLayoutVars>
          <dgm:chPref val="3"/>
        </dgm:presLayoutVars>
      </dgm:prSet>
      <dgm:spPr/>
    </dgm:pt>
    <dgm:pt modelId="{02A7C32A-1DA1-40A2-B9D7-38727E049C56}" type="pres">
      <dgm:prSet presAssocID="{7C4E578E-6E60-4896-9E7F-FF01CEBB7F63}" presName="hierChild2" presStyleCnt="0"/>
      <dgm:spPr/>
    </dgm:pt>
    <dgm:pt modelId="{69F0DEF1-F3B7-4FE3-952C-FBC1D9A49773}" type="pres">
      <dgm:prSet presAssocID="{DD924E0D-D21D-4C16-9AA2-FC5D74E5CA4A}" presName="hierRoot1" presStyleCnt="0"/>
      <dgm:spPr/>
    </dgm:pt>
    <dgm:pt modelId="{678FCFAD-3D2F-4698-9FCB-69331FDDA019}" type="pres">
      <dgm:prSet presAssocID="{DD924E0D-D21D-4C16-9AA2-FC5D74E5CA4A}" presName="composite" presStyleCnt="0"/>
      <dgm:spPr/>
    </dgm:pt>
    <dgm:pt modelId="{AB2DE899-850E-4AA7-A59A-894F0F4D3855}" type="pres">
      <dgm:prSet presAssocID="{DD924E0D-D21D-4C16-9AA2-FC5D74E5CA4A}" presName="background" presStyleLbl="node0" presStyleIdx="1" presStyleCnt="3"/>
      <dgm:spPr/>
    </dgm:pt>
    <dgm:pt modelId="{8E1B2BD5-DEFB-480F-AF0C-16E21D55C0BC}" type="pres">
      <dgm:prSet presAssocID="{DD924E0D-D21D-4C16-9AA2-FC5D74E5CA4A}" presName="text" presStyleLbl="fgAcc0" presStyleIdx="1" presStyleCnt="3" custScaleY="173866" custLinFactNeighborX="277" custLinFactNeighborY="31345">
        <dgm:presLayoutVars>
          <dgm:chPref val="3"/>
        </dgm:presLayoutVars>
      </dgm:prSet>
      <dgm:spPr/>
    </dgm:pt>
    <dgm:pt modelId="{A2FC09B5-1721-41DE-AD8A-B86658A1724C}" type="pres">
      <dgm:prSet presAssocID="{DD924E0D-D21D-4C16-9AA2-FC5D74E5CA4A}" presName="hierChild2" presStyleCnt="0"/>
      <dgm:spPr/>
    </dgm:pt>
    <dgm:pt modelId="{A7671372-6131-4983-9497-54EEE46C9163}" type="pres">
      <dgm:prSet presAssocID="{DEA5548B-C5BF-496C-AF8E-4D28B7E8A5A8}" presName="hierRoot1" presStyleCnt="0"/>
      <dgm:spPr/>
    </dgm:pt>
    <dgm:pt modelId="{F5A2582D-EC74-4CF5-8782-9AC8C281750F}" type="pres">
      <dgm:prSet presAssocID="{DEA5548B-C5BF-496C-AF8E-4D28B7E8A5A8}" presName="composite" presStyleCnt="0"/>
      <dgm:spPr/>
    </dgm:pt>
    <dgm:pt modelId="{601C07A5-F0B4-40E2-BCA8-8661939B266E}" type="pres">
      <dgm:prSet presAssocID="{DEA5548B-C5BF-496C-AF8E-4D28B7E8A5A8}" presName="background" presStyleLbl="node0" presStyleIdx="2" presStyleCnt="3"/>
      <dgm:spPr/>
    </dgm:pt>
    <dgm:pt modelId="{3536A563-ECE2-4351-AE50-CC5CA76CA8EE}" type="pres">
      <dgm:prSet presAssocID="{DEA5548B-C5BF-496C-AF8E-4D28B7E8A5A8}" presName="text" presStyleLbl="fgAcc0" presStyleIdx="2" presStyleCnt="3" custScaleY="173996" custLinFactNeighborX="580" custLinFactNeighborY="31345">
        <dgm:presLayoutVars>
          <dgm:chPref val="3"/>
        </dgm:presLayoutVars>
      </dgm:prSet>
      <dgm:spPr/>
    </dgm:pt>
    <dgm:pt modelId="{3334554E-8876-4558-A978-A53E6BC44C50}" type="pres">
      <dgm:prSet presAssocID="{DEA5548B-C5BF-496C-AF8E-4D28B7E8A5A8}" presName="hierChild2" presStyleCnt="0"/>
      <dgm:spPr/>
    </dgm:pt>
  </dgm:ptLst>
  <dgm:cxnLst>
    <dgm:cxn modelId="{035E8006-9EF6-4995-BD0D-4831A89A0BBC}" type="presOf" srcId="{DD924E0D-D21D-4C16-9AA2-FC5D74E5CA4A}" destId="{8E1B2BD5-DEFB-480F-AF0C-16E21D55C0BC}" srcOrd="0" destOrd="0" presId="urn:microsoft.com/office/officeart/2005/8/layout/hierarchy1"/>
    <dgm:cxn modelId="{8C80AE3B-3A36-406D-BCBF-681FD837763D}" type="presOf" srcId="{7C4E578E-6E60-4896-9E7F-FF01CEBB7F63}" destId="{C6480EEE-7370-41ED-9610-D5BBD9EB41E5}" srcOrd="0" destOrd="0" presId="urn:microsoft.com/office/officeart/2005/8/layout/hierarchy1"/>
    <dgm:cxn modelId="{8810CC93-9275-4908-81C6-90CC9FD9ECD2}" srcId="{E89EB779-DAD6-44E8-8987-E2DEAB26B6AA}" destId="{DEA5548B-C5BF-496C-AF8E-4D28B7E8A5A8}" srcOrd="2" destOrd="0" parTransId="{12BA842B-C5DD-4EEA-894F-EF9EB9D794FF}" sibTransId="{9CC03165-2E6F-48D3-B4AD-1A2E24E9F1DF}"/>
    <dgm:cxn modelId="{5FC24494-EB49-4352-886F-1081445D5338}" srcId="{E89EB779-DAD6-44E8-8987-E2DEAB26B6AA}" destId="{DD924E0D-D21D-4C16-9AA2-FC5D74E5CA4A}" srcOrd="1" destOrd="0" parTransId="{8573B2BD-2B6E-4709-94E2-D7CAFC2CCD15}" sibTransId="{556FD8E1-790F-4935-8374-A628DBAD0B2A}"/>
    <dgm:cxn modelId="{09EA3CA1-6A7A-45AE-AA92-996510213031}" type="presOf" srcId="{DEA5548B-C5BF-496C-AF8E-4D28B7E8A5A8}" destId="{3536A563-ECE2-4351-AE50-CC5CA76CA8EE}" srcOrd="0" destOrd="0" presId="urn:microsoft.com/office/officeart/2005/8/layout/hierarchy1"/>
    <dgm:cxn modelId="{1355E6C2-C866-4614-81D5-53A6F32B2B3E}" srcId="{E89EB779-DAD6-44E8-8987-E2DEAB26B6AA}" destId="{7C4E578E-6E60-4896-9E7F-FF01CEBB7F63}" srcOrd="0" destOrd="0" parTransId="{F41C95C2-200D-49E2-B156-2C27246C52EC}" sibTransId="{B4176AAE-3DFA-4D39-93C0-933460F0BC85}"/>
    <dgm:cxn modelId="{059E3ED7-FF70-4FB2-B943-0753DBFD86C0}" type="presOf" srcId="{E89EB779-DAD6-44E8-8987-E2DEAB26B6AA}" destId="{21DB0EC1-C21C-4489-8450-26FFBCAC320D}" srcOrd="0" destOrd="0" presId="urn:microsoft.com/office/officeart/2005/8/layout/hierarchy1"/>
    <dgm:cxn modelId="{AE414A91-4E5E-4B5C-BC93-1D834DCB6961}" type="presParOf" srcId="{21DB0EC1-C21C-4489-8450-26FFBCAC320D}" destId="{AFC69C67-031B-435F-A419-9C161FC80417}" srcOrd="0" destOrd="0" presId="urn:microsoft.com/office/officeart/2005/8/layout/hierarchy1"/>
    <dgm:cxn modelId="{769DED21-255A-43E5-B9F2-A7AA891667F5}" type="presParOf" srcId="{AFC69C67-031B-435F-A419-9C161FC80417}" destId="{BA45AD29-6173-428B-A732-02B9F3777F5D}" srcOrd="0" destOrd="0" presId="urn:microsoft.com/office/officeart/2005/8/layout/hierarchy1"/>
    <dgm:cxn modelId="{83E5A693-3A01-4B3C-A390-8C1187BDAAB1}" type="presParOf" srcId="{BA45AD29-6173-428B-A732-02B9F3777F5D}" destId="{314B7B86-40FB-449D-976D-0EC7B571B7DD}" srcOrd="0" destOrd="0" presId="urn:microsoft.com/office/officeart/2005/8/layout/hierarchy1"/>
    <dgm:cxn modelId="{18C76FDE-C79B-4115-B0F1-7A6F5FFB5CFA}" type="presParOf" srcId="{BA45AD29-6173-428B-A732-02B9F3777F5D}" destId="{C6480EEE-7370-41ED-9610-D5BBD9EB41E5}" srcOrd="1" destOrd="0" presId="urn:microsoft.com/office/officeart/2005/8/layout/hierarchy1"/>
    <dgm:cxn modelId="{68DAA189-4E09-4E21-96CC-D0CF0F24146F}" type="presParOf" srcId="{AFC69C67-031B-435F-A419-9C161FC80417}" destId="{02A7C32A-1DA1-40A2-B9D7-38727E049C56}" srcOrd="1" destOrd="0" presId="urn:microsoft.com/office/officeart/2005/8/layout/hierarchy1"/>
    <dgm:cxn modelId="{6D0D2EA9-1240-4F0A-A51C-E875B3038890}" type="presParOf" srcId="{21DB0EC1-C21C-4489-8450-26FFBCAC320D}" destId="{69F0DEF1-F3B7-4FE3-952C-FBC1D9A49773}" srcOrd="1" destOrd="0" presId="urn:microsoft.com/office/officeart/2005/8/layout/hierarchy1"/>
    <dgm:cxn modelId="{BA607013-8306-4681-9957-217CFDF669F3}" type="presParOf" srcId="{69F0DEF1-F3B7-4FE3-952C-FBC1D9A49773}" destId="{678FCFAD-3D2F-4698-9FCB-69331FDDA019}" srcOrd="0" destOrd="0" presId="urn:microsoft.com/office/officeart/2005/8/layout/hierarchy1"/>
    <dgm:cxn modelId="{61FA3501-7775-498A-8576-3019BE01521E}" type="presParOf" srcId="{678FCFAD-3D2F-4698-9FCB-69331FDDA019}" destId="{AB2DE899-850E-4AA7-A59A-894F0F4D3855}" srcOrd="0" destOrd="0" presId="urn:microsoft.com/office/officeart/2005/8/layout/hierarchy1"/>
    <dgm:cxn modelId="{9FB630BC-78C0-460F-BB09-B339E4560153}" type="presParOf" srcId="{678FCFAD-3D2F-4698-9FCB-69331FDDA019}" destId="{8E1B2BD5-DEFB-480F-AF0C-16E21D55C0BC}" srcOrd="1" destOrd="0" presId="urn:microsoft.com/office/officeart/2005/8/layout/hierarchy1"/>
    <dgm:cxn modelId="{EFDF9C9C-5D99-498D-9063-BCC23CED56E7}" type="presParOf" srcId="{69F0DEF1-F3B7-4FE3-952C-FBC1D9A49773}" destId="{A2FC09B5-1721-41DE-AD8A-B86658A1724C}" srcOrd="1" destOrd="0" presId="urn:microsoft.com/office/officeart/2005/8/layout/hierarchy1"/>
    <dgm:cxn modelId="{62D83319-4C12-404D-842F-83948CD2E640}" type="presParOf" srcId="{21DB0EC1-C21C-4489-8450-26FFBCAC320D}" destId="{A7671372-6131-4983-9497-54EEE46C9163}" srcOrd="2" destOrd="0" presId="urn:microsoft.com/office/officeart/2005/8/layout/hierarchy1"/>
    <dgm:cxn modelId="{DEBC1FA5-4649-41A1-A4A3-3141D37DCC85}" type="presParOf" srcId="{A7671372-6131-4983-9497-54EEE46C9163}" destId="{F5A2582D-EC74-4CF5-8782-9AC8C281750F}" srcOrd="0" destOrd="0" presId="urn:microsoft.com/office/officeart/2005/8/layout/hierarchy1"/>
    <dgm:cxn modelId="{F3549E29-B387-4CDD-AB43-F175AA817672}" type="presParOf" srcId="{F5A2582D-EC74-4CF5-8782-9AC8C281750F}" destId="{601C07A5-F0B4-40E2-BCA8-8661939B266E}" srcOrd="0" destOrd="0" presId="urn:microsoft.com/office/officeart/2005/8/layout/hierarchy1"/>
    <dgm:cxn modelId="{7148AF83-B459-4297-829F-2D9FA3F5B45B}" type="presParOf" srcId="{F5A2582D-EC74-4CF5-8782-9AC8C281750F}" destId="{3536A563-ECE2-4351-AE50-CC5CA76CA8EE}" srcOrd="1" destOrd="0" presId="urn:microsoft.com/office/officeart/2005/8/layout/hierarchy1"/>
    <dgm:cxn modelId="{5C8793E6-A283-4461-B196-ACCAA4FB3597}" type="presParOf" srcId="{A7671372-6131-4983-9497-54EEE46C9163}" destId="{3334554E-8876-4558-A978-A53E6BC44C5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1F36F4-7DAE-4A44-B02F-B1FA886B3B11}">
      <dsp:nvSpPr>
        <dsp:cNvPr id="0" name=""/>
        <dsp:cNvSpPr/>
      </dsp:nvSpPr>
      <dsp:spPr>
        <a:xfrm>
          <a:off x="0" y="2427110"/>
          <a:ext cx="7308206"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5CB60B51-753C-41E8-8311-DBE5DC2E890E}">
      <dsp:nvSpPr>
        <dsp:cNvPr id="0" name=""/>
        <dsp:cNvSpPr/>
      </dsp:nvSpPr>
      <dsp:spPr>
        <a:xfrm rot="8100000">
          <a:off x="75450" y="559733"/>
          <a:ext cx="356216" cy="356216"/>
        </a:xfrm>
        <a:prstGeom prst="teardrop">
          <a:avLst>
            <a:gd name="adj" fmla="val 115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17D978-9FB1-4B7B-B3E3-48C86427E724}">
      <dsp:nvSpPr>
        <dsp:cNvPr id="0" name=""/>
        <dsp:cNvSpPr/>
      </dsp:nvSpPr>
      <dsp:spPr>
        <a:xfrm>
          <a:off x="115022" y="599305"/>
          <a:ext cx="277071" cy="27707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A5576DE4-4B9A-4EBE-A932-6D3E6F86CFFC}">
      <dsp:nvSpPr>
        <dsp:cNvPr id="0" name=""/>
        <dsp:cNvSpPr/>
      </dsp:nvSpPr>
      <dsp:spPr>
        <a:xfrm>
          <a:off x="505440" y="990260"/>
          <a:ext cx="2429116" cy="143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solidFill>
                <a:srgbClr val="000000">
                  <a:hueOff val="0"/>
                  <a:satOff val="0"/>
                  <a:lumOff val="0"/>
                  <a:alphaOff val="0"/>
                </a:srgbClr>
              </a:solidFill>
              <a:latin typeface="Calibri" panose="020F0502020204030204"/>
              <a:ea typeface="+mn-ea"/>
              <a:cs typeface="+mn-cs"/>
            </a:rPr>
            <a:t>City and County joint RFQ released </a:t>
          </a:r>
        </a:p>
        <a:p>
          <a:pPr marL="114300" lvl="1" indent="-114300" algn="l" defTabSz="533400">
            <a:lnSpc>
              <a:spcPct val="90000"/>
            </a:lnSpc>
            <a:spcBef>
              <a:spcPct val="0"/>
            </a:spcBef>
            <a:spcAft>
              <a:spcPct val="15000"/>
            </a:spcAft>
            <a:buChar char="•"/>
          </a:pPr>
          <a:endParaRPr lang="en-US" sz="1200" kern="1200" dirty="0"/>
        </a:p>
      </dsp:txBody>
      <dsp:txXfrm>
        <a:off x="505440" y="990260"/>
        <a:ext cx="2429116" cy="1436849"/>
      </dsp:txXfrm>
    </dsp:sp>
    <dsp:sp modelId="{F550FC64-D7F0-4784-839A-1F583046C4A4}">
      <dsp:nvSpPr>
        <dsp:cNvPr id="0" name=""/>
        <dsp:cNvSpPr/>
      </dsp:nvSpPr>
      <dsp:spPr>
        <a:xfrm>
          <a:off x="505440" y="485421"/>
          <a:ext cx="2429116" cy="504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May 6, 2022</a:t>
          </a:r>
        </a:p>
      </dsp:txBody>
      <dsp:txXfrm>
        <a:off x="505440" y="485421"/>
        <a:ext cx="2429116" cy="504838"/>
      </dsp:txXfrm>
    </dsp:sp>
    <dsp:sp modelId="{7B7CD1F4-85C0-44D5-816D-8DA2E16A5B09}">
      <dsp:nvSpPr>
        <dsp:cNvPr id="0" name=""/>
        <dsp:cNvSpPr/>
      </dsp:nvSpPr>
      <dsp:spPr>
        <a:xfrm>
          <a:off x="253558" y="990260"/>
          <a:ext cx="0" cy="1436849"/>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15BE4DF-9642-470F-A426-FAA476795D27}">
      <dsp:nvSpPr>
        <dsp:cNvPr id="0" name=""/>
        <dsp:cNvSpPr/>
      </dsp:nvSpPr>
      <dsp:spPr>
        <a:xfrm>
          <a:off x="208755" y="2381674"/>
          <a:ext cx="90677" cy="9087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C9E0E0-8451-4849-9E80-03866D275DA2}">
      <dsp:nvSpPr>
        <dsp:cNvPr id="0" name=""/>
        <dsp:cNvSpPr/>
      </dsp:nvSpPr>
      <dsp:spPr>
        <a:xfrm rot="18900000">
          <a:off x="1532774" y="3938270"/>
          <a:ext cx="356216" cy="356216"/>
        </a:xfrm>
        <a:prstGeom prst="teardrop">
          <a:avLst>
            <a:gd name="adj" fmla="val 115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48FFC8-B789-44A3-8E6F-2125F2E61B3A}">
      <dsp:nvSpPr>
        <dsp:cNvPr id="0" name=""/>
        <dsp:cNvSpPr/>
      </dsp:nvSpPr>
      <dsp:spPr>
        <a:xfrm>
          <a:off x="1572346" y="3977843"/>
          <a:ext cx="277071" cy="27707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797768D8-8FE9-4F48-89E5-228D9D533A83}">
      <dsp:nvSpPr>
        <dsp:cNvPr id="0" name=""/>
        <dsp:cNvSpPr/>
      </dsp:nvSpPr>
      <dsp:spPr>
        <a:xfrm>
          <a:off x="1962765" y="2427110"/>
          <a:ext cx="2429116" cy="143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City and County joint selection of Eden Housing, Inc</a:t>
          </a:r>
        </a:p>
      </dsp:txBody>
      <dsp:txXfrm>
        <a:off x="1962765" y="2427110"/>
        <a:ext cx="2429116" cy="1436849"/>
      </dsp:txXfrm>
    </dsp:sp>
    <dsp:sp modelId="{F1E0775F-A792-4226-834A-0FF860EED5D8}">
      <dsp:nvSpPr>
        <dsp:cNvPr id="0" name=""/>
        <dsp:cNvSpPr/>
      </dsp:nvSpPr>
      <dsp:spPr>
        <a:xfrm>
          <a:off x="1962765" y="3863959"/>
          <a:ext cx="2429116" cy="504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October 4, 2022</a:t>
          </a:r>
        </a:p>
      </dsp:txBody>
      <dsp:txXfrm>
        <a:off x="1962765" y="3863959"/>
        <a:ext cx="2429116" cy="504838"/>
      </dsp:txXfrm>
    </dsp:sp>
    <dsp:sp modelId="{95483AF4-57B0-48CD-96FE-C6E758FCC19C}">
      <dsp:nvSpPr>
        <dsp:cNvPr id="0" name=""/>
        <dsp:cNvSpPr/>
      </dsp:nvSpPr>
      <dsp:spPr>
        <a:xfrm>
          <a:off x="1710882" y="2427110"/>
          <a:ext cx="0" cy="1436849"/>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C14806C-7E47-4D2C-81B6-6ABAA93D738F}">
      <dsp:nvSpPr>
        <dsp:cNvPr id="0" name=""/>
        <dsp:cNvSpPr/>
      </dsp:nvSpPr>
      <dsp:spPr>
        <a:xfrm>
          <a:off x="1666080" y="2381674"/>
          <a:ext cx="90677" cy="9087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CFF4C2-3CF0-425D-A8F9-284CE8708F23}">
      <dsp:nvSpPr>
        <dsp:cNvPr id="0" name=""/>
        <dsp:cNvSpPr/>
      </dsp:nvSpPr>
      <dsp:spPr>
        <a:xfrm rot="8100000">
          <a:off x="2990098" y="559733"/>
          <a:ext cx="356216" cy="356216"/>
        </a:xfrm>
        <a:prstGeom prst="teardrop">
          <a:avLst>
            <a:gd name="adj" fmla="val 115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1073C7-D87B-4358-A06D-3EACEAD77BE5}">
      <dsp:nvSpPr>
        <dsp:cNvPr id="0" name=""/>
        <dsp:cNvSpPr/>
      </dsp:nvSpPr>
      <dsp:spPr>
        <a:xfrm>
          <a:off x="3029671" y="599305"/>
          <a:ext cx="277071" cy="27707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4620CBDC-5B3C-4CE1-A4BD-E6690036A19A}">
      <dsp:nvSpPr>
        <dsp:cNvPr id="0" name=""/>
        <dsp:cNvSpPr/>
      </dsp:nvSpPr>
      <dsp:spPr>
        <a:xfrm>
          <a:off x="3420089" y="990260"/>
          <a:ext cx="2429116" cy="143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BS approves execution of Exclusive Negotiating Agreement </a:t>
          </a:r>
        </a:p>
      </dsp:txBody>
      <dsp:txXfrm>
        <a:off x="3420089" y="990260"/>
        <a:ext cx="2429116" cy="1436849"/>
      </dsp:txXfrm>
    </dsp:sp>
    <dsp:sp modelId="{73666EEE-003D-42B5-90A1-620D8AA97ABA}">
      <dsp:nvSpPr>
        <dsp:cNvPr id="0" name=""/>
        <dsp:cNvSpPr/>
      </dsp:nvSpPr>
      <dsp:spPr>
        <a:xfrm>
          <a:off x="3420089" y="485421"/>
          <a:ext cx="2429116" cy="504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February 7, 2023</a:t>
          </a:r>
        </a:p>
      </dsp:txBody>
      <dsp:txXfrm>
        <a:off x="3420089" y="485421"/>
        <a:ext cx="2429116" cy="504838"/>
      </dsp:txXfrm>
    </dsp:sp>
    <dsp:sp modelId="{03B2879E-D83B-4E07-84AE-A40E0A0FBC70}">
      <dsp:nvSpPr>
        <dsp:cNvPr id="0" name=""/>
        <dsp:cNvSpPr/>
      </dsp:nvSpPr>
      <dsp:spPr>
        <a:xfrm>
          <a:off x="3168206" y="990260"/>
          <a:ext cx="0" cy="1436849"/>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9723D52-9D71-48E4-8E9F-BBB417DBE1BD}">
      <dsp:nvSpPr>
        <dsp:cNvPr id="0" name=""/>
        <dsp:cNvSpPr/>
      </dsp:nvSpPr>
      <dsp:spPr>
        <a:xfrm>
          <a:off x="3123404" y="2381674"/>
          <a:ext cx="90677" cy="9087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49EC4C-1189-4A27-995A-D3544B78FD98}">
      <dsp:nvSpPr>
        <dsp:cNvPr id="0" name=""/>
        <dsp:cNvSpPr/>
      </dsp:nvSpPr>
      <dsp:spPr>
        <a:xfrm rot="18900000">
          <a:off x="4447422" y="3938270"/>
          <a:ext cx="356216" cy="356216"/>
        </a:xfrm>
        <a:prstGeom prst="teardrop">
          <a:avLst>
            <a:gd name="adj" fmla="val 11500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FE633C-190D-48B0-B176-CC52BB3EB01D}">
      <dsp:nvSpPr>
        <dsp:cNvPr id="0" name=""/>
        <dsp:cNvSpPr/>
      </dsp:nvSpPr>
      <dsp:spPr>
        <a:xfrm>
          <a:off x="4486995" y="3977843"/>
          <a:ext cx="277071" cy="277071"/>
        </a:xfrm>
        <a:prstGeom prst="ellipse">
          <a:avLst/>
        </a:prstGeom>
        <a:solidFill>
          <a:schemeClr val="lt1">
            <a:alpha val="90000"/>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dsp:style>
    </dsp:sp>
    <dsp:sp modelId="{3AA8CC84-8AC1-44E0-A676-EC8D1C213EB7}">
      <dsp:nvSpPr>
        <dsp:cNvPr id="0" name=""/>
        <dsp:cNvSpPr/>
      </dsp:nvSpPr>
      <dsp:spPr>
        <a:xfrm>
          <a:off x="4877413" y="2427110"/>
          <a:ext cx="2429116" cy="14368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dirty="0"/>
            <a:t>CC approves execution of ARPA Grant Funding Agreement</a:t>
          </a:r>
        </a:p>
      </dsp:txBody>
      <dsp:txXfrm>
        <a:off x="4877413" y="2427110"/>
        <a:ext cx="2429116" cy="1436849"/>
      </dsp:txXfrm>
    </dsp:sp>
    <dsp:sp modelId="{22851781-6AEF-4562-8D9A-13E3EC47CF60}">
      <dsp:nvSpPr>
        <dsp:cNvPr id="0" name=""/>
        <dsp:cNvSpPr/>
      </dsp:nvSpPr>
      <dsp:spPr>
        <a:xfrm>
          <a:off x="4877413" y="3863959"/>
          <a:ext cx="2429116" cy="5048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dirty="0"/>
            <a:t>March 21, 2023</a:t>
          </a:r>
        </a:p>
      </dsp:txBody>
      <dsp:txXfrm>
        <a:off x="4877413" y="3863959"/>
        <a:ext cx="2429116" cy="504838"/>
      </dsp:txXfrm>
    </dsp:sp>
    <dsp:sp modelId="{C106BC07-F091-4E7A-959E-2A5D91D0D727}">
      <dsp:nvSpPr>
        <dsp:cNvPr id="0" name=""/>
        <dsp:cNvSpPr/>
      </dsp:nvSpPr>
      <dsp:spPr>
        <a:xfrm>
          <a:off x="4625530" y="2427110"/>
          <a:ext cx="0" cy="1436849"/>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7F16BD1-F9B8-418E-AEDD-0A74D9D4AF36}">
      <dsp:nvSpPr>
        <dsp:cNvPr id="0" name=""/>
        <dsp:cNvSpPr/>
      </dsp:nvSpPr>
      <dsp:spPr>
        <a:xfrm>
          <a:off x="4580728" y="2381674"/>
          <a:ext cx="90677" cy="90870"/>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B4CC2-3F98-4EB0-BBBE-D8C2ACBB9B3E}">
      <dsp:nvSpPr>
        <dsp:cNvPr id="0" name=""/>
        <dsp:cNvSpPr/>
      </dsp:nvSpPr>
      <dsp:spPr>
        <a:xfrm>
          <a:off x="0" y="47152"/>
          <a:ext cx="7467600"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53B393-5007-4CEA-98B6-E53AE5A3F632}">
      <dsp:nvSpPr>
        <dsp:cNvPr id="0" name=""/>
        <dsp:cNvSpPr/>
      </dsp:nvSpPr>
      <dsp:spPr>
        <a:xfrm>
          <a:off x="488194" y="363809"/>
          <a:ext cx="887626" cy="88762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FF9F4D-E3A3-4939-9CFC-05F05D01B1C4}">
      <dsp:nvSpPr>
        <dsp:cNvPr id="0" name=""/>
        <dsp:cNvSpPr/>
      </dsp:nvSpPr>
      <dsp:spPr>
        <a:xfrm>
          <a:off x="1864015" y="689"/>
          <a:ext cx="5603584"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just" defTabSz="711200">
            <a:lnSpc>
              <a:spcPct val="100000"/>
            </a:lnSpc>
            <a:spcBef>
              <a:spcPct val="0"/>
            </a:spcBef>
            <a:spcAft>
              <a:spcPct val="35000"/>
            </a:spcAft>
            <a:buNone/>
          </a:pPr>
          <a:r>
            <a:rPr lang="en-US" sz="1600" b="1" kern="1200" dirty="0"/>
            <a:t>Execute $500,000 ARPA Grant Funding Agreement with the Developer for predevelopment</a:t>
          </a:r>
        </a:p>
      </dsp:txBody>
      <dsp:txXfrm>
        <a:off x="1864015" y="689"/>
        <a:ext cx="5603584" cy="1613866"/>
      </dsp:txXfrm>
    </dsp:sp>
    <dsp:sp modelId="{AD807A4C-021F-4C20-8BF5-0A9F361A94B5}">
      <dsp:nvSpPr>
        <dsp:cNvPr id="0" name=""/>
        <dsp:cNvSpPr/>
      </dsp:nvSpPr>
      <dsp:spPr>
        <a:xfrm>
          <a:off x="0" y="2018022"/>
          <a:ext cx="7467600"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CB6FAA-B228-43EC-9E00-75493174AB7E}">
      <dsp:nvSpPr>
        <dsp:cNvPr id="0" name=""/>
        <dsp:cNvSpPr/>
      </dsp:nvSpPr>
      <dsp:spPr>
        <a:xfrm>
          <a:off x="488194" y="2381142"/>
          <a:ext cx="887626" cy="88762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33398F7-BAEF-49CA-BF80-18314EFBC8DC}">
      <dsp:nvSpPr>
        <dsp:cNvPr id="0" name=""/>
        <dsp:cNvSpPr/>
      </dsp:nvSpPr>
      <dsp:spPr>
        <a:xfrm>
          <a:off x="1864015" y="2018022"/>
          <a:ext cx="5603584"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just" defTabSz="711200">
            <a:lnSpc>
              <a:spcPct val="100000"/>
            </a:lnSpc>
            <a:spcBef>
              <a:spcPct val="0"/>
            </a:spcBef>
            <a:spcAft>
              <a:spcPct val="35000"/>
            </a:spcAft>
            <a:buNone/>
          </a:pPr>
          <a:r>
            <a:rPr lang="en-US" sz="1600" b="1" kern="1200" dirty="0"/>
            <a:t>Monterey County expressed the desire to process entitlements for the Project</a:t>
          </a:r>
        </a:p>
      </dsp:txBody>
      <dsp:txXfrm>
        <a:off x="1864015" y="2018022"/>
        <a:ext cx="5603584" cy="1613866"/>
      </dsp:txXfrm>
    </dsp:sp>
    <dsp:sp modelId="{6B092FBF-1BCD-445C-A8EB-8B1FD90A0C3F}">
      <dsp:nvSpPr>
        <dsp:cNvPr id="0" name=""/>
        <dsp:cNvSpPr/>
      </dsp:nvSpPr>
      <dsp:spPr>
        <a:xfrm>
          <a:off x="0" y="4035355"/>
          <a:ext cx="7467600" cy="16138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A8449F-FB49-4F5E-A42E-74F0822E9A4E}">
      <dsp:nvSpPr>
        <dsp:cNvPr id="0" name=""/>
        <dsp:cNvSpPr/>
      </dsp:nvSpPr>
      <dsp:spPr>
        <a:xfrm>
          <a:off x="488194" y="4398475"/>
          <a:ext cx="887626" cy="88762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5D6251-4B18-4A92-96BA-43A3BD261C85}">
      <dsp:nvSpPr>
        <dsp:cNvPr id="0" name=""/>
        <dsp:cNvSpPr/>
      </dsp:nvSpPr>
      <dsp:spPr>
        <a:xfrm>
          <a:off x="1864015" y="4035355"/>
          <a:ext cx="5603584" cy="1613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801" tIns="170801" rIns="170801" bIns="170801" numCol="1" spcCol="1270" anchor="ctr" anchorCtr="0">
          <a:noAutofit/>
        </a:bodyPr>
        <a:lstStyle/>
        <a:p>
          <a:pPr marL="0" lvl="0" indent="0" algn="just" defTabSz="711200">
            <a:lnSpc>
              <a:spcPct val="100000"/>
            </a:lnSpc>
            <a:spcBef>
              <a:spcPct val="0"/>
            </a:spcBef>
            <a:spcAft>
              <a:spcPct val="35000"/>
            </a:spcAft>
            <a:buNone/>
          </a:pPr>
          <a:r>
            <a:rPr lang="en-US" sz="1600" b="1" kern="1200" dirty="0"/>
            <a:t>Deviation from Salinas Zoning Code - Zoning Code Section 37-10.180 </a:t>
          </a:r>
        </a:p>
      </dsp:txBody>
      <dsp:txXfrm>
        <a:off x="1864015" y="4035355"/>
        <a:ext cx="5603584" cy="16138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B7B86-40FB-449D-976D-0EC7B571B7DD}">
      <dsp:nvSpPr>
        <dsp:cNvPr id="0" name=""/>
        <dsp:cNvSpPr/>
      </dsp:nvSpPr>
      <dsp:spPr>
        <a:xfrm>
          <a:off x="959405" y="3816"/>
          <a:ext cx="2846471" cy="4111505"/>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480EEE-7370-41ED-9610-D5BBD9EB41E5}">
      <dsp:nvSpPr>
        <dsp:cNvPr id="0" name=""/>
        <dsp:cNvSpPr/>
      </dsp:nvSpPr>
      <dsp:spPr>
        <a:xfrm>
          <a:off x="1275680" y="304277"/>
          <a:ext cx="2846471" cy="4111505"/>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Housing  and Land Use Committee supports: </a:t>
          </a:r>
        </a:p>
      </dsp:txBody>
      <dsp:txXfrm>
        <a:off x="1359050" y="387647"/>
        <a:ext cx="2679731" cy="3944765"/>
      </dsp:txXfrm>
    </dsp:sp>
    <dsp:sp modelId="{AB2DE899-850E-4AA7-A59A-894F0F4D3855}">
      <dsp:nvSpPr>
        <dsp:cNvPr id="0" name=""/>
        <dsp:cNvSpPr/>
      </dsp:nvSpPr>
      <dsp:spPr>
        <a:xfrm>
          <a:off x="4446311" y="570380"/>
          <a:ext cx="2846471" cy="314264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1B2BD5-DEFB-480F-AF0C-16E21D55C0BC}">
      <dsp:nvSpPr>
        <dsp:cNvPr id="0" name=""/>
        <dsp:cNvSpPr/>
      </dsp:nvSpPr>
      <dsp:spPr>
        <a:xfrm>
          <a:off x="4762586" y="870841"/>
          <a:ext cx="2846471" cy="314264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1. </a:t>
          </a:r>
          <a:r>
            <a:rPr lang="en-US" sz="2300" kern="1200" dirty="0"/>
            <a:t>the one-time deviation from the City of Salinas Zoning Code to allow the County of Monterey to process entitlements for the project</a:t>
          </a:r>
        </a:p>
      </dsp:txBody>
      <dsp:txXfrm>
        <a:off x="4845956" y="954211"/>
        <a:ext cx="2679731" cy="2975904"/>
      </dsp:txXfrm>
    </dsp:sp>
    <dsp:sp modelId="{601C07A5-F0B4-40E2-BCA8-8661939B266E}">
      <dsp:nvSpPr>
        <dsp:cNvPr id="0" name=""/>
        <dsp:cNvSpPr/>
      </dsp:nvSpPr>
      <dsp:spPr>
        <a:xfrm>
          <a:off x="7933957" y="570380"/>
          <a:ext cx="2846471" cy="314499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36A563-ECE2-4351-AE50-CC5CA76CA8EE}">
      <dsp:nvSpPr>
        <dsp:cNvPr id="0" name=""/>
        <dsp:cNvSpPr/>
      </dsp:nvSpPr>
      <dsp:spPr>
        <a:xfrm>
          <a:off x="8250232" y="870841"/>
          <a:ext cx="2846471" cy="314499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dirty="0"/>
            <a:t>2. </a:t>
          </a:r>
          <a:r>
            <a:rPr lang="en-US" sz="2300" kern="1200" dirty="0"/>
            <a:t>the execution of a $500,000 ARPA Grant Funding Agreement with Eden Housing, Inc for pre-development costs</a:t>
          </a:r>
        </a:p>
      </dsp:txBody>
      <dsp:txXfrm>
        <a:off x="8333602" y="954211"/>
        <a:ext cx="2679731" cy="2978254"/>
      </dsp:txXfrm>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37840" cy="465138"/>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defRPr sz="1200" smtClean="0">
                <a:latin typeface="Times New Roman" charset="0"/>
              </a:defRPr>
            </a:lvl1pPr>
          </a:lstStyle>
          <a:p>
            <a:pPr>
              <a:defRPr/>
            </a:pPr>
            <a:endParaRPr lang="en-US" dirty="0"/>
          </a:p>
        </p:txBody>
      </p:sp>
      <p:sp>
        <p:nvSpPr>
          <p:cNvPr id="8195" name="Rectangle 1027"/>
          <p:cNvSpPr>
            <a:spLocks noGrp="1" noChangeArrowheads="1"/>
          </p:cNvSpPr>
          <p:nvPr>
            <p:ph type="dt" sz="quarter" idx="1"/>
          </p:nvPr>
        </p:nvSpPr>
        <p:spPr bwMode="auto">
          <a:xfrm>
            <a:off x="3972560" y="0"/>
            <a:ext cx="3037840" cy="465138"/>
          </a:xfrm>
          <a:prstGeom prst="rect">
            <a:avLst/>
          </a:prstGeom>
          <a:noFill/>
          <a:ln w="9525">
            <a:noFill/>
            <a:miter lim="800000"/>
            <a:headEnd/>
            <a:tailEnd/>
          </a:ln>
          <a:effectLst/>
        </p:spPr>
        <p:txBody>
          <a:bodyPr vert="horz" wrap="square" lIns="91427" tIns="45713" rIns="91427" bIns="45713" numCol="1" anchor="t" anchorCtr="0" compatLnSpc="1">
            <a:prstTxWarp prst="textNoShape">
              <a:avLst/>
            </a:prstTxWarp>
          </a:bodyPr>
          <a:lstStyle>
            <a:lvl1pPr algn="r">
              <a:defRPr sz="1200" smtClean="0">
                <a:latin typeface="Times New Roman" charset="0"/>
              </a:defRPr>
            </a:lvl1pPr>
          </a:lstStyle>
          <a:p>
            <a:pPr>
              <a:defRPr/>
            </a:pPr>
            <a:endParaRPr lang="en-US" dirty="0"/>
          </a:p>
        </p:txBody>
      </p:sp>
      <p:sp>
        <p:nvSpPr>
          <p:cNvPr id="8196" name="Rectangle 1028"/>
          <p:cNvSpPr>
            <a:spLocks noGrp="1" noChangeArrowheads="1"/>
          </p:cNvSpPr>
          <p:nvPr>
            <p:ph type="ftr" sz="quarter" idx="2"/>
          </p:nvPr>
        </p:nvSpPr>
        <p:spPr bwMode="auto">
          <a:xfrm>
            <a:off x="0" y="8831266"/>
            <a:ext cx="3037840" cy="465137"/>
          </a:xfrm>
          <a:prstGeom prst="rect">
            <a:avLst/>
          </a:prstGeom>
          <a:noFill/>
          <a:ln w="9525">
            <a:noFill/>
            <a:miter lim="800000"/>
            <a:headEnd/>
            <a:tailEnd/>
          </a:ln>
          <a:effectLst/>
        </p:spPr>
        <p:txBody>
          <a:bodyPr vert="horz" wrap="square" lIns="91427" tIns="45713" rIns="91427" bIns="45713" numCol="1" anchor="b" anchorCtr="0" compatLnSpc="1">
            <a:prstTxWarp prst="textNoShape">
              <a:avLst/>
            </a:prstTxWarp>
          </a:bodyPr>
          <a:lstStyle>
            <a:lvl1pPr>
              <a:defRPr sz="1200" smtClean="0">
                <a:latin typeface="Times New Roman" charset="0"/>
              </a:defRPr>
            </a:lvl1pPr>
          </a:lstStyle>
          <a:p>
            <a:pPr>
              <a:defRPr/>
            </a:pPr>
            <a:endParaRPr lang="en-US" dirty="0"/>
          </a:p>
        </p:txBody>
      </p:sp>
      <p:sp>
        <p:nvSpPr>
          <p:cNvPr id="8197" name="Rectangle 1029"/>
          <p:cNvSpPr>
            <a:spLocks noGrp="1" noChangeArrowheads="1"/>
          </p:cNvSpPr>
          <p:nvPr>
            <p:ph type="sldNum" sz="quarter" idx="3"/>
          </p:nvPr>
        </p:nvSpPr>
        <p:spPr bwMode="auto">
          <a:xfrm>
            <a:off x="3972560" y="8831266"/>
            <a:ext cx="3037840" cy="465137"/>
          </a:xfrm>
          <a:prstGeom prst="rect">
            <a:avLst/>
          </a:prstGeom>
          <a:noFill/>
          <a:ln w="9525">
            <a:noFill/>
            <a:miter lim="800000"/>
            <a:headEnd/>
            <a:tailEnd/>
          </a:ln>
          <a:effectLst/>
        </p:spPr>
        <p:txBody>
          <a:bodyPr vert="horz" wrap="square" lIns="91427" tIns="45713" rIns="91427" bIns="45713" numCol="1" anchor="b" anchorCtr="0" compatLnSpc="1">
            <a:prstTxWarp prst="textNoShape">
              <a:avLst/>
            </a:prstTxWarp>
          </a:bodyPr>
          <a:lstStyle>
            <a:lvl1pPr algn="r">
              <a:defRPr sz="1200" smtClean="0">
                <a:latin typeface="Times New Roman" charset="0"/>
              </a:defRPr>
            </a:lvl1pPr>
          </a:lstStyle>
          <a:p>
            <a:pPr>
              <a:defRPr/>
            </a:pPr>
            <a:fld id="{035E5A63-65EE-49F7-A49B-C68CAC1D4B5A}" type="slidenum">
              <a:rPr lang="en-US"/>
              <a:pPr>
                <a:defRPr/>
              </a:pPr>
              <a:t>‹#›</a:t>
            </a:fld>
            <a:endParaRPr lang="en-US" dirty="0"/>
          </a:p>
        </p:txBody>
      </p:sp>
    </p:spTree>
    <p:extLst>
      <p:ext uri="{BB962C8B-B14F-4D97-AF65-F5344CB8AC3E}">
        <p14:creationId xmlns:p14="http://schemas.microsoft.com/office/powerpoint/2010/main" val="1286981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27" tIns="45713" rIns="91427" bIns="45713" rtlCol="0"/>
          <a:lstStyle>
            <a:lvl1pPr algn="l">
              <a:defRPr sz="1200"/>
            </a:lvl1pPr>
          </a:lstStyle>
          <a:p>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lIns="91427" tIns="45713" rIns="91427" bIns="45713" rtlCol="0"/>
          <a:lstStyle>
            <a:lvl1pPr algn="r">
              <a:defRPr sz="1200"/>
            </a:lvl1pPr>
          </a:lstStyle>
          <a:p>
            <a:fld id="{10117488-0A62-4053-AC8D-0222E51E26AE}" type="datetimeFigureOut">
              <a:rPr lang="en-US" smtClean="0"/>
              <a:t>3/10/2023</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27" tIns="45713" rIns="91427" bIns="45713" rtlCol="0" anchor="ctr"/>
          <a:lstStyle/>
          <a:p>
            <a:endParaRPr lang="en-US" dirty="0"/>
          </a:p>
        </p:txBody>
      </p:sp>
      <p:sp>
        <p:nvSpPr>
          <p:cNvPr id="5" name="Notes Placeholder 4"/>
          <p:cNvSpPr>
            <a:spLocks noGrp="1"/>
          </p:cNvSpPr>
          <p:nvPr>
            <p:ph type="body" sz="quarter" idx="3"/>
          </p:nvPr>
        </p:nvSpPr>
        <p:spPr>
          <a:xfrm>
            <a:off x="701040" y="4416428"/>
            <a:ext cx="5608320" cy="4183063"/>
          </a:xfrm>
          <a:prstGeom prst="rect">
            <a:avLst/>
          </a:prstGeom>
        </p:spPr>
        <p:txBody>
          <a:bodyPr vert="horz" lIns="91427" tIns="45713" rIns="91427" bIns="457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7840" cy="465138"/>
          </a:xfrm>
          <a:prstGeom prst="rect">
            <a:avLst/>
          </a:prstGeom>
        </p:spPr>
        <p:txBody>
          <a:bodyPr vert="horz" lIns="91427" tIns="45713" rIns="91427" bIns="4571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lIns="91427" tIns="45713" rIns="91427" bIns="45713" rtlCol="0" anchor="b"/>
          <a:lstStyle>
            <a:lvl1pPr algn="r">
              <a:defRPr sz="1200"/>
            </a:lvl1pPr>
          </a:lstStyle>
          <a:p>
            <a:fld id="{45C8BD46-8D7E-4F5C-A1A1-E5A6F7D5E8DE}" type="slidenum">
              <a:rPr lang="en-US" smtClean="0"/>
              <a:t>‹#›</a:t>
            </a:fld>
            <a:endParaRPr lang="en-US" dirty="0"/>
          </a:p>
        </p:txBody>
      </p:sp>
    </p:spTree>
    <p:extLst>
      <p:ext uri="{BB962C8B-B14F-4D97-AF65-F5344CB8AC3E}">
        <p14:creationId xmlns:p14="http://schemas.microsoft.com/office/powerpoint/2010/main" val="133496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C8BD46-8D7E-4F5C-A1A1-E5A6F7D5E8DE}" type="slidenum">
              <a:rPr lang="en-US" smtClean="0"/>
              <a:t>1</a:t>
            </a:fld>
            <a:endParaRPr lang="en-US" dirty="0"/>
          </a:p>
        </p:txBody>
      </p:sp>
    </p:spTree>
    <p:extLst>
      <p:ext uri="{BB962C8B-B14F-4D97-AF65-F5344CB8AC3E}">
        <p14:creationId xmlns:p14="http://schemas.microsoft.com/office/powerpoint/2010/main" val="418480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45286" indent="-445286"/>
            <a:r>
              <a:rPr lang="en-US" sz="2600" dirty="0"/>
              <a:t>MOU between City and County</a:t>
            </a:r>
          </a:p>
          <a:p>
            <a:pPr marL="514350" indent="-514350">
              <a:buAutoNum type="arabicPeriod"/>
            </a:pPr>
            <a:r>
              <a:rPr lang="en-US" sz="2600" dirty="0"/>
              <a:t>Conversation started 2017</a:t>
            </a:r>
          </a:p>
          <a:p>
            <a:pPr marL="514350" indent="-514350">
              <a:buAutoNum type="arabicPeriod"/>
            </a:pPr>
            <a:r>
              <a:rPr lang="en-US" sz="2600" dirty="0"/>
              <a:t>Develop formal Agreement: September 25, 2018</a:t>
            </a:r>
          </a:p>
          <a:p>
            <a:pPr marL="514350" indent="-514350">
              <a:buAutoNum type="arabicPeriod"/>
            </a:pPr>
            <a:r>
              <a:rPr lang="en-US" sz="2600" dirty="0"/>
              <a:t>MOU Executed: </a:t>
            </a:r>
            <a:r>
              <a:rPr lang="en-US" sz="1800" dirty="0">
                <a:effectLst/>
                <a:latin typeface="Times New Roman" panose="02020603050405020304" pitchFamily="18" charset="0"/>
                <a:ea typeface="Times New Roman" panose="02020603050405020304" pitchFamily="18" charset="0"/>
              </a:rPr>
              <a:t>June 22, 2021</a:t>
            </a:r>
          </a:p>
          <a:p>
            <a:pPr marL="514350" indent="-514350">
              <a:buAutoNum type="arabicPeriod"/>
            </a:pPr>
            <a:endParaRPr lang="en-US" sz="1200" dirty="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Salinas Housing Advancement Resources and Education Center (SHARE Center)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dirty="0">
                <a:latin typeface="+mj-lt"/>
              </a:rPr>
              <a:t>845 E. Laurel Drive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Housing Project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1. </a:t>
            </a:r>
            <a:r>
              <a:rPr lang="en-US" sz="1800" dirty="0">
                <a:effectLst/>
                <a:latin typeface="Times New Roman" panose="02020603050405020304" pitchFamily="18" charset="0"/>
                <a:ea typeface="Times New Roman" panose="02020603050405020304" pitchFamily="18" charset="0"/>
              </a:rPr>
              <a:t>at 1220 Natividad Road</a:t>
            </a:r>
            <a:endParaRPr lang="en-US" sz="1200" dirty="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rPr>
              <a:t>	</a:t>
            </a:r>
          </a:p>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2</a:t>
            </a:fld>
            <a:endParaRPr lang="en-US" dirty="0"/>
          </a:p>
        </p:txBody>
      </p:sp>
    </p:spTree>
    <p:extLst>
      <p:ext uri="{BB962C8B-B14F-4D97-AF65-F5344CB8AC3E}">
        <p14:creationId xmlns:p14="http://schemas.microsoft.com/office/powerpoint/2010/main" val="3169302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Developer, Eden Housing, was selected for the construction of the project. </a:t>
            </a:r>
          </a:p>
          <a:p>
            <a:r>
              <a:rPr lang="en-US" dirty="0"/>
              <a:t>Their proposal is for 180 units for low and very low-income residents. </a:t>
            </a:r>
          </a:p>
          <a:p>
            <a:r>
              <a:rPr lang="en-US" dirty="0"/>
              <a:t>These units will consist of 1, 2, and 3 bedroom units</a:t>
            </a:r>
          </a:p>
          <a:p>
            <a:endParaRPr lang="en-US" dirty="0"/>
          </a:p>
          <a:p>
            <a:r>
              <a:rPr lang="en-US" dirty="0"/>
              <a:t>Joint RFQ</a:t>
            </a:r>
          </a:p>
          <a:p>
            <a:pPr lvl="0"/>
            <a:r>
              <a:rPr lang="en-US" sz="1200" kern="1200" dirty="0"/>
              <a:t>Minimum Units: 50</a:t>
            </a:r>
          </a:p>
          <a:p>
            <a:pPr lvl="0"/>
            <a:r>
              <a:rPr lang="en-US" sz="1200" kern="1200" dirty="0"/>
              <a:t>100 % Affordable Housing Project</a:t>
            </a:r>
          </a:p>
          <a:p>
            <a:pPr lvl="0"/>
            <a:r>
              <a:rPr lang="en-US" sz="1200" kern="1200" dirty="0"/>
              <a:t>Ground Lease: At least 55 Years</a:t>
            </a:r>
          </a:p>
          <a:p>
            <a:pPr lvl="0"/>
            <a:r>
              <a:rPr lang="en-US" sz="1200" kern="1200" dirty="0"/>
              <a:t>Affordability Restriction – 55-Years</a:t>
            </a:r>
          </a:p>
          <a:p>
            <a:endParaRPr lang="en-US" dirty="0"/>
          </a:p>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3</a:t>
            </a:fld>
            <a:endParaRPr lang="en-US" dirty="0"/>
          </a:p>
        </p:txBody>
      </p:sp>
    </p:spTree>
    <p:extLst>
      <p:ext uri="{BB962C8B-B14F-4D97-AF65-F5344CB8AC3E}">
        <p14:creationId xmlns:p14="http://schemas.microsoft.com/office/powerpoint/2010/main" val="1212716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Developer, Eden Housing, was selected for the construction of the project. </a:t>
            </a:r>
          </a:p>
          <a:p>
            <a:r>
              <a:rPr lang="en-US" dirty="0"/>
              <a:t>Their proposal is for 180 units for low and very low-income residents. </a:t>
            </a:r>
          </a:p>
          <a:p>
            <a:r>
              <a:rPr lang="en-US" dirty="0"/>
              <a:t>These units will consist of 1, 2, and 3 bedroom units</a:t>
            </a:r>
          </a:p>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4</a:t>
            </a:fld>
            <a:endParaRPr lang="en-US" dirty="0"/>
          </a:p>
        </p:txBody>
      </p:sp>
    </p:spTree>
    <p:extLst>
      <p:ext uri="{BB962C8B-B14F-4D97-AF65-F5344CB8AC3E}">
        <p14:creationId xmlns:p14="http://schemas.microsoft.com/office/powerpoint/2010/main" val="3552554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5</a:t>
            </a:fld>
            <a:endParaRPr lang="en-US" dirty="0"/>
          </a:p>
        </p:txBody>
      </p:sp>
    </p:spTree>
    <p:extLst>
      <p:ext uri="{BB962C8B-B14F-4D97-AF65-F5344CB8AC3E}">
        <p14:creationId xmlns:p14="http://schemas.microsoft.com/office/powerpoint/2010/main" val="3053266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6</a:t>
            </a:fld>
            <a:endParaRPr lang="en-US" dirty="0"/>
          </a:p>
        </p:txBody>
      </p:sp>
    </p:spTree>
    <p:extLst>
      <p:ext uri="{BB962C8B-B14F-4D97-AF65-F5344CB8AC3E}">
        <p14:creationId xmlns:p14="http://schemas.microsoft.com/office/powerpoint/2010/main" val="40061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1,454,755.40 (Include cost of unit, appraisal, home inspection, and escrow fee)</a:t>
            </a:r>
          </a:p>
          <a:p>
            <a:endParaRPr lang="en-US" sz="1800" dirty="0">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45C8BD46-8D7E-4F5C-A1A1-E5A6F7D5E8DE}" type="slidenum">
              <a:rPr lang="en-US" smtClean="0"/>
              <a:t>7</a:t>
            </a:fld>
            <a:endParaRPr lang="en-US" dirty="0"/>
          </a:p>
        </p:txBody>
      </p:sp>
    </p:spTree>
    <p:extLst>
      <p:ext uri="{BB962C8B-B14F-4D97-AF65-F5344CB8AC3E}">
        <p14:creationId xmlns:p14="http://schemas.microsoft.com/office/powerpoint/2010/main" val="179998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1. Execute a reimbursement-based ARPA Grant Funding Agreement with the Developer in an amount of $500,000 to support costs associated with pre-development phase of the Project.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2. Monterey County expressed the desire to process entitlements for the proposed Project since it is located on County-owned property and is willing to follow the City’s zoning as closely as it’s feasible for the project. </a:t>
            </a:r>
          </a:p>
          <a:p>
            <a:endParaRPr lang="en-US" sz="1800" b="0" dirty="0">
              <a:solidFill>
                <a:srgbClr val="000000"/>
              </a:solidFill>
              <a:effectLst/>
              <a:latin typeface="Times New Roman" panose="02020603050405020304" pitchFamily="18" charset="0"/>
              <a:ea typeface="Calibri" panose="020F0502020204030204" pitchFamily="34" charset="0"/>
            </a:endParaRPr>
          </a:p>
          <a:p>
            <a:r>
              <a:rPr lang="en-US" sz="1800" b="0" dirty="0">
                <a:solidFill>
                  <a:srgbClr val="000000"/>
                </a:solidFill>
                <a:effectLst/>
                <a:latin typeface="Times New Roman" panose="02020603050405020304" pitchFamily="18" charset="0"/>
              </a:rPr>
              <a:t>3. In Support ENA and ARPA Funding Agreement &amp; </a:t>
            </a:r>
            <a:r>
              <a:rPr lang="en-US" sz="1800" b="0" dirty="0">
                <a:solidFill>
                  <a:srgbClr val="000000"/>
                </a:solidFill>
                <a:effectLst/>
                <a:latin typeface="Times New Roman" panose="02020603050405020304" pitchFamily="18" charset="0"/>
                <a:ea typeface="Calibri" panose="020F0502020204030204" pitchFamily="34" charset="0"/>
              </a:rPr>
              <a:t>Facilitate and expedite the Project’s entitlement process</a:t>
            </a:r>
          </a:p>
          <a:p>
            <a:endParaRPr lang="en-US" sz="1800" b="0" dirty="0">
              <a:solidFill>
                <a:srgbClr val="000000"/>
              </a:solidFill>
              <a:effectLst/>
              <a:latin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00000"/>
                </a:solidFill>
                <a:effectLst/>
                <a:latin typeface="Times New Roman" panose="02020603050405020304" pitchFamily="18" charset="0"/>
              </a:rPr>
              <a:t>4. </a:t>
            </a:r>
            <a:r>
              <a:rPr lang="en-US" sz="1800" b="0" dirty="0"/>
              <a:t>City Council through Zoning Code Section 37-10.180 has the authority to deviate from “development standards contained in this Zoning Code if it can be established that the deviation is necessary in the interest of public health and safety or is required as part of environmental mitigation.”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rgbClr val="000000"/>
                </a:solidFill>
                <a:effectLst/>
                <a:latin typeface="Times New Roman" panose="02020603050405020304" pitchFamily="18" charset="0"/>
                <a:ea typeface="Calibri" panose="020F0502020204030204" pitchFamily="34" charset="0"/>
              </a:rPr>
              <a:t>Salinas Zoning Code Section 37-10.080 normally requires land owned by Monterey County “to be subject to the regulations contained in this Zoning Code, unless otherwise provided by law.”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rgbClr val="000000"/>
                </a:solidFill>
                <a:effectLst/>
                <a:latin typeface="Times New Roman" panose="02020603050405020304" pitchFamily="18" charset="0"/>
                <a:ea typeface="Calibri" panose="020F0502020204030204" pitchFamily="34" charset="0"/>
              </a:rPr>
              <a:t>The 100% Affordable Housing Rental Project at 855 E. Laurel Drive is proper and in the public interest and shall not be subject to additional land use approvals, permits, or entitlements from the City</a:t>
            </a:r>
          </a:p>
          <a:p>
            <a:endParaRPr lang="en-US" sz="1800" b="0" dirty="0">
              <a:solidFill>
                <a:srgbClr val="000000"/>
              </a:solidFill>
              <a:effectLst/>
              <a:latin typeface="Times New Roman" panose="02020603050405020304" pitchFamily="18" charset="0"/>
            </a:endParaRPr>
          </a:p>
          <a:p>
            <a:endParaRPr lang="en-US" sz="1800" dirty="0">
              <a:solidFill>
                <a:srgbClr val="000000"/>
              </a:solidFill>
              <a:effectLst/>
              <a:latin typeface="Times New Roman" panose="02020603050405020304" pitchFamily="18" charset="0"/>
            </a:endParaRPr>
          </a:p>
          <a:p>
            <a:endParaRPr lang="en-US" sz="1800" dirty="0">
              <a:solidFill>
                <a:srgbClr val="000000"/>
              </a:solidFill>
              <a:effectLst/>
              <a:latin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45C8BD46-8D7E-4F5C-A1A1-E5A6F7D5E8DE}" type="slidenum">
              <a:rPr lang="en-US" smtClean="0"/>
              <a:t>8</a:t>
            </a:fld>
            <a:endParaRPr lang="en-US" dirty="0"/>
          </a:p>
        </p:txBody>
      </p:sp>
    </p:spTree>
    <p:extLst>
      <p:ext uri="{BB962C8B-B14F-4D97-AF65-F5344CB8AC3E}">
        <p14:creationId xmlns:p14="http://schemas.microsoft.com/office/powerpoint/2010/main" val="2053658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8BD46-8D7E-4F5C-A1A1-E5A6F7D5E8DE}" type="slidenum">
              <a:rPr lang="en-US" smtClean="0"/>
              <a:t>9</a:t>
            </a:fld>
            <a:endParaRPr lang="en-US" dirty="0"/>
          </a:p>
        </p:txBody>
      </p:sp>
    </p:spTree>
    <p:extLst>
      <p:ext uri="{BB962C8B-B14F-4D97-AF65-F5344CB8AC3E}">
        <p14:creationId xmlns:p14="http://schemas.microsoft.com/office/powerpoint/2010/main" val="761807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8BD46-8D7E-4F5C-A1A1-E5A6F7D5E8DE}" type="slidenum">
              <a:rPr lang="en-US" smtClean="0"/>
              <a:t>10</a:t>
            </a:fld>
            <a:endParaRPr lang="en-US" dirty="0"/>
          </a:p>
        </p:txBody>
      </p:sp>
    </p:spTree>
    <p:extLst>
      <p:ext uri="{BB962C8B-B14F-4D97-AF65-F5344CB8AC3E}">
        <p14:creationId xmlns:p14="http://schemas.microsoft.com/office/powerpoint/2010/main" val="3367154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E94DB64-C810-4A1D-A055-981DEB6005D0}"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473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0D67106-DE45-4886-8FCA-2DE0A738A6D5}" type="slidenum">
              <a:rPr lang="en-US" smtClean="0"/>
              <a:pPr>
                <a:defRPr/>
              </a:pPr>
              <a:t>‹#›</a:t>
            </a:fld>
            <a:endParaRPr lang="en-US" dirty="0"/>
          </a:p>
        </p:txBody>
      </p:sp>
    </p:spTree>
    <p:extLst>
      <p:ext uri="{BB962C8B-B14F-4D97-AF65-F5344CB8AC3E}">
        <p14:creationId xmlns:p14="http://schemas.microsoft.com/office/powerpoint/2010/main" val="3031223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2E94DB64-C810-4A1D-A055-981DEB6005D0}" type="slidenum">
              <a:rPr lang="en-US" smtClean="0"/>
              <a:pPr>
                <a:defRPr/>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9300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6EB87179-7E56-4862-BF82-24ED2379349A}" type="slidenum">
              <a:rPr lang="en-US" smtClean="0"/>
              <a:pPr>
                <a:defRPr/>
              </a:pPr>
              <a:t>‹#›</a:t>
            </a:fld>
            <a:endParaRPr lang="en-US" dirty="0"/>
          </a:p>
        </p:txBody>
      </p:sp>
    </p:spTree>
    <p:extLst>
      <p:ext uri="{BB962C8B-B14F-4D97-AF65-F5344CB8AC3E}">
        <p14:creationId xmlns:p14="http://schemas.microsoft.com/office/powerpoint/2010/main" val="1023625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80F8D9F8-3B45-449A-9A31-C19D554950C3}" type="slidenum">
              <a:rPr lang="en-US" smtClean="0"/>
              <a:pPr>
                <a:defRPr/>
              </a:pPr>
              <a:t>‹#›</a:t>
            </a:fld>
            <a:endParaRPr lang="en-US" dirty="0"/>
          </a:p>
        </p:txBody>
      </p:sp>
    </p:spTree>
    <p:extLst>
      <p:ext uri="{BB962C8B-B14F-4D97-AF65-F5344CB8AC3E}">
        <p14:creationId xmlns:p14="http://schemas.microsoft.com/office/powerpoint/2010/main" val="1885887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61823872-08F4-4125-93F8-3E73B60F4D23}" type="slidenum">
              <a:rPr lang="en-US" smtClean="0"/>
              <a:pPr>
                <a:defRPr/>
              </a:pPr>
              <a:t>‹#›</a:t>
            </a:fld>
            <a:endParaRPr lang="en-US" dirty="0"/>
          </a:p>
        </p:txBody>
      </p:sp>
    </p:spTree>
    <p:extLst>
      <p:ext uri="{BB962C8B-B14F-4D97-AF65-F5344CB8AC3E}">
        <p14:creationId xmlns:p14="http://schemas.microsoft.com/office/powerpoint/2010/main" val="8274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endParaRPr lang="en-US" dirty="0"/>
          </a:p>
        </p:txBody>
      </p:sp>
      <p:sp>
        <p:nvSpPr>
          <p:cNvPr id="9" name="Slide Number Placeholder 8"/>
          <p:cNvSpPr>
            <a:spLocks noGrp="1"/>
          </p:cNvSpPr>
          <p:nvPr>
            <p:ph type="sldNum" sz="quarter" idx="12"/>
          </p:nvPr>
        </p:nvSpPr>
        <p:spPr/>
        <p:txBody>
          <a:bodyPr/>
          <a:lstStyle/>
          <a:p>
            <a:pPr>
              <a:defRPr/>
            </a:pPr>
            <a:fld id="{17ED6CA7-D2B7-4715-8C33-0B818D927764}" type="slidenum">
              <a:rPr lang="en-US" smtClean="0"/>
              <a:pPr>
                <a:defRPr/>
              </a:pPr>
              <a:t>‹#›</a:t>
            </a:fld>
            <a:endParaRPr lang="en-US" dirty="0"/>
          </a:p>
        </p:txBody>
      </p:sp>
    </p:spTree>
    <p:extLst>
      <p:ext uri="{BB962C8B-B14F-4D97-AF65-F5344CB8AC3E}">
        <p14:creationId xmlns:p14="http://schemas.microsoft.com/office/powerpoint/2010/main" val="2877036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24F2D7BC-F5B9-4C08-B802-D551DE5D86F6}" type="slidenum">
              <a:rPr lang="en-US" smtClean="0"/>
              <a:pPr>
                <a:defRPr/>
              </a:pPr>
              <a:t>‹#›</a:t>
            </a:fld>
            <a:endParaRPr lang="en-US" dirty="0"/>
          </a:p>
        </p:txBody>
      </p:sp>
    </p:spTree>
    <p:extLst>
      <p:ext uri="{BB962C8B-B14F-4D97-AF65-F5344CB8AC3E}">
        <p14:creationId xmlns:p14="http://schemas.microsoft.com/office/powerpoint/2010/main" val="3849702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E94DB64-C810-4A1D-A055-981DEB6005D0}" type="slidenum">
              <a:rPr lang="en-US" smtClean="0"/>
              <a:pPr>
                <a:defRPr/>
              </a:pPr>
              <a:t>‹#›</a:t>
            </a:fld>
            <a:endParaRPr lang="en-US" dirty="0"/>
          </a:p>
        </p:txBody>
      </p:sp>
    </p:spTree>
    <p:extLst>
      <p:ext uri="{BB962C8B-B14F-4D97-AF65-F5344CB8AC3E}">
        <p14:creationId xmlns:p14="http://schemas.microsoft.com/office/powerpoint/2010/main" val="2923012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7FB1A08-7663-4C51-A4C9-36F8DFAA2E0E}" type="slidenum">
              <a:rPr lang="en-US" smtClean="0"/>
              <a:pPr>
                <a:defRPr/>
              </a:pPr>
              <a:t>‹#›</a:t>
            </a:fld>
            <a:endParaRPr lang="en-US" dirty="0"/>
          </a:p>
        </p:txBody>
      </p:sp>
    </p:spTree>
    <p:extLst>
      <p:ext uri="{BB962C8B-B14F-4D97-AF65-F5344CB8AC3E}">
        <p14:creationId xmlns:p14="http://schemas.microsoft.com/office/powerpoint/2010/main" val="562568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0DA16BC7-D41D-4830-B8B6-5F50F84D9D75}" type="slidenum">
              <a:rPr lang="en-US" smtClean="0"/>
              <a:pPr>
                <a:defRPr/>
              </a:pPr>
              <a:t>‹#›</a:t>
            </a:fld>
            <a:endParaRPr lang="en-US" dirty="0"/>
          </a:p>
        </p:txBody>
      </p:sp>
    </p:spTree>
    <p:extLst>
      <p:ext uri="{BB962C8B-B14F-4D97-AF65-F5344CB8AC3E}">
        <p14:creationId xmlns:p14="http://schemas.microsoft.com/office/powerpoint/2010/main" val="1632813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a:defRPr/>
            </a:pPr>
            <a:fld id="{2E94DB64-C810-4A1D-A055-981DEB6005D0}" type="slidenum">
              <a:rPr lang="en-US" smtClean="0"/>
              <a:pPr>
                <a:defRPr/>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89642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59C46-0D7E-49C6-92D4-1372B3CED179}"/>
              </a:ext>
            </a:extLst>
          </p:cNvPr>
          <p:cNvSpPr>
            <a:spLocks noGrp="1"/>
          </p:cNvSpPr>
          <p:nvPr>
            <p:ph type="title"/>
          </p:nvPr>
        </p:nvSpPr>
        <p:spPr>
          <a:xfrm>
            <a:off x="654050" y="2286000"/>
            <a:ext cx="10775950" cy="2133600"/>
          </a:xfrm>
        </p:spPr>
        <p:txBody>
          <a:bodyPr>
            <a:normAutofit fontScale="90000"/>
          </a:bodyPr>
          <a:lstStyle/>
          <a:p>
            <a:pPr algn="ctr"/>
            <a:r>
              <a:rPr lang="en-US" sz="3600" dirty="0"/>
              <a:t>ARPA GRANT FUNDING AGREEMENT WITH EDEN HOUSING, INC. FOR A PROPOSED 100% AFFORDABLE MULTIFAMILY RENTAL HOUSING PROJECT AT 855 EAST LAUREL DRIVE</a:t>
            </a:r>
            <a:br>
              <a:rPr lang="en-US" sz="3600" dirty="0"/>
            </a:br>
            <a:br>
              <a:rPr lang="en-US" sz="3600" dirty="0"/>
            </a:br>
            <a:r>
              <a:rPr lang="en-US" sz="3200" dirty="0"/>
              <a:t>March 14, 2023</a:t>
            </a:r>
            <a:endParaRPr lang="en-US" sz="3600" dirty="0"/>
          </a:p>
        </p:txBody>
      </p:sp>
      <p:pic>
        <p:nvPicPr>
          <p:cNvPr id="3" name="Picture 2">
            <a:extLst>
              <a:ext uri="{FF2B5EF4-FFF2-40B4-BE49-F238E27FC236}">
                <a16:creationId xmlns:a16="http://schemas.microsoft.com/office/drawing/2014/main" id="{59DD9AE0-C3BE-4924-A78B-2FA883FD9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050" y="5094403"/>
            <a:ext cx="1600200" cy="1064605"/>
          </a:xfrm>
          <a:prstGeom prst="rect">
            <a:avLst/>
          </a:prstGeom>
        </p:spPr>
      </p:pic>
      <p:sp>
        <p:nvSpPr>
          <p:cNvPr id="5" name="Title 1">
            <a:extLst>
              <a:ext uri="{FF2B5EF4-FFF2-40B4-BE49-F238E27FC236}">
                <a16:creationId xmlns:a16="http://schemas.microsoft.com/office/drawing/2014/main" id="{508F7164-1B6E-4433-9008-DAB3E7E581B3}"/>
              </a:ext>
            </a:extLst>
          </p:cNvPr>
          <p:cNvSpPr txBox="1">
            <a:spLocks/>
          </p:cNvSpPr>
          <p:nvPr/>
        </p:nvSpPr>
        <p:spPr bwMode="auto">
          <a:xfrm>
            <a:off x="1333500" y="1082046"/>
            <a:ext cx="95250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0" bIns="0" numCol="1" anchor="t" anchorCtr="0" compatLnSpc="1">
            <a:prstTxWarp prst="textNoShape">
              <a:avLst/>
            </a:prstTxWarp>
          </a:bodyPr>
          <a:lst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algn="ctr"/>
            <a:r>
              <a:rPr lang="en-US" sz="3600" b="1" u="sng" dirty="0">
                <a:solidFill>
                  <a:srgbClr val="000000"/>
                </a:solidFill>
              </a:rPr>
              <a:t>HOUSING AND LAND USE COMMITTEE</a:t>
            </a:r>
          </a:p>
        </p:txBody>
      </p:sp>
      <p:sp>
        <p:nvSpPr>
          <p:cNvPr id="4" name="TextBox 3">
            <a:extLst>
              <a:ext uri="{FF2B5EF4-FFF2-40B4-BE49-F238E27FC236}">
                <a16:creationId xmlns:a16="http://schemas.microsoft.com/office/drawing/2014/main" id="{EFD293D4-0226-B1C8-455A-EF28C6971485}"/>
              </a:ext>
            </a:extLst>
          </p:cNvPr>
          <p:cNvSpPr txBox="1"/>
          <p:nvPr/>
        </p:nvSpPr>
        <p:spPr>
          <a:xfrm>
            <a:off x="3352800" y="5626705"/>
            <a:ext cx="6553200" cy="369332"/>
          </a:xfrm>
          <a:prstGeom prst="rect">
            <a:avLst/>
          </a:prstGeom>
          <a:noFill/>
        </p:spPr>
        <p:txBody>
          <a:bodyPr wrap="square">
            <a:spAutoFit/>
          </a:bodyPr>
          <a:lstStyle/>
          <a:p>
            <a:r>
              <a:rPr lang="en-US" sz="1800" b="1" dirty="0">
                <a:solidFill>
                  <a:schemeClr val="tx2"/>
                </a:solidFill>
                <a:cs typeface="Calibri"/>
              </a:rPr>
              <a:t>Presented </a:t>
            </a:r>
            <a:r>
              <a:rPr lang="en-US" b="1" dirty="0">
                <a:solidFill>
                  <a:schemeClr val="tx2"/>
                </a:solidFill>
                <a:cs typeface="Calibri"/>
              </a:rPr>
              <a:t>by: Luis Ochoa</a:t>
            </a:r>
            <a:r>
              <a:rPr lang="en-US" sz="1800" b="1" dirty="0">
                <a:solidFill>
                  <a:schemeClr val="tx2"/>
                </a:solidFill>
                <a:cs typeface="Calibri"/>
              </a:rPr>
              <a:t>, </a:t>
            </a:r>
            <a:r>
              <a:rPr lang="en-US" b="1" dirty="0">
                <a:solidFill>
                  <a:schemeClr val="tx2"/>
                </a:solidFill>
                <a:cs typeface="Calibri"/>
              </a:rPr>
              <a:t>Sr. </a:t>
            </a:r>
            <a:r>
              <a:rPr lang="en-US" sz="1800" b="1" dirty="0">
                <a:solidFill>
                  <a:schemeClr val="tx2"/>
                </a:solidFill>
                <a:cs typeface="Calibri"/>
              </a:rPr>
              <a:t>Community Development Analyst</a:t>
            </a:r>
          </a:p>
        </p:txBody>
      </p:sp>
    </p:spTree>
    <p:extLst>
      <p:ext uri="{BB962C8B-B14F-4D97-AF65-F5344CB8AC3E}">
        <p14:creationId xmlns:p14="http://schemas.microsoft.com/office/powerpoint/2010/main" val="3006586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381000"/>
            <a:ext cx="10058400" cy="1143000"/>
          </a:xfrm>
        </p:spPr>
        <p:txBody>
          <a:bodyPr/>
          <a:lstStyle/>
          <a:p>
            <a:r>
              <a:rPr lang="en-US" dirty="0"/>
              <a:t>Background</a:t>
            </a:r>
          </a:p>
        </p:txBody>
      </p:sp>
      <p:sp>
        <p:nvSpPr>
          <p:cNvPr id="7" name="Content Placeholder 5">
            <a:extLst>
              <a:ext uri="{FF2B5EF4-FFF2-40B4-BE49-F238E27FC236}">
                <a16:creationId xmlns:a16="http://schemas.microsoft.com/office/drawing/2014/main" id="{EAE87492-3BB3-4AB6-843F-0BCDF1C8760D}"/>
              </a:ext>
            </a:extLst>
          </p:cNvPr>
          <p:cNvSpPr>
            <a:spLocks noGrp="1"/>
          </p:cNvSpPr>
          <p:nvPr>
            <p:ph idx="1"/>
          </p:nvPr>
        </p:nvSpPr>
        <p:spPr>
          <a:xfrm>
            <a:off x="304800" y="1752600"/>
            <a:ext cx="6553200" cy="4645465"/>
          </a:xfrm>
        </p:spPr>
        <p:txBody>
          <a:bodyPr>
            <a:normAutofit/>
          </a:bodyPr>
          <a:lstStyle/>
          <a:p>
            <a:pPr marL="461963" indent="-461963">
              <a:buClrTx/>
            </a:pPr>
            <a:endParaRPr lang="en-US" sz="1800" dirty="0">
              <a:latin typeface="+mj-lt"/>
            </a:endParaRPr>
          </a:p>
          <a:p>
            <a:pPr marL="461963" indent="-461963">
              <a:buClrTx/>
            </a:pPr>
            <a:r>
              <a:rPr lang="en-US" sz="3000" b="1" dirty="0">
                <a:latin typeface="+mj-lt"/>
              </a:rPr>
              <a:t>Memorandum of Understanding</a:t>
            </a:r>
            <a:endParaRPr lang="en-US" sz="2800" b="1" dirty="0">
              <a:latin typeface="+mj-lt"/>
            </a:endParaRPr>
          </a:p>
          <a:p>
            <a:pPr marL="1103313" lvl="2" indent="-461963">
              <a:buClrTx/>
              <a:buFont typeface="Arial" panose="020B0604020202020204" pitchFamily="34" charset="0"/>
              <a:buChar char="•"/>
            </a:pPr>
            <a:r>
              <a:rPr lang="en-US" sz="2500" dirty="0">
                <a:latin typeface="+mj-lt"/>
              </a:rPr>
              <a:t>construction and operation </a:t>
            </a:r>
          </a:p>
          <a:p>
            <a:pPr marL="1286193" lvl="3" indent="-461963">
              <a:buClrTx/>
            </a:pPr>
            <a:r>
              <a:rPr lang="en-US" sz="2500" dirty="0">
                <a:latin typeface="+mj-lt"/>
              </a:rPr>
              <a:t>permanent homeless shelter </a:t>
            </a:r>
          </a:p>
          <a:p>
            <a:pPr marL="1286193" lvl="3" indent="-461963">
              <a:buClrTx/>
            </a:pPr>
            <a:r>
              <a:rPr lang="en-US" sz="2500" dirty="0">
                <a:latin typeface="+mj-lt"/>
              </a:rPr>
              <a:t>permanent supportive and transitional housing project </a:t>
            </a:r>
          </a:p>
          <a:p>
            <a:pPr marL="457200" lvl="2" indent="0">
              <a:buClrTx/>
              <a:buNone/>
            </a:pPr>
            <a:r>
              <a:rPr lang="en-US" sz="3000" b="1" dirty="0">
                <a:latin typeface="+mj-lt"/>
              </a:rPr>
              <a:t>Projects </a:t>
            </a:r>
          </a:p>
          <a:p>
            <a:pPr marL="1103313" lvl="2" indent="-461963">
              <a:buClrTx/>
              <a:buFont typeface="Arial" panose="020B0604020202020204" pitchFamily="34" charset="0"/>
              <a:buChar char="•"/>
            </a:pPr>
            <a:r>
              <a:rPr lang="en-US" sz="2500" dirty="0">
                <a:latin typeface="+mj-lt"/>
              </a:rPr>
              <a:t>SHARE Center </a:t>
            </a:r>
          </a:p>
          <a:p>
            <a:pPr marL="1103313" lvl="2" indent="-461963">
              <a:buClrTx/>
              <a:buFont typeface="Arial" panose="020B0604020202020204" pitchFamily="34" charset="0"/>
              <a:buChar char="•"/>
            </a:pPr>
            <a:r>
              <a:rPr lang="en-US" sz="2500" dirty="0">
                <a:latin typeface="+mj-lt"/>
              </a:rPr>
              <a:t>100% Affordable Multifamily Rental Housing Project </a:t>
            </a:r>
          </a:p>
          <a:p>
            <a:pPr marL="1103313" lvl="2" indent="-461963">
              <a:buClrTx/>
            </a:pPr>
            <a:endParaRPr lang="en-US" sz="2500" dirty="0">
              <a:latin typeface="+mj-lt"/>
            </a:endParaRPr>
          </a:p>
          <a:p>
            <a:pPr marL="641350" lvl="2" indent="0">
              <a:buClrTx/>
              <a:buNone/>
            </a:pPr>
            <a:endParaRPr lang="en-US" sz="2000" dirty="0">
              <a:latin typeface="+mj-lt"/>
            </a:endParaRPr>
          </a:p>
          <a:p>
            <a:pPr marL="1103313" lvl="2" indent="-461963">
              <a:buClrTx/>
            </a:pPr>
            <a:endParaRPr lang="en-US" sz="2500" dirty="0">
              <a:latin typeface="+mj-lt"/>
            </a:endParaRPr>
          </a:p>
          <a:p>
            <a:pPr marL="828676" lvl="1" indent="-461963">
              <a:buClrTx/>
            </a:pPr>
            <a:endParaRPr lang="en-US" sz="2800" dirty="0">
              <a:latin typeface="+mj-lt"/>
            </a:endParaRPr>
          </a:p>
          <a:p>
            <a:pPr marL="828676" lvl="1" indent="-461963">
              <a:buClrTx/>
            </a:pPr>
            <a:endParaRPr lang="en-US" sz="2800" dirty="0">
              <a:latin typeface="+mj-lt"/>
            </a:endParaRPr>
          </a:p>
        </p:txBody>
      </p:sp>
      <p:pic>
        <p:nvPicPr>
          <p:cNvPr id="2" name="Picture 1">
            <a:extLst>
              <a:ext uri="{FF2B5EF4-FFF2-40B4-BE49-F238E27FC236}">
                <a16:creationId xmlns:a16="http://schemas.microsoft.com/office/drawing/2014/main" id="{A40D337A-2B39-8ED4-1B37-5E2E5D095FC4}"/>
              </a:ext>
            </a:extLst>
          </p:cNvPr>
          <p:cNvPicPr>
            <a:picLocks noChangeAspect="1"/>
          </p:cNvPicPr>
          <p:nvPr/>
        </p:nvPicPr>
        <p:blipFill>
          <a:blip r:embed="rId3"/>
          <a:stretch>
            <a:fillRect/>
          </a:stretch>
        </p:blipFill>
        <p:spPr>
          <a:xfrm>
            <a:off x="7316076" y="381000"/>
            <a:ext cx="4404870" cy="2477740"/>
          </a:xfrm>
          <a:prstGeom prst="rect">
            <a:avLst/>
          </a:prstGeom>
        </p:spPr>
      </p:pic>
      <p:pic>
        <p:nvPicPr>
          <p:cNvPr id="3" name="Picture 2">
            <a:extLst>
              <a:ext uri="{FF2B5EF4-FFF2-40B4-BE49-F238E27FC236}">
                <a16:creationId xmlns:a16="http://schemas.microsoft.com/office/drawing/2014/main" id="{8F99B032-AC26-605F-54B2-D13F9795890B}"/>
              </a:ext>
            </a:extLst>
          </p:cNvPr>
          <p:cNvPicPr>
            <a:picLocks noChangeAspect="1"/>
          </p:cNvPicPr>
          <p:nvPr/>
        </p:nvPicPr>
        <p:blipFill rotWithShape="1">
          <a:blip r:embed="rId4"/>
          <a:srcRect l="8665" r="27837"/>
          <a:stretch/>
        </p:blipFill>
        <p:spPr>
          <a:xfrm>
            <a:off x="7315200" y="3276600"/>
            <a:ext cx="4419600" cy="2681349"/>
          </a:xfrm>
          <a:prstGeom prst="rect">
            <a:avLst/>
          </a:prstGeom>
        </p:spPr>
      </p:pic>
      <p:cxnSp>
        <p:nvCxnSpPr>
          <p:cNvPr id="6" name="Straight Connector 5">
            <a:extLst>
              <a:ext uri="{FF2B5EF4-FFF2-40B4-BE49-F238E27FC236}">
                <a16:creationId xmlns:a16="http://schemas.microsoft.com/office/drawing/2014/main" id="{85797696-8B8D-2EE1-9F4E-C54FDD040A7D}"/>
              </a:ext>
            </a:extLst>
          </p:cNvPr>
          <p:cNvCxnSpPr>
            <a:cxnSpLocks/>
          </p:cNvCxnSpPr>
          <p:nvPr/>
        </p:nvCxnSpPr>
        <p:spPr>
          <a:xfrm flipH="1">
            <a:off x="762000" y="1732444"/>
            <a:ext cx="65532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070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0">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12">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7" name="Straight Connector 14">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16">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C9FBDB-FBA4-4A7C-858D-3F3CBA48D923}"/>
              </a:ext>
            </a:extLst>
          </p:cNvPr>
          <p:cNvSpPr>
            <a:spLocks noGrp="1"/>
          </p:cNvSpPr>
          <p:nvPr>
            <p:ph type="title"/>
          </p:nvPr>
        </p:nvSpPr>
        <p:spPr>
          <a:xfrm>
            <a:off x="4974771" y="634946"/>
            <a:ext cx="6574972" cy="1450757"/>
          </a:xfrm>
        </p:spPr>
        <p:txBody>
          <a:bodyPr vert="horz" lIns="91440" tIns="45720" rIns="91440" bIns="45720" rtlCol="0" anchor="b">
            <a:normAutofit/>
          </a:bodyPr>
          <a:lstStyle/>
          <a:p>
            <a:r>
              <a:rPr lang="en-US" kern="1200" spc="-50" baseline="0" dirty="0">
                <a:solidFill>
                  <a:schemeClr val="tx1">
                    <a:lumMod val="75000"/>
                    <a:lumOff val="25000"/>
                  </a:schemeClr>
                </a:solidFill>
                <a:latin typeface="+mj-lt"/>
                <a:ea typeface="+mj-ea"/>
                <a:cs typeface="+mj-cs"/>
              </a:rPr>
              <a:t>Background</a:t>
            </a:r>
          </a:p>
        </p:txBody>
      </p:sp>
      <p:pic>
        <p:nvPicPr>
          <p:cNvPr id="3" name="Picture 2">
            <a:extLst>
              <a:ext uri="{FF2B5EF4-FFF2-40B4-BE49-F238E27FC236}">
                <a16:creationId xmlns:a16="http://schemas.microsoft.com/office/drawing/2014/main" id="{67C43134-6979-17E0-DF9C-206B94F08531}"/>
              </a:ext>
            </a:extLst>
          </p:cNvPr>
          <p:cNvPicPr>
            <a:picLocks noChangeAspect="1"/>
          </p:cNvPicPr>
          <p:nvPr/>
        </p:nvPicPr>
        <p:blipFill rotWithShape="1">
          <a:blip r:embed="rId3"/>
          <a:srcRect r="2849"/>
          <a:stretch/>
        </p:blipFill>
        <p:spPr>
          <a:xfrm>
            <a:off x="633999" y="640081"/>
            <a:ext cx="4001315" cy="5314406"/>
          </a:xfrm>
          <a:prstGeom prst="rect">
            <a:avLst/>
          </a:prstGeom>
        </p:spPr>
      </p:pic>
      <p:cxnSp>
        <p:nvCxnSpPr>
          <p:cNvPr id="29" name="Straight Connector 18">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0" name="Rectangle 20">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22">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33" name="TextBox 5">
            <a:extLst>
              <a:ext uri="{FF2B5EF4-FFF2-40B4-BE49-F238E27FC236}">
                <a16:creationId xmlns:a16="http://schemas.microsoft.com/office/drawing/2014/main" id="{4058C898-FF25-A9D9-9267-6308988A0AC2}"/>
              </a:ext>
            </a:extLst>
          </p:cNvPr>
          <p:cNvGraphicFramePr/>
          <p:nvPr>
            <p:extLst>
              <p:ext uri="{D42A27DB-BD31-4B8C-83A1-F6EECF244321}">
                <p14:modId xmlns:p14="http://schemas.microsoft.com/office/powerpoint/2010/main" val="1169187115"/>
              </p:ext>
            </p:extLst>
          </p:nvPr>
        </p:nvGraphicFramePr>
        <p:xfrm>
          <a:off x="4731394" y="1737845"/>
          <a:ext cx="7308206" cy="48542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58567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0">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12">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7" name="Straight Connector 14">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8" name="Rectangle 16">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9" name="Rectangle 18">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FC9FBDB-FBA4-4A7C-858D-3F3CBA48D923}"/>
              </a:ext>
            </a:extLst>
          </p:cNvPr>
          <p:cNvSpPr>
            <a:spLocks noGrp="1"/>
          </p:cNvSpPr>
          <p:nvPr>
            <p:ph type="title"/>
          </p:nvPr>
        </p:nvSpPr>
        <p:spPr>
          <a:xfrm>
            <a:off x="492370" y="304801"/>
            <a:ext cx="3084844" cy="1128244"/>
          </a:xfrm>
        </p:spPr>
        <p:txBody>
          <a:bodyPr vert="horz" lIns="91440" tIns="45720" rIns="91440" bIns="45720" rtlCol="0" anchor="b">
            <a:normAutofit/>
          </a:bodyPr>
          <a:lstStyle/>
          <a:p>
            <a:r>
              <a:rPr lang="en-US" sz="3600" dirty="0">
                <a:solidFill>
                  <a:srgbClr val="FFFFFF"/>
                </a:solidFill>
              </a:rPr>
              <a:t>Project’s Specs</a:t>
            </a:r>
            <a:endParaRPr lang="en-US" sz="3600" kern="1200" spc="-50" baseline="0" dirty="0">
              <a:solidFill>
                <a:srgbClr val="FFFFFF"/>
              </a:solidFill>
              <a:latin typeface="+mj-lt"/>
              <a:ea typeface="+mj-ea"/>
              <a:cs typeface="+mj-cs"/>
            </a:endParaRPr>
          </a:p>
        </p:txBody>
      </p:sp>
      <p:sp>
        <p:nvSpPr>
          <p:cNvPr id="6" name="TextBox 5">
            <a:extLst>
              <a:ext uri="{FF2B5EF4-FFF2-40B4-BE49-F238E27FC236}">
                <a16:creationId xmlns:a16="http://schemas.microsoft.com/office/drawing/2014/main" id="{926A06B4-9C1B-49B9-A9C7-92D01D445B3C}"/>
              </a:ext>
            </a:extLst>
          </p:cNvPr>
          <p:cNvSpPr txBox="1"/>
          <p:nvPr/>
        </p:nvSpPr>
        <p:spPr>
          <a:xfrm>
            <a:off x="492370" y="1981202"/>
            <a:ext cx="3393829" cy="4571998"/>
          </a:xfrm>
          <a:prstGeom prst="rect">
            <a:avLst/>
          </a:prstGeom>
        </p:spPr>
        <p:txBody>
          <a:bodyPr vert="horz" lIns="0" tIns="45720" rIns="0" bIns="45720" rtlCol="0">
            <a:normAutofit lnSpcReduction="10000"/>
          </a:bodyPr>
          <a:lstStyle/>
          <a:p>
            <a:pPr marL="342900" indent="-342900" defTabSz="914400">
              <a:lnSpc>
                <a:spcPct val="90000"/>
              </a:lnSpc>
              <a:spcAft>
                <a:spcPts val="600"/>
              </a:spcAft>
              <a:buClr>
                <a:schemeClr val="accent1"/>
              </a:buClr>
              <a:buFont typeface="Calibri" panose="020F0502020204030204" pitchFamily="34" charset="0"/>
              <a:buChar char="•"/>
            </a:pPr>
            <a:r>
              <a:rPr lang="en-US" sz="2400" dirty="0">
                <a:solidFill>
                  <a:srgbClr val="FFFFFF"/>
                </a:solidFill>
              </a:rPr>
              <a:t>Phases I &amp; II</a:t>
            </a:r>
          </a:p>
          <a:p>
            <a:pPr marL="342900" indent="-342900" defTabSz="914400">
              <a:lnSpc>
                <a:spcPct val="90000"/>
              </a:lnSpc>
              <a:spcAft>
                <a:spcPts val="600"/>
              </a:spcAft>
              <a:buClr>
                <a:schemeClr val="accent1"/>
              </a:buClr>
              <a:buFont typeface="Calibri" panose="020F0502020204030204" pitchFamily="34" charset="0"/>
              <a:buChar char="•"/>
            </a:pPr>
            <a:endParaRPr lang="en-US" sz="2400" dirty="0">
              <a:solidFill>
                <a:srgbClr val="FFFFFF"/>
              </a:solidFill>
            </a:endParaRPr>
          </a:p>
          <a:p>
            <a:pPr marL="342900" indent="-342900" defTabSz="914400">
              <a:lnSpc>
                <a:spcPct val="90000"/>
              </a:lnSpc>
              <a:spcAft>
                <a:spcPts val="600"/>
              </a:spcAft>
              <a:buClr>
                <a:schemeClr val="accent1"/>
              </a:buClr>
              <a:buFont typeface="Calibri" panose="020F0502020204030204" pitchFamily="34" charset="0"/>
              <a:buChar char="•"/>
            </a:pPr>
            <a:r>
              <a:rPr lang="en-US" sz="2400" dirty="0">
                <a:solidFill>
                  <a:srgbClr val="FFFFFF"/>
                </a:solidFill>
              </a:rPr>
              <a:t>132 Units </a:t>
            </a:r>
          </a:p>
          <a:p>
            <a:pPr marL="800100" lvl="1" indent="-342900" defTabSz="914400">
              <a:lnSpc>
                <a:spcPct val="90000"/>
              </a:lnSpc>
              <a:spcAft>
                <a:spcPts val="600"/>
              </a:spcAft>
              <a:buClr>
                <a:schemeClr val="accent1"/>
              </a:buClr>
              <a:buFont typeface="Courier New" panose="02070309020205020404" pitchFamily="49" charset="0"/>
              <a:buChar char="o"/>
            </a:pPr>
            <a:r>
              <a:rPr lang="en-US" sz="2400" dirty="0">
                <a:solidFill>
                  <a:srgbClr val="FFFFFF"/>
                </a:solidFill>
              </a:rPr>
              <a:t>50% 2-BR</a:t>
            </a:r>
          </a:p>
          <a:p>
            <a:pPr marL="800100" lvl="1" indent="-342900" defTabSz="914400">
              <a:lnSpc>
                <a:spcPct val="90000"/>
              </a:lnSpc>
              <a:spcAft>
                <a:spcPts val="600"/>
              </a:spcAft>
              <a:buClr>
                <a:schemeClr val="accent1"/>
              </a:buClr>
              <a:buFont typeface="Courier New" panose="02070309020205020404" pitchFamily="49" charset="0"/>
              <a:buChar char="o"/>
            </a:pPr>
            <a:r>
              <a:rPr lang="en-US" sz="2400" dirty="0">
                <a:solidFill>
                  <a:srgbClr val="FFFFFF"/>
                </a:solidFill>
              </a:rPr>
              <a:t>25% 1-BR</a:t>
            </a:r>
          </a:p>
          <a:p>
            <a:pPr marL="800100" lvl="1" indent="-342900" defTabSz="914400">
              <a:lnSpc>
                <a:spcPct val="90000"/>
              </a:lnSpc>
              <a:spcAft>
                <a:spcPts val="600"/>
              </a:spcAft>
              <a:buClr>
                <a:schemeClr val="accent1"/>
              </a:buClr>
              <a:buFont typeface="Courier New" panose="02070309020205020404" pitchFamily="49" charset="0"/>
              <a:buChar char="o"/>
            </a:pPr>
            <a:r>
              <a:rPr lang="en-US" sz="2400" dirty="0">
                <a:solidFill>
                  <a:srgbClr val="FFFFFF"/>
                </a:solidFill>
              </a:rPr>
              <a:t>25% 3-BR</a:t>
            </a:r>
          </a:p>
          <a:p>
            <a:pPr lvl="1" defTabSz="914400">
              <a:lnSpc>
                <a:spcPct val="90000"/>
              </a:lnSpc>
              <a:spcAft>
                <a:spcPts val="600"/>
              </a:spcAft>
              <a:buClr>
                <a:schemeClr val="accent1"/>
              </a:buClr>
            </a:pPr>
            <a:endParaRPr lang="en-US" sz="2400" dirty="0">
              <a:solidFill>
                <a:srgbClr val="FFFFFF"/>
              </a:solidFill>
            </a:endParaRPr>
          </a:p>
          <a:p>
            <a:pPr marL="342900" indent="-342900" defTabSz="914400">
              <a:lnSpc>
                <a:spcPct val="90000"/>
              </a:lnSpc>
              <a:spcAft>
                <a:spcPts val="600"/>
              </a:spcAft>
              <a:buClr>
                <a:schemeClr val="accent1"/>
              </a:buClr>
              <a:buFont typeface="Calibri" panose="020F0502020204030204" pitchFamily="34" charset="0"/>
              <a:buChar char="•"/>
            </a:pPr>
            <a:r>
              <a:rPr lang="en-US" sz="2400" dirty="0">
                <a:solidFill>
                  <a:srgbClr val="FFFFFF"/>
                </a:solidFill>
              </a:rPr>
              <a:t>Project under 5 acres</a:t>
            </a:r>
          </a:p>
          <a:p>
            <a:pPr marL="800100" lvl="1" indent="-342900" defTabSz="914400">
              <a:lnSpc>
                <a:spcPct val="90000"/>
              </a:lnSpc>
              <a:spcAft>
                <a:spcPts val="600"/>
              </a:spcAft>
              <a:buClr>
                <a:schemeClr val="accent1"/>
              </a:buClr>
              <a:buFont typeface="Courier New" panose="02070309020205020404" pitchFamily="49" charset="0"/>
              <a:buChar char="o"/>
            </a:pPr>
            <a:r>
              <a:rPr lang="en-US" sz="2400" dirty="0">
                <a:solidFill>
                  <a:srgbClr val="FFFFFF"/>
                </a:solidFill>
              </a:rPr>
              <a:t>Exempted under CEQA</a:t>
            </a:r>
          </a:p>
          <a:p>
            <a:pPr marL="800100" lvl="1" indent="-342900" defTabSz="914400">
              <a:lnSpc>
                <a:spcPct val="90000"/>
              </a:lnSpc>
              <a:spcAft>
                <a:spcPts val="600"/>
              </a:spcAft>
              <a:buClr>
                <a:schemeClr val="accent1"/>
              </a:buClr>
              <a:buFont typeface="Calibri" panose="020F0502020204030204" pitchFamily="34" charset="0"/>
              <a:buChar char="•"/>
            </a:pPr>
            <a:endParaRPr lang="en-US" sz="2400" dirty="0">
              <a:solidFill>
                <a:srgbClr val="FFFFFF"/>
              </a:solidFill>
            </a:endParaRPr>
          </a:p>
          <a:p>
            <a:pPr marL="342900" indent="-342900" defTabSz="914400">
              <a:lnSpc>
                <a:spcPct val="90000"/>
              </a:lnSpc>
              <a:spcAft>
                <a:spcPts val="600"/>
              </a:spcAft>
              <a:buClr>
                <a:schemeClr val="accent1"/>
              </a:buClr>
              <a:buFont typeface="Calibri" panose="020F0502020204030204" pitchFamily="34" charset="0"/>
              <a:buChar char="•"/>
            </a:pPr>
            <a:r>
              <a:rPr lang="en-US" sz="2400" dirty="0">
                <a:solidFill>
                  <a:srgbClr val="FFFFFF"/>
                </a:solidFill>
              </a:rPr>
              <a:t>Ground Lease – 99 Years</a:t>
            </a:r>
          </a:p>
          <a:p>
            <a:pPr marL="342900" indent="-342900" defTabSz="914400">
              <a:lnSpc>
                <a:spcPct val="90000"/>
              </a:lnSpc>
              <a:spcAft>
                <a:spcPts val="600"/>
              </a:spcAft>
              <a:buClr>
                <a:schemeClr val="accent1"/>
              </a:buClr>
              <a:buFont typeface="Calibri" panose="020F0502020204030204" pitchFamily="34" charset="0"/>
              <a:buChar char="•"/>
            </a:pPr>
            <a:endParaRPr lang="en-US" sz="2400" dirty="0">
              <a:solidFill>
                <a:srgbClr val="FFFFFF"/>
              </a:solidFill>
            </a:endParaRPr>
          </a:p>
          <a:p>
            <a:pPr defTabSz="914400">
              <a:lnSpc>
                <a:spcPct val="90000"/>
              </a:lnSpc>
              <a:spcAft>
                <a:spcPts val="600"/>
              </a:spcAft>
              <a:buClr>
                <a:schemeClr val="accent1"/>
              </a:buClr>
            </a:pPr>
            <a:endParaRPr lang="en-US" sz="2400" dirty="0">
              <a:solidFill>
                <a:srgbClr val="FFFFFF"/>
              </a:solidFill>
            </a:endParaRPr>
          </a:p>
          <a:p>
            <a:pPr marL="342900" indent="-342900" defTabSz="914400">
              <a:lnSpc>
                <a:spcPct val="90000"/>
              </a:lnSpc>
              <a:spcAft>
                <a:spcPts val="600"/>
              </a:spcAft>
              <a:buClr>
                <a:schemeClr val="accent1"/>
              </a:buClr>
              <a:buFont typeface="Calibri" panose="020F0502020204030204" pitchFamily="34" charset="0"/>
              <a:buChar char="•"/>
            </a:pPr>
            <a:endParaRPr lang="en-US" sz="1500" dirty="0">
              <a:solidFill>
                <a:srgbClr val="FFFFFF"/>
              </a:solidFill>
            </a:endParaRPr>
          </a:p>
          <a:p>
            <a:pPr marL="342900" indent="-342900" defTabSz="914400">
              <a:lnSpc>
                <a:spcPct val="90000"/>
              </a:lnSpc>
              <a:spcAft>
                <a:spcPts val="600"/>
              </a:spcAft>
              <a:buClr>
                <a:schemeClr val="accent1"/>
              </a:buClr>
              <a:buFont typeface="Calibri" panose="020F0502020204030204" pitchFamily="34" charset="0"/>
              <a:buChar char="•"/>
            </a:pPr>
            <a:endParaRPr lang="en-US" sz="1500" dirty="0">
              <a:solidFill>
                <a:srgbClr val="FFFFFF"/>
              </a:solidFill>
            </a:endParaRPr>
          </a:p>
        </p:txBody>
      </p:sp>
      <p:pic>
        <p:nvPicPr>
          <p:cNvPr id="5" name="Picture 4">
            <a:extLst>
              <a:ext uri="{FF2B5EF4-FFF2-40B4-BE49-F238E27FC236}">
                <a16:creationId xmlns:a16="http://schemas.microsoft.com/office/drawing/2014/main" id="{5C042A82-B80D-4928-AF46-3EE41366A180}"/>
              </a:ext>
            </a:extLst>
          </p:cNvPr>
          <p:cNvPicPr>
            <a:picLocks noChangeAspect="1"/>
          </p:cNvPicPr>
          <p:nvPr/>
        </p:nvPicPr>
        <p:blipFill rotWithShape="1">
          <a:blip r:embed="rId3">
            <a:extLst>
              <a:ext uri="{28A0092B-C50C-407E-A947-70E740481C1C}">
                <a14:useLocalDpi xmlns:a14="http://schemas.microsoft.com/office/drawing/2010/main" val="0"/>
              </a:ext>
            </a:extLst>
          </a:blip>
          <a:srcRect l="12247" r="13537" b="1"/>
          <a:stretch/>
        </p:blipFill>
        <p:spPr>
          <a:xfrm>
            <a:off x="4075043" y="10"/>
            <a:ext cx="8111272" cy="6857990"/>
          </a:xfrm>
          <a:prstGeom prst="rect">
            <a:avLst/>
          </a:prstGeom>
        </p:spPr>
      </p:pic>
      <p:sp>
        <p:nvSpPr>
          <p:cNvPr id="30" name="Rectangle 20">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8690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36">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9" name="Straight Connector 38">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 name="Rectangle 40">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C9FBDB-FBA4-4A7C-858D-3F3CBA48D923}"/>
              </a:ext>
            </a:extLst>
          </p:cNvPr>
          <p:cNvSpPr>
            <a:spLocks noGrp="1"/>
          </p:cNvSpPr>
          <p:nvPr>
            <p:ph type="title"/>
          </p:nvPr>
        </p:nvSpPr>
        <p:spPr>
          <a:xfrm>
            <a:off x="543438" y="634946"/>
            <a:ext cx="6574972" cy="1450757"/>
          </a:xfrm>
        </p:spPr>
        <p:txBody>
          <a:bodyPr vert="horz" lIns="91440" tIns="45720" rIns="91440" bIns="45720" rtlCol="0" anchor="b">
            <a:normAutofit/>
          </a:bodyPr>
          <a:lstStyle/>
          <a:p>
            <a:r>
              <a:rPr lang="en-US" kern="1200" spc="-50" baseline="0" dirty="0">
                <a:solidFill>
                  <a:schemeClr val="tx1">
                    <a:lumMod val="75000"/>
                    <a:lumOff val="25000"/>
                  </a:schemeClr>
                </a:solidFill>
                <a:latin typeface="+mj-lt"/>
                <a:ea typeface="+mj-ea"/>
                <a:cs typeface="+mj-cs"/>
              </a:rPr>
              <a:t>Pre-Development Timeline</a:t>
            </a:r>
          </a:p>
        </p:txBody>
      </p:sp>
      <p:cxnSp>
        <p:nvCxnSpPr>
          <p:cNvPr id="43" name="Straight Connector 42">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46">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3" name="Table 2">
            <a:extLst>
              <a:ext uri="{FF2B5EF4-FFF2-40B4-BE49-F238E27FC236}">
                <a16:creationId xmlns:a16="http://schemas.microsoft.com/office/drawing/2014/main" id="{058DC4BD-48EB-FDA5-E79F-42B4DDFD0D71}"/>
              </a:ext>
            </a:extLst>
          </p:cNvPr>
          <p:cNvGraphicFramePr>
            <a:graphicFrameLocks noGrp="1"/>
          </p:cNvGraphicFramePr>
          <p:nvPr>
            <p:extLst>
              <p:ext uri="{D42A27DB-BD31-4B8C-83A1-F6EECF244321}">
                <p14:modId xmlns:p14="http://schemas.microsoft.com/office/powerpoint/2010/main" val="13216838"/>
              </p:ext>
            </p:extLst>
          </p:nvPr>
        </p:nvGraphicFramePr>
        <p:xfrm>
          <a:off x="543439" y="2209800"/>
          <a:ext cx="6761725" cy="3942995"/>
        </p:xfrm>
        <a:graphic>
          <a:graphicData uri="http://schemas.openxmlformats.org/drawingml/2006/table">
            <a:tbl>
              <a:tblPr firstRow="1" firstCol="1" bandRow="1">
                <a:tableStyleId>{5C22544A-7EE6-4342-B048-85BDC9FD1C3A}</a:tableStyleId>
              </a:tblPr>
              <a:tblGrid>
                <a:gridCol w="3418015">
                  <a:extLst>
                    <a:ext uri="{9D8B030D-6E8A-4147-A177-3AD203B41FA5}">
                      <a16:colId xmlns:a16="http://schemas.microsoft.com/office/drawing/2014/main" val="1463444184"/>
                    </a:ext>
                  </a:extLst>
                </a:gridCol>
                <a:gridCol w="1677346">
                  <a:extLst>
                    <a:ext uri="{9D8B030D-6E8A-4147-A177-3AD203B41FA5}">
                      <a16:colId xmlns:a16="http://schemas.microsoft.com/office/drawing/2014/main" val="3237959481"/>
                    </a:ext>
                  </a:extLst>
                </a:gridCol>
                <a:gridCol w="1666364">
                  <a:extLst>
                    <a:ext uri="{9D8B030D-6E8A-4147-A177-3AD203B41FA5}">
                      <a16:colId xmlns:a16="http://schemas.microsoft.com/office/drawing/2014/main" val="93097312"/>
                    </a:ext>
                  </a:extLst>
                </a:gridCol>
              </a:tblGrid>
              <a:tr h="387677">
                <a:tc>
                  <a:txBody>
                    <a:bodyPr/>
                    <a:lstStyle/>
                    <a:p>
                      <a:pPr marL="0" marR="0" algn="l">
                        <a:spcBef>
                          <a:spcPts val="0"/>
                        </a:spcBef>
                        <a:spcAft>
                          <a:spcPts val="0"/>
                        </a:spcAft>
                      </a:pPr>
                      <a:r>
                        <a:rPr lang="en-US" sz="1600" dirty="0">
                          <a:effectLst/>
                        </a:rPr>
                        <a:t>Task</a:t>
                      </a:r>
                      <a:endParaRPr lang="en-US" sz="1600" dirty="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Start Date</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dirty="0">
                          <a:effectLst/>
                        </a:rPr>
                        <a:t>End Date</a:t>
                      </a:r>
                      <a:endParaRPr lang="en-US" sz="1600" dirty="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3743389769"/>
                  </a:ext>
                </a:extLst>
              </a:tr>
              <a:tr h="387677">
                <a:tc>
                  <a:txBody>
                    <a:bodyPr/>
                    <a:lstStyle/>
                    <a:p>
                      <a:pPr marL="0" marR="0" algn="l">
                        <a:spcBef>
                          <a:spcPts val="0"/>
                        </a:spcBef>
                        <a:spcAft>
                          <a:spcPts val="0"/>
                        </a:spcAft>
                      </a:pPr>
                      <a:r>
                        <a:rPr lang="en-US" sz="1600">
                          <a:effectLst/>
                        </a:rPr>
                        <a:t>Due Diligence</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February  2023</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dirty="0">
                          <a:effectLst/>
                        </a:rPr>
                        <a:t>April 2023</a:t>
                      </a:r>
                      <a:endParaRPr lang="en-US" sz="1600" dirty="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2260824682"/>
                  </a:ext>
                </a:extLst>
              </a:tr>
              <a:tr h="387677">
                <a:tc>
                  <a:txBody>
                    <a:bodyPr/>
                    <a:lstStyle/>
                    <a:p>
                      <a:pPr marL="0" marR="0" algn="l">
                        <a:spcBef>
                          <a:spcPts val="0"/>
                        </a:spcBef>
                        <a:spcAft>
                          <a:spcPts val="0"/>
                        </a:spcAft>
                      </a:pPr>
                      <a:r>
                        <a:rPr lang="en-US" sz="1600" dirty="0">
                          <a:effectLst/>
                        </a:rPr>
                        <a:t>Community Outreach </a:t>
                      </a:r>
                      <a:endParaRPr lang="en-US" sz="1600" dirty="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April 2023</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2023</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3974511458"/>
                  </a:ext>
                </a:extLst>
              </a:tr>
              <a:tr h="370788">
                <a:tc>
                  <a:txBody>
                    <a:bodyPr/>
                    <a:lstStyle/>
                    <a:p>
                      <a:pPr marL="0" marR="0" algn="l">
                        <a:spcBef>
                          <a:spcPts val="0"/>
                        </a:spcBef>
                        <a:spcAft>
                          <a:spcPts val="0"/>
                        </a:spcAft>
                      </a:pPr>
                      <a:r>
                        <a:rPr lang="en-US" sz="1600">
                          <a:effectLst/>
                        </a:rPr>
                        <a:t>Preliminary Design</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February 2023</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April 2023</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307438800"/>
                  </a:ext>
                </a:extLst>
              </a:tr>
              <a:tr h="387677">
                <a:tc>
                  <a:txBody>
                    <a:bodyPr/>
                    <a:lstStyle/>
                    <a:p>
                      <a:pPr marL="0" marR="0" algn="l">
                        <a:spcBef>
                          <a:spcPts val="0"/>
                        </a:spcBef>
                        <a:spcAft>
                          <a:spcPts val="0"/>
                        </a:spcAft>
                      </a:pPr>
                      <a:r>
                        <a:rPr lang="en-US" sz="1600">
                          <a:effectLst/>
                        </a:rPr>
                        <a:t>Schematic Design</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2023</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September 23</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481307226"/>
                  </a:ext>
                </a:extLst>
              </a:tr>
              <a:tr h="387677">
                <a:tc>
                  <a:txBody>
                    <a:bodyPr/>
                    <a:lstStyle/>
                    <a:p>
                      <a:pPr marL="0" marR="0" algn="l">
                        <a:spcBef>
                          <a:spcPts val="0"/>
                        </a:spcBef>
                        <a:spcAft>
                          <a:spcPts val="0"/>
                        </a:spcAft>
                      </a:pPr>
                      <a:r>
                        <a:rPr lang="en-US" sz="1600">
                          <a:effectLst/>
                        </a:rPr>
                        <a:t>Zoning + Environmental Approvals</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April 2023</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2024</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3769366933"/>
                  </a:ext>
                </a:extLst>
              </a:tr>
              <a:tr h="475550">
                <a:tc>
                  <a:txBody>
                    <a:bodyPr/>
                    <a:lstStyle/>
                    <a:p>
                      <a:pPr marL="0" marR="0" algn="l">
                        <a:spcBef>
                          <a:spcPts val="0"/>
                        </a:spcBef>
                        <a:spcAft>
                          <a:spcPts val="0"/>
                        </a:spcAft>
                      </a:pPr>
                      <a:r>
                        <a:rPr lang="en-US" sz="1600">
                          <a:effectLst/>
                        </a:rPr>
                        <a:t>Design Development + Contract Documents</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August 2025</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2026</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3984994376"/>
                  </a:ext>
                </a:extLst>
              </a:tr>
              <a:tr h="387677">
                <a:tc>
                  <a:txBody>
                    <a:bodyPr/>
                    <a:lstStyle/>
                    <a:p>
                      <a:pPr marL="0" marR="0" algn="l">
                        <a:spcBef>
                          <a:spcPts val="0"/>
                        </a:spcBef>
                        <a:spcAft>
                          <a:spcPts val="0"/>
                        </a:spcAft>
                      </a:pPr>
                      <a:r>
                        <a:rPr lang="en-US" sz="1600">
                          <a:effectLst/>
                        </a:rPr>
                        <a:t>Soft Debt Financing Applications</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2024</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2025</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1780527636"/>
                  </a:ext>
                </a:extLst>
              </a:tr>
              <a:tr h="387677">
                <a:tc>
                  <a:txBody>
                    <a:bodyPr/>
                    <a:lstStyle/>
                    <a:p>
                      <a:pPr marL="0" marR="0" algn="l">
                        <a:spcBef>
                          <a:spcPts val="0"/>
                        </a:spcBef>
                        <a:spcAft>
                          <a:spcPts val="0"/>
                        </a:spcAft>
                      </a:pPr>
                      <a:r>
                        <a:rPr lang="en-US" sz="1600">
                          <a:effectLst/>
                        </a:rPr>
                        <a:t>Tax Credit Application </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February 2026</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2026</a:t>
                      </a:r>
                      <a:endParaRPr lang="en-US" sz="160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2257428631"/>
                  </a:ext>
                </a:extLst>
              </a:tr>
              <a:tr h="370788">
                <a:tc>
                  <a:txBody>
                    <a:bodyPr/>
                    <a:lstStyle/>
                    <a:p>
                      <a:pPr marL="0" marR="0" algn="l">
                        <a:spcBef>
                          <a:spcPts val="0"/>
                        </a:spcBef>
                        <a:spcAft>
                          <a:spcPts val="0"/>
                        </a:spcAft>
                      </a:pPr>
                      <a:r>
                        <a:rPr lang="en-US" sz="1600">
                          <a:effectLst/>
                        </a:rPr>
                        <a:t>Construction Loan Closing (First Phase) </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a:effectLst/>
                        </a:rPr>
                        <a:t>July 2026</a:t>
                      </a:r>
                      <a:endParaRPr lang="en-US" sz="1600">
                        <a:effectLst/>
                        <a:latin typeface="Times New Roman" panose="02020603050405020304" pitchFamily="18" charset="0"/>
                        <a:ea typeface="Times New Roman" panose="02020603050405020304" pitchFamily="18" charset="0"/>
                      </a:endParaRPr>
                    </a:p>
                  </a:txBody>
                  <a:tcPr marL="66874" marR="66874" marT="0" marB="0"/>
                </a:tc>
                <a:tc>
                  <a:txBody>
                    <a:bodyPr/>
                    <a:lstStyle/>
                    <a:p>
                      <a:pPr marL="0" marR="0" algn="ctr">
                        <a:spcBef>
                          <a:spcPts val="0"/>
                        </a:spcBef>
                        <a:spcAft>
                          <a:spcPts val="0"/>
                        </a:spcAft>
                      </a:pPr>
                      <a:r>
                        <a:rPr lang="en-US" sz="1600" dirty="0">
                          <a:effectLst/>
                        </a:rPr>
                        <a:t>January 2027</a:t>
                      </a:r>
                      <a:endParaRPr lang="en-US" sz="1600" dirty="0">
                        <a:effectLst/>
                        <a:latin typeface="Times New Roman" panose="02020603050405020304" pitchFamily="18" charset="0"/>
                        <a:ea typeface="Times New Roman" panose="02020603050405020304" pitchFamily="18" charset="0"/>
                      </a:endParaRPr>
                    </a:p>
                  </a:txBody>
                  <a:tcPr marL="66874" marR="66874" marT="0" marB="0"/>
                </a:tc>
                <a:extLst>
                  <a:ext uri="{0D108BD9-81ED-4DB2-BD59-A6C34878D82A}">
                    <a16:rowId xmlns:a16="http://schemas.microsoft.com/office/drawing/2014/main" val="3237579543"/>
                  </a:ext>
                </a:extLst>
              </a:tr>
            </a:tbl>
          </a:graphicData>
        </a:graphic>
      </p:graphicFrame>
      <p:pic>
        <p:nvPicPr>
          <p:cNvPr id="4" name="Picture 3">
            <a:extLst>
              <a:ext uri="{FF2B5EF4-FFF2-40B4-BE49-F238E27FC236}">
                <a16:creationId xmlns:a16="http://schemas.microsoft.com/office/drawing/2014/main" id="{E0A01A79-488F-E24F-738C-06BA433E0B38}"/>
              </a:ext>
            </a:extLst>
          </p:cNvPr>
          <p:cNvPicPr>
            <a:picLocks noChangeAspect="1"/>
          </p:cNvPicPr>
          <p:nvPr/>
        </p:nvPicPr>
        <p:blipFill rotWithShape="1">
          <a:blip r:embed="rId3"/>
          <a:srcRect l="10465" b="1637"/>
          <a:stretch/>
        </p:blipFill>
        <p:spPr>
          <a:xfrm>
            <a:off x="7467600" y="2207065"/>
            <a:ext cx="4409563" cy="3965135"/>
          </a:xfrm>
          <a:prstGeom prst="rect">
            <a:avLst/>
          </a:prstGeom>
        </p:spPr>
      </p:pic>
      <p:cxnSp>
        <p:nvCxnSpPr>
          <p:cNvPr id="7" name="Straight Connector 6">
            <a:extLst>
              <a:ext uri="{FF2B5EF4-FFF2-40B4-BE49-F238E27FC236}">
                <a16:creationId xmlns:a16="http://schemas.microsoft.com/office/drawing/2014/main" id="{0FCDE697-579E-4135-2CA8-8766E5B8007F}"/>
              </a:ext>
            </a:extLst>
          </p:cNvPr>
          <p:cNvCxnSpPr/>
          <p:nvPr/>
        </p:nvCxnSpPr>
        <p:spPr>
          <a:xfrm flipH="1">
            <a:off x="543438" y="2085703"/>
            <a:ext cx="448576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1411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7" name="Rectangle 36">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9" name="Straight Connector 38">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1" name="Rectangle 40">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C9FBDB-FBA4-4A7C-858D-3F3CBA48D923}"/>
              </a:ext>
            </a:extLst>
          </p:cNvPr>
          <p:cNvSpPr>
            <a:spLocks noGrp="1"/>
          </p:cNvSpPr>
          <p:nvPr>
            <p:ph type="title"/>
          </p:nvPr>
        </p:nvSpPr>
        <p:spPr>
          <a:xfrm>
            <a:off x="4974771" y="634946"/>
            <a:ext cx="6574972" cy="1450757"/>
          </a:xfrm>
        </p:spPr>
        <p:txBody>
          <a:bodyPr vert="horz" lIns="91440" tIns="45720" rIns="91440" bIns="45720" rtlCol="0" anchor="b">
            <a:normAutofit/>
          </a:bodyPr>
          <a:lstStyle/>
          <a:p>
            <a:r>
              <a:rPr lang="en-US" kern="1200" spc="-50" baseline="0" dirty="0">
                <a:solidFill>
                  <a:schemeClr val="tx1">
                    <a:lumMod val="75000"/>
                    <a:lumOff val="25000"/>
                  </a:schemeClr>
                </a:solidFill>
                <a:latin typeface="+mj-lt"/>
                <a:ea typeface="+mj-ea"/>
                <a:cs typeface="+mj-cs"/>
              </a:rPr>
              <a:t>Pre-development  Budget</a:t>
            </a:r>
          </a:p>
        </p:txBody>
      </p:sp>
      <p:cxnSp>
        <p:nvCxnSpPr>
          <p:cNvPr id="43" name="Straight Connector 42">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7" name="Rectangle 46">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8" name="Table 7">
            <a:extLst>
              <a:ext uri="{FF2B5EF4-FFF2-40B4-BE49-F238E27FC236}">
                <a16:creationId xmlns:a16="http://schemas.microsoft.com/office/drawing/2014/main" id="{B840DFE3-081C-B903-F60C-F70BC93F7D11}"/>
              </a:ext>
            </a:extLst>
          </p:cNvPr>
          <p:cNvGraphicFramePr>
            <a:graphicFrameLocks noGrp="1"/>
          </p:cNvGraphicFramePr>
          <p:nvPr>
            <p:extLst>
              <p:ext uri="{D42A27DB-BD31-4B8C-83A1-F6EECF244321}">
                <p14:modId xmlns:p14="http://schemas.microsoft.com/office/powerpoint/2010/main" val="247238260"/>
              </p:ext>
            </p:extLst>
          </p:nvPr>
        </p:nvGraphicFramePr>
        <p:xfrm>
          <a:off x="4974770" y="2435951"/>
          <a:ext cx="6836230" cy="3597293"/>
        </p:xfrm>
        <a:graphic>
          <a:graphicData uri="http://schemas.openxmlformats.org/drawingml/2006/table">
            <a:tbl>
              <a:tblPr firstRow="1" firstCol="1" bandRow="1">
                <a:tableStyleId>{5C22544A-7EE6-4342-B048-85BDC9FD1C3A}</a:tableStyleId>
              </a:tblPr>
              <a:tblGrid>
                <a:gridCol w="2111830">
                  <a:extLst>
                    <a:ext uri="{9D8B030D-6E8A-4147-A177-3AD203B41FA5}">
                      <a16:colId xmlns:a16="http://schemas.microsoft.com/office/drawing/2014/main" val="3519325706"/>
                    </a:ext>
                  </a:extLst>
                </a:gridCol>
                <a:gridCol w="2438400">
                  <a:extLst>
                    <a:ext uri="{9D8B030D-6E8A-4147-A177-3AD203B41FA5}">
                      <a16:colId xmlns:a16="http://schemas.microsoft.com/office/drawing/2014/main" val="1861659515"/>
                    </a:ext>
                  </a:extLst>
                </a:gridCol>
                <a:gridCol w="2286000">
                  <a:extLst>
                    <a:ext uri="{9D8B030D-6E8A-4147-A177-3AD203B41FA5}">
                      <a16:colId xmlns:a16="http://schemas.microsoft.com/office/drawing/2014/main" val="1056130333"/>
                    </a:ext>
                  </a:extLst>
                </a:gridCol>
              </a:tblGrid>
              <a:tr h="555558">
                <a:tc>
                  <a:txBody>
                    <a:bodyPr/>
                    <a:lstStyle/>
                    <a:p>
                      <a:pPr marL="0" marR="0" algn="just">
                        <a:spcBef>
                          <a:spcPts val="600"/>
                        </a:spcBef>
                        <a:spcAft>
                          <a:spcPts val="600"/>
                        </a:spcAft>
                      </a:pPr>
                      <a:r>
                        <a:rPr lang="en-US" sz="2000" dirty="0">
                          <a:effectLst/>
                        </a:rPr>
                        <a:t>Funding Entity </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2000" dirty="0">
                          <a:effectLst/>
                        </a:rPr>
                        <a:t>Funding Source</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2000" dirty="0">
                          <a:effectLst/>
                        </a:rPr>
                        <a:t>Funding Amount </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003884971"/>
                  </a:ext>
                </a:extLst>
              </a:tr>
              <a:tr h="509262">
                <a:tc>
                  <a:txBody>
                    <a:bodyPr/>
                    <a:lstStyle/>
                    <a:p>
                      <a:pPr marL="0" marR="0" algn="just">
                        <a:spcBef>
                          <a:spcPts val="600"/>
                        </a:spcBef>
                        <a:spcAft>
                          <a:spcPts val="600"/>
                        </a:spcAft>
                      </a:pPr>
                      <a:r>
                        <a:rPr lang="en-US" sz="1800">
                          <a:effectLst/>
                        </a:rPr>
                        <a:t>City of Salinas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ARPA*</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a:effectLst/>
                        </a:rPr>
                        <a:t>$500,000</a:t>
                      </a:r>
                      <a:endParaRPr lang="en-US"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206323201"/>
                  </a:ext>
                </a:extLst>
              </a:tr>
              <a:tr h="509262">
                <a:tc>
                  <a:txBody>
                    <a:bodyPr/>
                    <a:lstStyle/>
                    <a:p>
                      <a:pPr marL="0" marR="0" algn="just">
                        <a:spcBef>
                          <a:spcPts val="600"/>
                        </a:spcBef>
                        <a:spcAft>
                          <a:spcPts val="600"/>
                        </a:spcAft>
                      </a:pPr>
                      <a:r>
                        <a:rPr lang="en-US" sz="1800">
                          <a:effectLst/>
                        </a:rPr>
                        <a:t>County of Monterey (Fee Waiver)</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TBD</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$26,024</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9397652"/>
                  </a:ext>
                </a:extLst>
              </a:tr>
              <a:tr h="509262">
                <a:tc>
                  <a:txBody>
                    <a:bodyPr/>
                    <a:lstStyle/>
                    <a:p>
                      <a:pPr marL="0" marR="0" algn="just">
                        <a:spcBef>
                          <a:spcPts val="600"/>
                        </a:spcBef>
                        <a:spcAft>
                          <a:spcPts val="600"/>
                        </a:spcAft>
                      </a:pPr>
                      <a:r>
                        <a:rPr lang="en-US" sz="1800">
                          <a:effectLst/>
                        </a:rPr>
                        <a:t>Eden Housing Inc. (Line of Credit)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Bank/Financial Entity</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a:effectLst/>
                        </a:rPr>
                        <a:t>$1,717,509</a:t>
                      </a:r>
                      <a:endParaRPr lang="en-US" sz="2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62973787"/>
                  </a:ext>
                </a:extLst>
              </a:tr>
              <a:tr h="509262">
                <a:tc>
                  <a:txBody>
                    <a:bodyPr/>
                    <a:lstStyle/>
                    <a:p>
                      <a:pPr marL="457200" marR="0" algn="just">
                        <a:spcBef>
                          <a:spcPts val="600"/>
                        </a:spcBef>
                        <a:spcAft>
                          <a:spcPts val="600"/>
                        </a:spcAft>
                      </a:pPr>
                      <a:r>
                        <a:rPr lang="en-US" sz="1800">
                          <a:effectLst/>
                        </a:rPr>
                        <a:t> </a:t>
                      </a:r>
                      <a:endParaRPr lang="en-US" sz="2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Total</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tabLst>
                          <a:tab pos="826770" algn="l"/>
                          <a:tab pos="849630" algn="ctr"/>
                        </a:tabLst>
                      </a:pPr>
                      <a:r>
                        <a:rPr lang="en-US" sz="1800" dirty="0">
                          <a:effectLst/>
                        </a:rPr>
                        <a:t>$2,243,533 </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37844758"/>
                  </a:ext>
                </a:extLst>
              </a:tr>
              <a:tr h="925931">
                <a:tc gridSpan="3">
                  <a:txBody>
                    <a:bodyPr/>
                    <a:lstStyle/>
                    <a:p>
                      <a:pPr marL="0" marR="0" algn="just">
                        <a:spcBef>
                          <a:spcPts val="600"/>
                        </a:spcBef>
                        <a:spcAft>
                          <a:spcPts val="600"/>
                        </a:spcAft>
                      </a:pPr>
                      <a:r>
                        <a:rPr lang="en-US" sz="1400" dirty="0">
                          <a:effectLst/>
                        </a:rPr>
                        <a:t>*</a:t>
                      </a:r>
                      <a:r>
                        <a:rPr lang="en-US" sz="1400" b="0" dirty="0">
                          <a:solidFill>
                            <a:schemeClr val="bg1"/>
                          </a:solidFill>
                          <a:effectLst/>
                        </a:rPr>
                        <a:t>ARPA funds are anticipated to cover the cost of the following scope of work: architectural design, landscape architecture, engineering, and environmental consulting and technical studies.</a:t>
                      </a:r>
                      <a:endParaRPr lang="en-US" sz="2000" b="0" dirty="0">
                        <a:solidFill>
                          <a:schemeClr val="bg1"/>
                        </a:solidFill>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1910407"/>
                  </a:ext>
                </a:extLst>
              </a:tr>
            </a:tbl>
          </a:graphicData>
        </a:graphic>
      </p:graphicFrame>
      <p:pic>
        <p:nvPicPr>
          <p:cNvPr id="20" name="Graphic 19">
            <a:extLst>
              <a:ext uri="{FF2B5EF4-FFF2-40B4-BE49-F238E27FC236}">
                <a16:creationId xmlns:a16="http://schemas.microsoft.com/office/drawing/2014/main" id="{C0F25B87-D255-82B5-8ED2-5C24452E5D6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4801" y="963305"/>
            <a:ext cx="4343400" cy="5056496"/>
          </a:xfrm>
          <a:prstGeom prst="rect">
            <a:avLst/>
          </a:prstGeom>
        </p:spPr>
      </p:pic>
    </p:spTree>
    <p:extLst>
      <p:ext uri="{BB962C8B-B14F-4D97-AF65-F5344CB8AC3E}">
        <p14:creationId xmlns:p14="http://schemas.microsoft.com/office/powerpoint/2010/main" val="261656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 name="Rectangle 53">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6" name="Straight Connector 55">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8" name="Rectangle 57">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1">
            <a:extLst>
              <a:ext uri="{FF2B5EF4-FFF2-40B4-BE49-F238E27FC236}">
                <a16:creationId xmlns:a16="http://schemas.microsoft.com/office/drawing/2014/main" id="{AF82A84A-1918-11D3-05D8-ED3357010149}"/>
              </a:ext>
            </a:extLst>
          </p:cNvPr>
          <p:cNvSpPr>
            <a:spLocks noGrp="1"/>
          </p:cNvSpPr>
          <p:nvPr>
            <p:ph type="title"/>
          </p:nvPr>
        </p:nvSpPr>
        <p:spPr>
          <a:xfrm>
            <a:off x="8096885" y="640080"/>
            <a:ext cx="3659246" cy="4998720"/>
          </a:xfrm>
        </p:spPr>
        <p:txBody>
          <a:bodyPr vert="horz" lIns="91440" tIns="45720" rIns="91440" bIns="45720" rtlCol="0" anchor="ctr" anchorCtr="1">
            <a:normAutofit/>
          </a:bodyPr>
          <a:lstStyle/>
          <a:p>
            <a:pPr algn="ctr"/>
            <a:r>
              <a:rPr lang="en-US" sz="4400" dirty="0">
                <a:solidFill>
                  <a:srgbClr val="FFFFFF"/>
                </a:solidFill>
              </a:rPr>
              <a:t>ARPA Funding</a:t>
            </a:r>
            <a:br>
              <a:rPr lang="en-US" sz="4400" dirty="0">
                <a:solidFill>
                  <a:srgbClr val="FFFFFF"/>
                </a:solidFill>
              </a:rPr>
            </a:br>
            <a:br>
              <a:rPr lang="en-US" sz="4400" dirty="0">
                <a:solidFill>
                  <a:srgbClr val="FFFFFF"/>
                </a:solidFill>
              </a:rPr>
            </a:br>
            <a:r>
              <a:rPr lang="en-US" sz="4400" dirty="0">
                <a:solidFill>
                  <a:srgbClr val="FFFFFF"/>
                </a:solidFill>
              </a:rPr>
              <a:t>Affordable Housing Production Fund</a:t>
            </a:r>
          </a:p>
        </p:txBody>
      </p:sp>
      <p:sp>
        <p:nvSpPr>
          <p:cNvPr id="62" name="Rectangle 61">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7" name="Table 6">
            <a:extLst>
              <a:ext uri="{FF2B5EF4-FFF2-40B4-BE49-F238E27FC236}">
                <a16:creationId xmlns:a16="http://schemas.microsoft.com/office/drawing/2014/main" id="{5554466D-C949-D0F5-47EB-5FE210FB1EB8}"/>
              </a:ext>
            </a:extLst>
          </p:cNvPr>
          <p:cNvGraphicFramePr>
            <a:graphicFrameLocks noGrp="1"/>
          </p:cNvGraphicFramePr>
          <p:nvPr>
            <p:extLst>
              <p:ext uri="{D42A27DB-BD31-4B8C-83A1-F6EECF244321}">
                <p14:modId xmlns:p14="http://schemas.microsoft.com/office/powerpoint/2010/main" val="4187505642"/>
              </p:ext>
            </p:extLst>
          </p:nvPr>
        </p:nvGraphicFramePr>
        <p:xfrm>
          <a:off x="539271" y="640080"/>
          <a:ext cx="6836230" cy="2083344"/>
        </p:xfrm>
        <a:graphic>
          <a:graphicData uri="http://schemas.openxmlformats.org/drawingml/2006/table">
            <a:tbl>
              <a:tblPr firstRow="1" firstCol="1" bandRow="1">
                <a:tableStyleId>{5C22544A-7EE6-4342-B048-85BDC9FD1C3A}</a:tableStyleId>
              </a:tblPr>
              <a:tblGrid>
                <a:gridCol w="2111830">
                  <a:extLst>
                    <a:ext uri="{9D8B030D-6E8A-4147-A177-3AD203B41FA5}">
                      <a16:colId xmlns:a16="http://schemas.microsoft.com/office/drawing/2014/main" val="4189802819"/>
                    </a:ext>
                  </a:extLst>
                </a:gridCol>
                <a:gridCol w="2438400">
                  <a:extLst>
                    <a:ext uri="{9D8B030D-6E8A-4147-A177-3AD203B41FA5}">
                      <a16:colId xmlns:a16="http://schemas.microsoft.com/office/drawing/2014/main" val="2600256302"/>
                    </a:ext>
                  </a:extLst>
                </a:gridCol>
                <a:gridCol w="2286000">
                  <a:extLst>
                    <a:ext uri="{9D8B030D-6E8A-4147-A177-3AD203B41FA5}">
                      <a16:colId xmlns:a16="http://schemas.microsoft.com/office/drawing/2014/main" val="3974821099"/>
                    </a:ext>
                  </a:extLst>
                </a:gridCol>
              </a:tblGrid>
              <a:tr h="555558">
                <a:tc>
                  <a:txBody>
                    <a:bodyPr/>
                    <a:lstStyle/>
                    <a:p>
                      <a:pPr marL="0" marR="0" algn="just">
                        <a:spcBef>
                          <a:spcPts val="600"/>
                        </a:spcBef>
                        <a:spcAft>
                          <a:spcPts val="600"/>
                        </a:spcAft>
                      </a:pPr>
                      <a:r>
                        <a:rPr lang="en-US" sz="2000" dirty="0">
                          <a:effectLst/>
                        </a:rPr>
                        <a:t>Funding Entity </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2000" dirty="0">
                          <a:effectLst/>
                        </a:rPr>
                        <a:t>Project Address</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2000" dirty="0">
                          <a:effectLst/>
                        </a:rPr>
                        <a:t>Funding Amount </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897190971"/>
                  </a:ext>
                </a:extLst>
              </a:tr>
              <a:tr h="509262">
                <a:tc>
                  <a:txBody>
                    <a:bodyPr/>
                    <a:lstStyle/>
                    <a:p>
                      <a:pPr marL="0" marR="0" algn="just">
                        <a:spcBef>
                          <a:spcPts val="600"/>
                        </a:spcBef>
                        <a:spcAft>
                          <a:spcPts val="600"/>
                        </a:spcAft>
                      </a:pPr>
                      <a:r>
                        <a:rPr lang="en-US" sz="1800" dirty="0">
                          <a:effectLst/>
                        </a:rPr>
                        <a:t>City of Salinas </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403 E. </a:t>
                      </a:r>
                      <a:r>
                        <a:rPr lang="en-US" sz="1800" dirty="0" err="1">
                          <a:effectLst/>
                        </a:rPr>
                        <a:t>Romie</a:t>
                      </a:r>
                      <a:r>
                        <a:rPr lang="en-US" sz="1800" dirty="0">
                          <a:effectLst/>
                        </a:rPr>
                        <a:t> Ln</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dirty="0">
                          <a:effectLst/>
                        </a:rPr>
                        <a:t>$1,454,755</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310726838"/>
                  </a:ext>
                </a:extLst>
              </a:tr>
              <a:tr h="509262">
                <a:tc>
                  <a:txBody>
                    <a:bodyPr/>
                    <a:lstStyle/>
                    <a:p>
                      <a:pPr marL="0" marR="0" algn="just">
                        <a:spcBef>
                          <a:spcPts val="600"/>
                        </a:spcBef>
                        <a:spcAft>
                          <a:spcPts val="600"/>
                        </a:spcAft>
                      </a:pPr>
                      <a:r>
                        <a:rPr lang="en-US" sz="1800" dirty="0">
                          <a:effectLst/>
                        </a:rPr>
                        <a:t>City of Salinas </a:t>
                      </a: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600"/>
                        </a:spcBef>
                        <a:spcAft>
                          <a:spcPts val="600"/>
                        </a:spcAft>
                      </a:pPr>
                      <a:r>
                        <a:rPr lang="en-US" sz="1800" kern="1200" dirty="0">
                          <a:solidFill>
                            <a:schemeClr val="dk1"/>
                          </a:solidFill>
                          <a:effectLst/>
                          <a:latin typeface="+mn-lt"/>
                          <a:ea typeface="+mn-ea"/>
                          <a:cs typeface="+mn-cs"/>
                        </a:rPr>
                        <a:t>855 E. Laurel Drive</a:t>
                      </a:r>
                    </a:p>
                  </a:txBody>
                  <a:tcPr marL="68580" marR="68580" marT="0" marB="0"/>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1800" kern="1200" dirty="0">
                          <a:solidFill>
                            <a:schemeClr val="dk1"/>
                          </a:solidFill>
                          <a:effectLst/>
                          <a:latin typeface="+mn-lt"/>
                          <a:ea typeface="+mn-ea"/>
                          <a:cs typeface="+mn-cs"/>
                        </a:rPr>
                        <a:t>$ 500,000</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84192575"/>
                  </a:ext>
                </a:extLst>
              </a:tr>
              <a:tr h="509262">
                <a:tc gridSpan="2">
                  <a:txBody>
                    <a:bodyPr/>
                    <a:lstStyle/>
                    <a:p>
                      <a:pPr marL="0" marR="0" algn="r">
                        <a:spcBef>
                          <a:spcPts val="600"/>
                        </a:spcBef>
                        <a:spcAft>
                          <a:spcPts val="600"/>
                        </a:spcAft>
                      </a:pPr>
                      <a:r>
                        <a:rPr lang="en-US" sz="1800" b="1" dirty="0">
                          <a:effectLst/>
                        </a:rPr>
                        <a:t>Total Funds Awarded </a:t>
                      </a:r>
                      <a:endParaRPr lang="en-US" sz="2000" b="1" dirty="0">
                        <a:effectLst/>
                        <a:latin typeface="Times New Roman" panose="02020603050405020304" pitchFamily="18" charset="0"/>
                        <a:ea typeface="Times New Roman" panose="02020603050405020304" pitchFamily="18" charset="0"/>
                      </a:endParaRPr>
                    </a:p>
                  </a:txBody>
                  <a:tcPr marL="68580" marR="68580" marT="0" marB="0"/>
                </a:tc>
                <a:tc hMerge="1">
                  <a:txBody>
                    <a:bodyPr/>
                    <a:lstStyle/>
                    <a:p>
                      <a:pPr marL="0" marR="0" algn="ctr">
                        <a:spcBef>
                          <a:spcPts val="600"/>
                        </a:spcBef>
                        <a:spcAft>
                          <a:spcPts val="600"/>
                        </a:spcAft>
                      </a:pPr>
                      <a:endParaRPr lang="en-US" sz="2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a:effectLst/>
                        </a:rPr>
                        <a:t>$ 1,954,755</a:t>
                      </a:r>
                      <a:endParaRPr lang="en-US" sz="2000" b="1"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50691012"/>
                  </a:ext>
                </a:extLst>
              </a:tr>
            </a:tbl>
          </a:graphicData>
        </a:graphic>
      </p:graphicFrame>
      <p:graphicFrame>
        <p:nvGraphicFramePr>
          <p:cNvPr id="9" name="Table 8">
            <a:extLst>
              <a:ext uri="{FF2B5EF4-FFF2-40B4-BE49-F238E27FC236}">
                <a16:creationId xmlns:a16="http://schemas.microsoft.com/office/drawing/2014/main" id="{20F7F45D-3948-5EEE-42F7-5B5763FD6DA5}"/>
              </a:ext>
            </a:extLst>
          </p:cNvPr>
          <p:cNvGraphicFramePr>
            <a:graphicFrameLocks noGrp="1"/>
          </p:cNvGraphicFramePr>
          <p:nvPr>
            <p:extLst>
              <p:ext uri="{D42A27DB-BD31-4B8C-83A1-F6EECF244321}">
                <p14:modId xmlns:p14="http://schemas.microsoft.com/office/powerpoint/2010/main" val="2124489222"/>
              </p:ext>
            </p:extLst>
          </p:nvPr>
        </p:nvGraphicFramePr>
        <p:xfrm>
          <a:off x="520221" y="3487198"/>
          <a:ext cx="6836230" cy="1574082"/>
        </p:xfrm>
        <a:graphic>
          <a:graphicData uri="http://schemas.openxmlformats.org/drawingml/2006/table">
            <a:tbl>
              <a:tblPr firstRow="1" firstCol="1" bandRow="1">
                <a:tableStyleId>{5C22544A-7EE6-4342-B048-85BDC9FD1C3A}</a:tableStyleId>
              </a:tblPr>
              <a:tblGrid>
                <a:gridCol w="5194779">
                  <a:extLst>
                    <a:ext uri="{9D8B030D-6E8A-4147-A177-3AD203B41FA5}">
                      <a16:colId xmlns:a16="http://schemas.microsoft.com/office/drawing/2014/main" val="4189802819"/>
                    </a:ext>
                  </a:extLst>
                </a:gridCol>
                <a:gridCol w="1641451">
                  <a:extLst>
                    <a:ext uri="{9D8B030D-6E8A-4147-A177-3AD203B41FA5}">
                      <a16:colId xmlns:a16="http://schemas.microsoft.com/office/drawing/2014/main" val="3974821099"/>
                    </a:ext>
                  </a:extLst>
                </a:gridCol>
              </a:tblGrid>
              <a:tr h="555558">
                <a:tc>
                  <a:txBody>
                    <a:bodyPr/>
                    <a:lstStyle/>
                    <a:p>
                      <a:pPr marL="0" marR="0" algn="just">
                        <a:spcBef>
                          <a:spcPts val="600"/>
                        </a:spcBef>
                        <a:spcAft>
                          <a:spcPts val="600"/>
                        </a:spcAft>
                      </a:pPr>
                      <a:r>
                        <a:rPr lang="en-US" sz="2000" dirty="0">
                          <a:effectLst/>
                        </a:rPr>
                        <a:t>Total Affordable Housing Production Fund</a:t>
                      </a:r>
                      <a:endParaRPr lang="en-US" sz="2000" dirty="0">
                        <a:effectLst/>
                        <a:latin typeface="Times New Roman" panose="02020603050405020304" pitchFamily="18" charset="0"/>
                      </a:endParaRPr>
                    </a:p>
                  </a:txBody>
                  <a:tcPr marL="68580" marR="68580" marT="0" marB="0"/>
                </a:tc>
                <a:tc>
                  <a:txBody>
                    <a:bodyPr/>
                    <a:lstStyle/>
                    <a:p>
                      <a:pPr marL="0" marR="0" algn="ctr" defTabSz="914400" rtl="0" eaLnBrk="1" latinLnBrk="0" hangingPunct="1">
                        <a:spcBef>
                          <a:spcPts val="600"/>
                        </a:spcBef>
                        <a:spcAft>
                          <a:spcPts val="600"/>
                        </a:spcAft>
                      </a:pPr>
                      <a:r>
                        <a:rPr lang="en-US" sz="1800" b="0" kern="1200" dirty="0">
                          <a:solidFill>
                            <a:schemeClr val="dk1"/>
                          </a:solidFill>
                          <a:effectLst/>
                          <a:latin typeface="+mn-lt"/>
                          <a:ea typeface="+mn-ea"/>
                          <a:cs typeface="+mn-cs"/>
                        </a:rPr>
                        <a:t>$ 7,000,000</a:t>
                      </a:r>
                    </a:p>
                  </a:txBody>
                  <a:tcPr marL="68580" marR="68580" marT="0" marB="0">
                    <a:solidFill>
                      <a:srgbClr val="F5D9CC"/>
                    </a:solidFill>
                  </a:tcPr>
                </a:tc>
                <a:extLst>
                  <a:ext uri="{0D108BD9-81ED-4DB2-BD59-A6C34878D82A}">
                    <a16:rowId xmlns:a16="http://schemas.microsoft.com/office/drawing/2014/main" val="2897190971"/>
                  </a:ext>
                </a:extLst>
              </a:tr>
              <a:tr h="509262">
                <a:tc>
                  <a:txBody>
                    <a:bodyPr/>
                    <a:lstStyle/>
                    <a:p>
                      <a:pPr marL="0" marR="0" algn="just">
                        <a:spcBef>
                          <a:spcPts val="600"/>
                        </a:spcBef>
                        <a:spcAft>
                          <a:spcPts val="600"/>
                        </a:spcAft>
                      </a:pPr>
                      <a:r>
                        <a:rPr lang="en-US" sz="2000" dirty="0">
                          <a:effectLst/>
                        </a:rPr>
                        <a:t>Affordable Housing Production Funds Awarded</a:t>
                      </a:r>
                      <a:endParaRPr lang="en-US" sz="2000" b="1" kern="1200" dirty="0">
                        <a:solidFill>
                          <a:schemeClr val="lt1"/>
                        </a:solidFill>
                        <a:effectLst/>
                        <a:latin typeface="+mn-lt"/>
                        <a:ea typeface="+mn-ea"/>
                        <a:cs typeface="+mn-cs"/>
                      </a:endParaRPr>
                    </a:p>
                  </a:txBody>
                  <a:tcPr marL="68580" marR="68580" marT="0" marB="0"/>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1800" dirty="0">
                          <a:effectLst/>
                        </a:rPr>
                        <a:t>$ 1,954,755</a:t>
                      </a:r>
                    </a:p>
                  </a:txBody>
                  <a:tcPr marL="68580" marR="68580" marT="0" marB="0"/>
                </a:tc>
                <a:extLst>
                  <a:ext uri="{0D108BD9-81ED-4DB2-BD59-A6C34878D82A}">
                    <a16:rowId xmlns:a16="http://schemas.microsoft.com/office/drawing/2014/main" val="1310726838"/>
                  </a:ext>
                </a:extLst>
              </a:tr>
              <a:tr h="509262">
                <a:tc>
                  <a:txBody>
                    <a:bodyPr/>
                    <a:lstStyle/>
                    <a:p>
                      <a:pPr marL="0" marR="0" algn="r">
                        <a:spcBef>
                          <a:spcPts val="600"/>
                        </a:spcBef>
                        <a:spcAft>
                          <a:spcPts val="600"/>
                        </a:spcAft>
                      </a:pPr>
                      <a:r>
                        <a:rPr lang="en-US" sz="2000" b="1" kern="1200" dirty="0">
                          <a:solidFill>
                            <a:schemeClr val="lt1"/>
                          </a:solidFill>
                          <a:effectLst/>
                          <a:latin typeface="+mn-lt"/>
                          <a:ea typeface="+mn-ea"/>
                          <a:cs typeface="+mn-cs"/>
                        </a:rPr>
                        <a:t>Total Funds Remaining</a:t>
                      </a:r>
                    </a:p>
                  </a:txBody>
                  <a:tcPr marL="68580" marR="68580" marT="0" marB="0"/>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2000" b="1" dirty="0">
                          <a:effectLst/>
                        </a:rPr>
                        <a:t>$5,045,245</a:t>
                      </a:r>
                      <a:endParaRPr lang="en-US" sz="2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784192575"/>
                  </a:ext>
                </a:extLst>
              </a:tr>
            </a:tbl>
          </a:graphicData>
        </a:graphic>
      </p:graphicFrame>
    </p:spTree>
    <p:extLst>
      <p:ext uri="{BB962C8B-B14F-4D97-AF65-F5344CB8AC3E}">
        <p14:creationId xmlns:p14="http://schemas.microsoft.com/office/powerpoint/2010/main" val="4096458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p:cNvSpPr>
            <a:spLocks noGrp="1"/>
          </p:cNvSpPr>
          <p:nvPr>
            <p:ph type="title"/>
          </p:nvPr>
        </p:nvSpPr>
        <p:spPr>
          <a:xfrm>
            <a:off x="492370" y="516835"/>
            <a:ext cx="3084844" cy="5772840"/>
          </a:xfrm>
        </p:spPr>
        <p:txBody>
          <a:bodyPr anchor="ctr">
            <a:normAutofit/>
          </a:bodyPr>
          <a:lstStyle/>
          <a:p>
            <a:r>
              <a:rPr lang="en-US" sz="3600">
                <a:solidFill>
                  <a:srgbClr val="FFFFFF"/>
                </a:solidFill>
              </a:rPr>
              <a:t>Discussion </a:t>
            </a:r>
          </a:p>
        </p:txBody>
      </p:sp>
      <p:sp>
        <p:nvSpPr>
          <p:cNvPr id="16" name="Rectangle 1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8" name="Content Placeholder 5">
            <a:extLst>
              <a:ext uri="{FF2B5EF4-FFF2-40B4-BE49-F238E27FC236}">
                <a16:creationId xmlns:a16="http://schemas.microsoft.com/office/drawing/2014/main" id="{E9F3DF03-1CC0-EEE6-3B5F-4D922C7E63E1}"/>
              </a:ext>
            </a:extLst>
          </p:cNvPr>
          <p:cNvGraphicFramePr>
            <a:graphicFrameLocks noGrp="1"/>
          </p:cNvGraphicFramePr>
          <p:nvPr>
            <p:ph idx="1"/>
            <p:extLst>
              <p:ext uri="{D42A27DB-BD31-4B8C-83A1-F6EECF244321}">
                <p14:modId xmlns:p14="http://schemas.microsoft.com/office/powerpoint/2010/main" val="2624838807"/>
              </p:ext>
            </p:extLst>
          </p:nvPr>
        </p:nvGraphicFramePr>
        <p:xfrm>
          <a:off x="4343400" y="381000"/>
          <a:ext cx="7467600"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261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97280" y="286603"/>
            <a:ext cx="10058400" cy="1450757"/>
          </a:xfrm>
        </p:spPr>
        <p:txBody>
          <a:bodyPr>
            <a:normAutofit/>
          </a:bodyPr>
          <a:lstStyle/>
          <a:p>
            <a:r>
              <a:rPr lang="en-US" dirty="0"/>
              <a:t>Recommendation</a:t>
            </a:r>
          </a:p>
        </p:txBody>
      </p:sp>
      <p:graphicFrame>
        <p:nvGraphicFramePr>
          <p:cNvPr id="8" name="Content Placeholder 5">
            <a:extLst>
              <a:ext uri="{FF2B5EF4-FFF2-40B4-BE49-F238E27FC236}">
                <a16:creationId xmlns:a16="http://schemas.microsoft.com/office/drawing/2014/main" id="{8A5FAFED-3DCF-95EE-29C6-2A43293706E0}"/>
              </a:ext>
            </a:extLst>
          </p:cNvPr>
          <p:cNvGraphicFramePr>
            <a:graphicFrameLocks noGrp="1"/>
          </p:cNvGraphicFramePr>
          <p:nvPr>
            <p:ph idx="1"/>
            <p:extLst>
              <p:ext uri="{D42A27DB-BD31-4B8C-83A1-F6EECF244321}">
                <p14:modId xmlns:p14="http://schemas.microsoft.com/office/powerpoint/2010/main" val="335989555"/>
              </p:ext>
            </p:extLst>
          </p:nvPr>
        </p:nvGraphicFramePr>
        <p:xfrm>
          <a:off x="76200" y="1828800"/>
          <a:ext cx="12039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73230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33600" y="2667000"/>
            <a:ext cx="7467600" cy="914400"/>
          </a:xfrm>
        </p:spPr>
        <p:txBody>
          <a:bodyPr/>
          <a:lstStyle/>
          <a:p>
            <a:pPr algn="ctr"/>
            <a:r>
              <a:rPr lang="en-US"/>
              <a:t>Questions &amp; Comments</a:t>
            </a:r>
            <a:endParaRPr lang="en-US" dirty="0"/>
          </a:p>
        </p:txBody>
      </p:sp>
    </p:spTree>
    <p:extLst>
      <p:ext uri="{BB962C8B-B14F-4D97-AF65-F5344CB8AC3E}">
        <p14:creationId xmlns:p14="http://schemas.microsoft.com/office/powerpoint/2010/main" val="1951461233"/>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9028</TotalTime>
  <Words>826</Words>
  <Application>Microsoft Office PowerPoint</Application>
  <PresentationFormat>Widescreen</PresentationFormat>
  <Paragraphs>160</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Times New Roman</vt:lpstr>
      <vt:lpstr>Retrospect</vt:lpstr>
      <vt:lpstr>ARPA GRANT FUNDING AGREEMENT WITH EDEN HOUSING, INC. FOR A PROPOSED 100% AFFORDABLE MULTIFAMILY RENTAL HOUSING PROJECT AT 855 EAST LAUREL DRIVE  March 14, 2023</vt:lpstr>
      <vt:lpstr>Background</vt:lpstr>
      <vt:lpstr>Background</vt:lpstr>
      <vt:lpstr>Project’s Specs</vt:lpstr>
      <vt:lpstr>Pre-Development Timeline</vt:lpstr>
      <vt:lpstr>Pre-development  Budget</vt:lpstr>
      <vt:lpstr>ARPA Funding  Affordable Housing Production Fund</vt:lpstr>
      <vt:lpstr>Discussion </vt:lpstr>
      <vt:lpstr>Recommendation</vt:lpstr>
      <vt:lpstr>Questions &amp; Comments</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Myrick</dc:creator>
  <cp:lastModifiedBy>Luis Ochoa</cp:lastModifiedBy>
  <cp:revision>755</cp:revision>
  <cp:lastPrinted>2023-03-10T16:42:48Z</cp:lastPrinted>
  <dcterms:created xsi:type="dcterms:W3CDTF">2009-01-20T19:56:07Z</dcterms:created>
  <dcterms:modified xsi:type="dcterms:W3CDTF">2023-03-10T17:42:22Z</dcterms:modified>
</cp:coreProperties>
</file>