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2.xml" ContentType="application/vnd.openxmlformats-officedocument.presentationml.notesSl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8"/>
  </p:notesMasterIdLst>
  <p:handoutMasterIdLst>
    <p:handoutMasterId r:id="rId9"/>
  </p:handoutMasterIdLst>
  <p:sldIdLst>
    <p:sldId id="281" r:id="rId2"/>
    <p:sldId id="282" r:id="rId3"/>
    <p:sldId id="283" r:id="rId4"/>
    <p:sldId id="291" r:id="rId5"/>
    <p:sldId id="290" r:id="rId6"/>
    <p:sldId id="288" r:id="rId7"/>
  </p:sldIdLst>
  <p:sldSz cx="12192000" cy="6858000"/>
  <p:notesSz cx="7010400" cy="92964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66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174" autoAdjust="0"/>
    <p:restoredTop sz="84409" autoAdjust="0"/>
  </p:normalViewPr>
  <p:slideViewPr>
    <p:cSldViewPr>
      <p:cViewPr varScale="1">
        <p:scale>
          <a:sx n="92" d="100"/>
          <a:sy n="92" d="100"/>
        </p:scale>
        <p:origin x="1278" y="120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handoutMaster" Target="handoutMasters/handoutMaster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\\SalSvr38\DeptPvt\EconDev\Real%20Property%20Management\Properties\1A%20Station%20Place\SVTVB%20Reporting%20Q2%202024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\\SalSvr38\DeptPvt\EconDev\Real%20Property%20Management\Properties\1A%20Station%20Place\SVTVB%20Reporting%20Q2%202024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\\SalSvr38\DeptPvt\EconDev\Real%20Property%20Management\Properties\1A%20Station%20Place\SVTVB%20Reporting%20Q3%202024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\\SalSvr38\DeptPvt\EconDev\Real%20Property%20Management\Properties\1A%20Station%20Place\SVTVB%20Reporting%20Q3%202024.xlsx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Quarter 2 </a:t>
            </a:r>
            <a:r>
              <a:rPr lang="en-US" baseline="0"/>
              <a:t>Website Views</a:t>
            </a:r>
            <a:endParaRPr lang="en-US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6"/>
          <c:order val="6"/>
          <c:tx>
            <c:strRef>
              <c:f>Summary!$A$9</c:f>
              <c:strCache>
                <c:ptCount val="1"/>
                <c:pt idx="0">
                  <c:v>CWC </c:v>
                </c:pt>
              </c:strCache>
            </c:strRef>
          </c:tx>
          <c:spPr>
            <a:solidFill>
              <a:srgbClr val="FF000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Summary!$B$2:$M$2</c:f>
              <c:numCache>
                <c:formatCode>mmm\-yy</c:formatCode>
                <c:ptCount val="12"/>
                <c:pt idx="0">
                  <c:v>45222</c:v>
                </c:pt>
                <c:pt idx="1">
                  <c:v>45231</c:v>
                </c:pt>
                <c:pt idx="2">
                  <c:v>45261</c:v>
                </c:pt>
              </c:numCache>
            </c:numRef>
          </c:cat>
          <c:val>
            <c:numRef>
              <c:f>Summary!$B$9:$M$9</c:f>
              <c:numCache>
                <c:formatCode>General</c:formatCode>
                <c:ptCount val="12"/>
                <c:pt idx="0">
                  <c:v>193</c:v>
                </c:pt>
                <c:pt idx="1">
                  <c:v>70</c:v>
                </c:pt>
                <c:pt idx="2">
                  <c:v>84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248-448B-9B02-803A3CE3A9A7}"/>
            </c:ext>
          </c:extLst>
        </c:ser>
        <c:ser>
          <c:idx val="7"/>
          <c:order val="7"/>
          <c:tx>
            <c:strRef>
              <c:f>Summary!$A$10</c:f>
              <c:strCache>
                <c:ptCount val="1"/>
                <c:pt idx="0">
                  <c:v>Soul of CA</c:v>
                </c:pt>
              </c:strCache>
            </c:strRef>
          </c:tx>
          <c:spPr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Summary!$B$2:$M$2</c:f>
              <c:numCache>
                <c:formatCode>mmm\-yy</c:formatCode>
                <c:ptCount val="12"/>
                <c:pt idx="0">
                  <c:v>45222</c:v>
                </c:pt>
                <c:pt idx="1">
                  <c:v>45231</c:v>
                </c:pt>
                <c:pt idx="2">
                  <c:v>45261</c:v>
                </c:pt>
              </c:numCache>
            </c:numRef>
          </c:cat>
          <c:val>
            <c:numRef>
              <c:f>Summary!$B$10:$M$10</c:f>
              <c:numCache>
                <c:formatCode>General</c:formatCode>
                <c:ptCount val="12"/>
                <c:pt idx="0">
                  <c:v>2680</c:v>
                </c:pt>
                <c:pt idx="1">
                  <c:v>2097</c:v>
                </c:pt>
                <c:pt idx="2">
                  <c:v>2144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248-448B-9B02-803A3CE3A9A7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1259806895"/>
        <c:axId val="1071319407"/>
        <c:extLst>
          <c:ext xmlns:c15="http://schemas.microsoft.com/office/drawing/2012/chart" uri="{02D57815-91ED-43cb-92C2-25804820EDAC}">
            <c15:filteredBarSeries>
              <c15:ser>
                <c:idx val="0"/>
                <c:order val="0"/>
                <c:tx>
                  <c:strRef>
                    <c:extLst>
                      <c:ext uri="{02D57815-91ED-43cb-92C2-25804820EDAC}">
                        <c15:formulaRef>
                          <c15:sqref>Summary!$A$3</c15:sqref>
                        </c15:formulaRef>
                      </c:ext>
                    </c:extLst>
                    <c:strCache>
                      <c:ptCount val="1"/>
                      <c:pt idx="0">
                        <c:v>Visitor Count</c:v>
                      </c:pt>
                    </c:strCache>
                  </c:strRef>
                </c:tx>
                <c:spPr>
                  <a:solidFill>
                    <a:schemeClr val="accent1"/>
                  </a:solidFill>
                  <a:ln>
                    <a:noFill/>
                  </a:ln>
                  <a:effectLst/>
                </c:spPr>
                <c:invertIfNegative val="0"/>
                <c:dLbls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900" b="0" i="0" u="none" strike="noStrike" kern="1200" baseline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endParaRPr lang="en-US"/>
                    </a:p>
                  </c:txPr>
                  <c:dLblPos val="outEnd"/>
                  <c:showLegendKey val="0"/>
                  <c:showVal val="1"/>
                  <c:showCatName val="0"/>
                  <c:showSerName val="0"/>
                  <c:showPercent val="0"/>
                  <c:showBubbleSize val="0"/>
                  <c:showLeaderLines val="0"/>
                  <c:extLst>
                    <c:ext uri="{CE6537A1-D6FC-4f65-9D91-7224C49458BB}">
                      <c15:showLeaderLines val="1"/>
                      <c15:leaderLines>
                        <c:spPr>
                          <a:ln w="9525" cap="flat" cmpd="sng" algn="ctr">
                            <a:solidFill>
                              <a:schemeClr val="tx1">
                                <a:lumMod val="35000"/>
                                <a:lumOff val="65000"/>
                              </a:schemeClr>
                            </a:solidFill>
                            <a:round/>
                          </a:ln>
                          <a:effectLst/>
                        </c:spPr>
                      </c15:leaderLines>
                    </c:ext>
                  </c:extLst>
                </c:dLbls>
                <c:cat>
                  <c:numRef>
                    <c:extLst>
                      <c:ext uri="{02D57815-91ED-43cb-92C2-25804820EDAC}">
                        <c15:formulaRef>
                          <c15:sqref>Summary!$B$2:$M$2</c15:sqref>
                        </c15:formulaRef>
                      </c:ext>
                    </c:extLst>
                    <c:numCache>
                      <c:formatCode>mmm\-yy</c:formatCode>
                      <c:ptCount val="12"/>
                      <c:pt idx="0">
                        <c:v>45222</c:v>
                      </c:pt>
                      <c:pt idx="1">
                        <c:v>45231</c:v>
                      </c:pt>
                      <c:pt idx="2">
                        <c:v>45261</c:v>
                      </c:pt>
                    </c:numCache>
                  </c:numRef>
                </c:cat>
                <c:val>
                  <c:numRef>
                    <c:extLst>
                      <c:ext uri="{02D57815-91ED-43cb-92C2-25804820EDAC}">
                        <c15:formulaRef>
                          <c15:sqref>Summary!$B$3:$M$3</c15:sqref>
                        </c15:formulaRef>
                      </c:ext>
                    </c:extLst>
                    <c:numCache>
                      <c:formatCode>General</c:formatCode>
                      <c:ptCount val="12"/>
                      <c:pt idx="0">
                        <c:v>365</c:v>
                      </c:pt>
                      <c:pt idx="1">
                        <c:v>335</c:v>
                      </c:pt>
                      <c:pt idx="2">
                        <c:v>249</c:v>
                      </c:pt>
                    </c:numCache>
                  </c:numRef>
                </c:val>
                <c:extLst>
                  <c:ext xmlns:c16="http://schemas.microsoft.com/office/drawing/2014/chart" uri="{C3380CC4-5D6E-409C-BE32-E72D297353CC}">
                    <c16:uniqueId val="{00000002-0248-448B-9B02-803A3CE3A9A7}"/>
                  </c:ext>
                </c:extLst>
              </c15:ser>
            </c15:filteredBarSeries>
            <c15:filteredBarSeries>
              <c15:ser>
                <c:idx val="1"/>
                <c:order val="1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Summary!$A$4</c15:sqref>
                        </c15:formulaRef>
                      </c:ext>
                    </c:extLst>
                    <c:strCache>
                      <c:ptCount val="1"/>
                      <c:pt idx="0">
                        <c:v>Printed Material Distributed (Standard)</c:v>
                      </c:pt>
                    </c:strCache>
                  </c:strRef>
                </c:tx>
                <c:spPr>
                  <a:solidFill>
                    <a:schemeClr val="accent2"/>
                  </a:solidFill>
                  <a:ln>
                    <a:noFill/>
                  </a:ln>
                  <a:effectLst/>
                </c:spPr>
                <c:invertIfNegative val="0"/>
                <c:dLbls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900" b="0" i="0" u="none" strike="noStrike" kern="1200" baseline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endParaRPr lang="en-US"/>
                    </a:p>
                  </c:txPr>
                  <c:dLblPos val="outEnd"/>
                  <c:showLegendKey val="0"/>
                  <c:showVal val="1"/>
                  <c:showCatName val="0"/>
                  <c:showSerName val="0"/>
                  <c:showPercent val="0"/>
                  <c:showBubbleSize val="0"/>
                  <c:showLeaderLines val="0"/>
                  <c:extLst xmlns:c15="http://schemas.microsoft.com/office/drawing/2012/chart">
                    <c:ext xmlns:c15="http://schemas.microsoft.com/office/drawing/2012/chart" uri="{CE6537A1-D6FC-4f65-9D91-7224C49458BB}">
                      <c15:showLeaderLines val="1"/>
                      <c15:leaderLines>
                        <c:spPr>
                          <a:ln w="9525" cap="flat" cmpd="sng" algn="ctr">
                            <a:solidFill>
                              <a:schemeClr val="tx1">
                                <a:lumMod val="35000"/>
                                <a:lumOff val="65000"/>
                              </a:schemeClr>
                            </a:solidFill>
                            <a:round/>
                          </a:ln>
                          <a:effectLst/>
                        </c:spPr>
                      </c15:leaderLines>
                    </c:ext>
                  </c:extLst>
                </c:dLbls>
                <c:cat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Summary!$B$2:$M$2</c15:sqref>
                        </c15:formulaRef>
                      </c:ext>
                    </c:extLst>
                    <c:numCache>
                      <c:formatCode>mmm\-yy</c:formatCode>
                      <c:ptCount val="12"/>
                      <c:pt idx="0">
                        <c:v>45222</c:v>
                      </c:pt>
                      <c:pt idx="1">
                        <c:v>45231</c:v>
                      </c:pt>
                      <c:pt idx="2">
                        <c:v>45261</c:v>
                      </c:pt>
                    </c:numCache>
                  </c:num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Summary!$B$4:$M$4</c15:sqref>
                        </c15:formulaRef>
                      </c:ext>
                    </c:extLst>
                    <c:numCache>
                      <c:formatCode>General</c:formatCode>
                      <c:ptCount val="12"/>
                    </c:numCache>
                  </c:numRef>
                </c:val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3-0248-448B-9B02-803A3CE3A9A7}"/>
                  </c:ext>
                </c:extLst>
              </c15:ser>
            </c15:filteredBarSeries>
            <c15:filteredBarSeries>
              <c15:ser>
                <c:idx val="2"/>
                <c:order val="2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Summary!$A$5</c15:sqref>
                        </c15:formulaRef>
                      </c:ext>
                    </c:extLst>
                    <c:strCache>
                      <c:ptCount val="1"/>
                      <c:pt idx="0">
                        <c:v>Printed Material Distributed (New)</c:v>
                      </c:pt>
                    </c:strCache>
                  </c:strRef>
                </c:tx>
                <c:spPr>
                  <a:solidFill>
                    <a:schemeClr val="accent3"/>
                  </a:solidFill>
                  <a:ln>
                    <a:noFill/>
                  </a:ln>
                  <a:effectLst/>
                </c:spPr>
                <c:invertIfNegative val="0"/>
                <c:dLbls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900" b="0" i="0" u="none" strike="noStrike" kern="1200" baseline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endParaRPr lang="en-US"/>
                    </a:p>
                  </c:txPr>
                  <c:dLblPos val="outEnd"/>
                  <c:showLegendKey val="0"/>
                  <c:showVal val="1"/>
                  <c:showCatName val="0"/>
                  <c:showSerName val="0"/>
                  <c:showPercent val="0"/>
                  <c:showBubbleSize val="0"/>
                  <c:showLeaderLines val="0"/>
                  <c:extLst xmlns:c15="http://schemas.microsoft.com/office/drawing/2012/chart">
                    <c:ext xmlns:c15="http://schemas.microsoft.com/office/drawing/2012/chart" uri="{CE6537A1-D6FC-4f65-9D91-7224C49458BB}">
                      <c15:showLeaderLines val="1"/>
                      <c15:leaderLines>
                        <c:spPr>
                          <a:ln w="9525" cap="flat" cmpd="sng" algn="ctr">
                            <a:solidFill>
                              <a:schemeClr val="tx1">
                                <a:lumMod val="35000"/>
                                <a:lumOff val="65000"/>
                              </a:schemeClr>
                            </a:solidFill>
                            <a:round/>
                          </a:ln>
                          <a:effectLst/>
                        </c:spPr>
                      </c15:leaderLines>
                    </c:ext>
                  </c:extLst>
                </c:dLbls>
                <c:cat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Summary!$B$2:$M$2</c15:sqref>
                        </c15:formulaRef>
                      </c:ext>
                    </c:extLst>
                    <c:numCache>
                      <c:formatCode>mmm\-yy</c:formatCode>
                      <c:ptCount val="12"/>
                      <c:pt idx="0">
                        <c:v>45222</c:v>
                      </c:pt>
                      <c:pt idx="1">
                        <c:v>45231</c:v>
                      </c:pt>
                      <c:pt idx="2">
                        <c:v>45261</c:v>
                      </c:pt>
                    </c:numCache>
                  </c:num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Summary!$B$5:$M$5</c15:sqref>
                        </c15:formulaRef>
                      </c:ext>
                    </c:extLst>
                    <c:numCache>
                      <c:formatCode>General</c:formatCode>
                      <c:ptCount val="12"/>
                    </c:numCache>
                  </c:numRef>
                </c:val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4-0248-448B-9B02-803A3CE3A9A7}"/>
                  </c:ext>
                </c:extLst>
              </c15:ser>
            </c15:filteredBarSeries>
            <c15:filteredBarSeries>
              <c15:ser>
                <c:idx val="3"/>
                <c:order val="3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Summary!$A$6</c15:sqref>
                        </c15:formulaRef>
                      </c:ext>
                    </c:extLst>
                    <c:strCache>
                      <c:ptCount val="1"/>
                      <c:pt idx="0">
                        <c:v>Social Media Posts </c:v>
                      </c:pt>
                    </c:strCache>
                  </c:strRef>
                </c:tx>
                <c:spPr>
                  <a:solidFill>
                    <a:schemeClr val="accent4"/>
                  </a:solidFill>
                  <a:ln>
                    <a:noFill/>
                  </a:ln>
                  <a:effectLst/>
                </c:spPr>
                <c:invertIfNegative val="0"/>
                <c:dLbls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900" b="0" i="0" u="none" strike="noStrike" kern="1200" baseline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endParaRPr lang="en-US"/>
                    </a:p>
                  </c:txPr>
                  <c:dLblPos val="outEnd"/>
                  <c:showLegendKey val="0"/>
                  <c:showVal val="1"/>
                  <c:showCatName val="0"/>
                  <c:showSerName val="0"/>
                  <c:showPercent val="0"/>
                  <c:showBubbleSize val="0"/>
                  <c:showLeaderLines val="0"/>
                  <c:extLst xmlns:c15="http://schemas.microsoft.com/office/drawing/2012/chart">
                    <c:ext xmlns:c15="http://schemas.microsoft.com/office/drawing/2012/chart" uri="{CE6537A1-D6FC-4f65-9D91-7224C49458BB}">
                      <c15:showLeaderLines val="1"/>
                      <c15:leaderLines>
                        <c:spPr>
                          <a:ln w="9525" cap="flat" cmpd="sng" algn="ctr">
                            <a:solidFill>
                              <a:schemeClr val="tx1">
                                <a:lumMod val="35000"/>
                                <a:lumOff val="65000"/>
                              </a:schemeClr>
                            </a:solidFill>
                            <a:round/>
                          </a:ln>
                          <a:effectLst/>
                        </c:spPr>
                      </c15:leaderLines>
                    </c:ext>
                  </c:extLst>
                </c:dLbls>
                <c:cat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Summary!$B$2:$M$2</c15:sqref>
                        </c15:formulaRef>
                      </c:ext>
                    </c:extLst>
                    <c:numCache>
                      <c:formatCode>mmm\-yy</c:formatCode>
                      <c:ptCount val="12"/>
                      <c:pt idx="0">
                        <c:v>45222</c:v>
                      </c:pt>
                      <c:pt idx="1">
                        <c:v>45231</c:v>
                      </c:pt>
                      <c:pt idx="2">
                        <c:v>45261</c:v>
                      </c:pt>
                    </c:numCache>
                  </c:num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Summary!$B$6:$M$6</c15:sqref>
                        </c15:formulaRef>
                      </c:ext>
                    </c:extLst>
                    <c:numCache>
                      <c:formatCode>General</c:formatCode>
                      <c:ptCount val="12"/>
                      <c:pt idx="0">
                        <c:v>37</c:v>
                      </c:pt>
                      <c:pt idx="1">
                        <c:v>28</c:v>
                      </c:pt>
                      <c:pt idx="2">
                        <c:v>27</c:v>
                      </c:pt>
                    </c:numCache>
                  </c:numRef>
                </c:val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5-0248-448B-9B02-803A3CE3A9A7}"/>
                  </c:ext>
                </c:extLst>
              </c15:ser>
            </c15:filteredBarSeries>
            <c15:filteredBarSeries>
              <c15:ser>
                <c:idx val="4"/>
                <c:order val="4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Summary!$A$7</c15:sqref>
                        </c15:formulaRef>
                      </c:ext>
                    </c:extLst>
                    <c:strCache>
                      <c:ptCount val="1"/>
                      <c:pt idx="0">
                        <c:v>Hotel Operators meetings</c:v>
                      </c:pt>
                    </c:strCache>
                  </c:strRef>
                </c:tx>
                <c:spPr>
                  <a:solidFill>
                    <a:schemeClr val="accent5"/>
                  </a:solidFill>
                  <a:ln>
                    <a:noFill/>
                  </a:ln>
                  <a:effectLst/>
                </c:spPr>
                <c:invertIfNegative val="0"/>
                <c:dLbls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900" b="0" i="0" u="none" strike="noStrike" kern="1200" baseline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endParaRPr lang="en-US"/>
                    </a:p>
                  </c:txPr>
                  <c:dLblPos val="outEnd"/>
                  <c:showLegendKey val="0"/>
                  <c:showVal val="1"/>
                  <c:showCatName val="0"/>
                  <c:showSerName val="0"/>
                  <c:showPercent val="0"/>
                  <c:showBubbleSize val="0"/>
                  <c:showLeaderLines val="0"/>
                  <c:extLst xmlns:c15="http://schemas.microsoft.com/office/drawing/2012/chart">
                    <c:ext xmlns:c15="http://schemas.microsoft.com/office/drawing/2012/chart" uri="{CE6537A1-D6FC-4f65-9D91-7224C49458BB}">
                      <c15:showLeaderLines val="1"/>
                      <c15:leaderLines>
                        <c:spPr>
                          <a:ln w="9525" cap="flat" cmpd="sng" algn="ctr">
                            <a:solidFill>
                              <a:schemeClr val="tx1">
                                <a:lumMod val="35000"/>
                                <a:lumOff val="65000"/>
                              </a:schemeClr>
                            </a:solidFill>
                            <a:round/>
                          </a:ln>
                          <a:effectLst/>
                        </c:spPr>
                      </c15:leaderLines>
                    </c:ext>
                  </c:extLst>
                </c:dLbls>
                <c:cat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Summary!$B$2:$M$2</c15:sqref>
                        </c15:formulaRef>
                      </c:ext>
                    </c:extLst>
                    <c:numCache>
                      <c:formatCode>mmm\-yy</c:formatCode>
                      <c:ptCount val="12"/>
                      <c:pt idx="0">
                        <c:v>45222</c:v>
                      </c:pt>
                      <c:pt idx="1">
                        <c:v>45231</c:v>
                      </c:pt>
                      <c:pt idx="2">
                        <c:v>45261</c:v>
                      </c:pt>
                    </c:numCache>
                  </c:num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Summary!$B$7:$M$7</c15:sqref>
                        </c15:formulaRef>
                      </c:ext>
                    </c:extLst>
                    <c:numCache>
                      <c:formatCode>General</c:formatCode>
                      <c:ptCount val="12"/>
                    </c:numCache>
                  </c:numRef>
                </c:val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6-0248-448B-9B02-803A3CE3A9A7}"/>
                  </c:ext>
                </c:extLst>
              </c15:ser>
            </c15:filteredBarSeries>
            <c15:filteredBarSeries>
              <c15:ser>
                <c:idx val="5"/>
                <c:order val="5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Summary!$A$8</c15:sqref>
                        </c15:formulaRef>
                      </c:ext>
                    </c:extLst>
                    <c:strCache>
                      <c:ptCount val="1"/>
                      <c:pt idx="0">
                        <c:v>Special Events Hosted</c:v>
                      </c:pt>
                    </c:strCache>
                  </c:strRef>
                </c:tx>
                <c:spPr>
                  <a:solidFill>
                    <a:schemeClr val="accent6"/>
                  </a:solidFill>
                  <a:ln>
                    <a:noFill/>
                  </a:ln>
                  <a:effectLst/>
                </c:spPr>
                <c:invertIfNegative val="0"/>
                <c:dLbls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900" b="0" i="0" u="none" strike="noStrike" kern="1200" baseline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endParaRPr lang="en-US"/>
                    </a:p>
                  </c:txPr>
                  <c:dLblPos val="outEnd"/>
                  <c:showLegendKey val="0"/>
                  <c:showVal val="1"/>
                  <c:showCatName val="0"/>
                  <c:showSerName val="0"/>
                  <c:showPercent val="0"/>
                  <c:showBubbleSize val="0"/>
                  <c:showLeaderLines val="0"/>
                  <c:extLst xmlns:c15="http://schemas.microsoft.com/office/drawing/2012/chart">
                    <c:ext xmlns:c15="http://schemas.microsoft.com/office/drawing/2012/chart" uri="{CE6537A1-D6FC-4f65-9D91-7224C49458BB}">
                      <c15:showLeaderLines val="1"/>
                      <c15:leaderLines>
                        <c:spPr>
                          <a:ln w="9525" cap="flat" cmpd="sng" algn="ctr">
                            <a:solidFill>
                              <a:schemeClr val="tx1">
                                <a:lumMod val="35000"/>
                                <a:lumOff val="65000"/>
                              </a:schemeClr>
                            </a:solidFill>
                            <a:round/>
                          </a:ln>
                          <a:effectLst/>
                        </c:spPr>
                      </c15:leaderLines>
                    </c:ext>
                  </c:extLst>
                </c:dLbls>
                <c:cat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Summary!$B$2:$M$2</c15:sqref>
                        </c15:formulaRef>
                      </c:ext>
                    </c:extLst>
                    <c:numCache>
                      <c:formatCode>mmm\-yy</c:formatCode>
                      <c:ptCount val="12"/>
                      <c:pt idx="0">
                        <c:v>45222</c:v>
                      </c:pt>
                      <c:pt idx="1">
                        <c:v>45231</c:v>
                      </c:pt>
                      <c:pt idx="2">
                        <c:v>45261</c:v>
                      </c:pt>
                    </c:numCache>
                  </c:num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Summary!$B$8:$M$8</c15:sqref>
                        </c15:formulaRef>
                      </c:ext>
                    </c:extLst>
                    <c:numCache>
                      <c:formatCode>General</c:formatCode>
                      <c:ptCount val="12"/>
                    </c:numCache>
                  </c:numRef>
                </c:val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7-0248-448B-9B02-803A3CE3A9A7}"/>
                  </c:ext>
                </c:extLst>
              </c15:ser>
            </c15:filteredBarSeries>
          </c:ext>
        </c:extLst>
      </c:barChart>
      <c:dateAx>
        <c:axId val="1259806895"/>
        <c:scaling>
          <c:orientation val="minMax"/>
        </c:scaling>
        <c:delete val="0"/>
        <c:axPos val="b"/>
        <c:numFmt formatCode="mmm\-yy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071319407"/>
        <c:crosses val="autoZero"/>
        <c:auto val="1"/>
        <c:lblOffset val="100"/>
        <c:baseTimeUnit val="months"/>
      </c:dateAx>
      <c:valAx>
        <c:axId val="1071319407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259806895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Quarter 2 Visitor Count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Summary!$A$3</c:f>
              <c:strCache>
                <c:ptCount val="1"/>
                <c:pt idx="0">
                  <c:v>Visitor Count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Summary!$B$2:$M$2</c:f>
              <c:numCache>
                <c:formatCode>mmm\-yy</c:formatCode>
                <c:ptCount val="12"/>
                <c:pt idx="0">
                  <c:v>45222</c:v>
                </c:pt>
                <c:pt idx="1">
                  <c:v>45231</c:v>
                </c:pt>
                <c:pt idx="2">
                  <c:v>45261</c:v>
                </c:pt>
              </c:numCache>
            </c:numRef>
          </c:cat>
          <c:val>
            <c:numRef>
              <c:f>Summary!$B$3:$M$3</c:f>
              <c:numCache>
                <c:formatCode>General</c:formatCode>
                <c:ptCount val="12"/>
                <c:pt idx="0">
                  <c:v>365</c:v>
                </c:pt>
                <c:pt idx="1">
                  <c:v>335</c:v>
                </c:pt>
                <c:pt idx="2">
                  <c:v>249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9EE-4C4A-BE17-03C4022855F2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1001049471"/>
        <c:axId val="1071317007"/>
      </c:barChart>
      <c:dateAx>
        <c:axId val="1001049471"/>
        <c:scaling>
          <c:orientation val="minMax"/>
        </c:scaling>
        <c:delete val="0"/>
        <c:axPos val="b"/>
        <c:numFmt formatCode="mmm\-yy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071317007"/>
        <c:crosses val="autoZero"/>
        <c:auto val="1"/>
        <c:lblOffset val="100"/>
        <c:baseTimeUnit val="months"/>
      </c:dateAx>
      <c:valAx>
        <c:axId val="1071317007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001049471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Quarter 3 </a:t>
            </a:r>
            <a:r>
              <a:rPr lang="en-US" baseline="0"/>
              <a:t>Website Views</a:t>
            </a:r>
            <a:endParaRPr lang="en-US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6"/>
          <c:order val="6"/>
          <c:tx>
            <c:strRef>
              <c:f>Summary!$A$9</c:f>
              <c:strCache>
                <c:ptCount val="1"/>
                <c:pt idx="0">
                  <c:v>CWC </c:v>
                </c:pt>
              </c:strCache>
            </c:strRef>
          </c:tx>
          <c:spPr>
            <a:solidFill>
              <a:srgbClr val="FF000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Summary!$B$2:$M$2</c:f>
              <c:numCache>
                <c:formatCode>mmm\-yy</c:formatCode>
                <c:ptCount val="12"/>
                <c:pt idx="0">
                  <c:v>45315</c:v>
                </c:pt>
                <c:pt idx="1">
                  <c:v>45346</c:v>
                </c:pt>
                <c:pt idx="2">
                  <c:v>45375</c:v>
                </c:pt>
              </c:numCache>
            </c:numRef>
          </c:cat>
          <c:val>
            <c:numRef>
              <c:f>Summary!$B$9:$M$9</c:f>
              <c:numCache>
                <c:formatCode>General</c:formatCode>
                <c:ptCount val="12"/>
                <c:pt idx="0">
                  <c:v>118</c:v>
                </c:pt>
                <c:pt idx="1">
                  <c:v>88</c:v>
                </c:pt>
                <c:pt idx="2">
                  <c:v>103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C8A-425E-B81A-E0353D9C6813}"/>
            </c:ext>
          </c:extLst>
        </c:ser>
        <c:ser>
          <c:idx val="7"/>
          <c:order val="7"/>
          <c:tx>
            <c:strRef>
              <c:f>Summary!$A$10</c:f>
              <c:strCache>
                <c:ptCount val="1"/>
                <c:pt idx="0">
                  <c:v>Soul of CA</c:v>
                </c:pt>
              </c:strCache>
            </c:strRef>
          </c:tx>
          <c:spPr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Summary!$B$2:$M$2</c:f>
              <c:numCache>
                <c:formatCode>mmm\-yy</c:formatCode>
                <c:ptCount val="12"/>
                <c:pt idx="0">
                  <c:v>45315</c:v>
                </c:pt>
                <c:pt idx="1">
                  <c:v>45346</c:v>
                </c:pt>
                <c:pt idx="2">
                  <c:v>45375</c:v>
                </c:pt>
              </c:numCache>
            </c:numRef>
          </c:cat>
          <c:val>
            <c:numRef>
              <c:f>Summary!$B$10:$M$10</c:f>
              <c:numCache>
                <c:formatCode>General</c:formatCode>
                <c:ptCount val="12"/>
                <c:pt idx="0">
                  <c:v>2293</c:v>
                </c:pt>
                <c:pt idx="1">
                  <c:v>2341</c:v>
                </c:pt>
                <c:pt idx="2">
                  <c:v>3341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C8A-425E-B81A-E0353D9C6813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1259806895"/>
        <c:axId val="1071319407"/>
        <c:extLst>
          <c:ext xmlns:c15="http://schemas.microsoft.com/office/drawing/2012/chart" uri="{02D57815-91ED-43cb-92C2-25804820EDAC}">
            <c15:filteredBarSeries>
              <c15:ser>
                <c:idx val="0"/>
                <c:order val="0"/>
                <c:tx>
                  <c:strRef>
                    <c:extLst>
                      <c:ext uri="{02D57815-91ED-43cb-92C2-25804820EDAC}">
                        <c15:formulaRef>
                          <c15:sqref>Summary!$A$3</c15:sqref>
                        </c15:formulaRef>
                      </c:ext>
                    </c:extLst>
                    <c:strCache>
                      <c:ptCount val="1"/>
                      <c:pt idx="0">
                        <c:v>Visitor Count</c:v>
                      </c:pt>
                    </c:strCache>
                  </c:strRef>
                </c:tx>
                <c:spPr>
                  <a:solidFill>
                    <a:schemeClr val="accent1"/>
                  </a:solidFill>
                  <a:ln>
                    <a:noFill/>
                  </a:ln>
                  <a:effectLst/>
                </c:spPr>
                <c:invertIfNegative val="0"/>
                <c:dLbls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900" b="0" i="0" u="none" strike="noStrike" kern="1200" baseline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endParaRPr lang="en-US"/>
                    </a:p>
                  </c:txPr>
                  <c:dLblPos val="outEnd"/>
                  <c:showLegendKey val="0"/>
                  <c:showVal val="1"/>
                  <c:showCatName val="0"/>
                  <c:showSerName val="0"/>
                  <c:showPercent val="0"/>
                  <c:showBubbleSize val="0"/>
                  <c:showLeaderLines val="0"/>
                  <c:extLst>
                    <c:ext uri="{CE6537A1-D6FC-4f65-9D91-7224C49458BB}">
                      <c15:showLeaderLines val="1"/>
                      <c15:leaderLines>
                        <c:spPr>
                          <a:ln w="9525" cap="flat" cmpd="sng" algn="ctr">
                            <a:solidFill>
                              <a:schemeClr val="tx1">
                                <a:lumMod val="35000"/>
                                <a:lumOff val="65000"/>
                              </a:schemeClr>
                            </a:solidFill>
                            <a:round/>
                          </a:ln>
                          <a:effectLst/>
                        </c:spPr>
                      </c15:leaderLines>
                    </c:ext>
                  </c:extLst>
                </c:dLbls>
                <c:cat>
                  <c:numRef>
                    <c:extLst>
                      <c:ext uri="{02D57815-91ED-43cb-92C2-25804820EDAC}">
                        <c15:formulaRef>
                          <c15:sqref>Summary!$B$2:$M$2</c15:sqref>
                        </c15:formulaRef>
                      </c:ext>
                    </c:extLst>
                    <c:numCache>
                      <c:formatCode>mmm\-yy</c:formatCode>
                      <c:ptCount val="12"/>
                      <c:pt idx="0">
                        <c:v>45315</c:v>
                      </c:pt>
                      <c:pt idx="1">
                        <c:v>45346</c:v>
                      </c:pt>
                      <c:pt idx="2">
                        <c:v>45375</c:v>
                      </c:pt>
                    </c:numCache>
                  </c:numRef>
                </c:cat>
                <c:val>
                  <c:numRef>
                    <c:extLst>
                      <c:ext uri="{02D57815-91ED-43cb-92C2-25804820EDAC}">
                        <c15:formulaRef>
                          <c15:sqref>Summary!$B$3:$M$3</c15:sqref>
                        </c15:formulaRef>
                      </c:ext>
                    </c:extLst>
                    <c:numCache>
                      <c:formatCode>General</c:formatCode>
                      <c:ptCount val="12"/>
                      <c:pt idx="0">
                        <c:v>257</c:v>
                      </c:pt>
                      <c:pt idx="1">
                        <c:v>207</c:v>
                      </c:pt>
                      <c:pt idx="2">
                        <c:v>297</c:v>
                      </c:pt>
                    </c:numCache>
                  </c:numRef>
                </c:val>
                <c:extLst>
                  <c:ext xmlns:c16="http://schemas.microsoft.com/office/drawing/2014/chart" uri="{C3380CC4-5D6E-409C-BE32-E72D297353CC}">
                    <c16:uniqueId val="{00000002-6C8A-425E-B81A-E0353D9C6813}"/>
                  </c:ext>
                </c:extLst>
              </c15:ser>
            </c15:filteredBarSeries>
            <c15:filteredBarSeries>
              <c15:ser>
                <c:idx val="1"/>
                <c:order val="1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Summary!$A$4</c15:sqref>
                        </c15:formulaRef>
                      </c:ext>
                    </c:extLst>
                    <c:strCache>
                      <c:ptCount val="1"/>
                      <c:pt idx="0">
                        <c:v>Printed Material Distributed (Standard)</c:v>
                      </c:pt>
                    </c:strCache>
                  </c:strRef>
                </c:tx>
                <c:spPr>
                  <a:solidFill>
                    <a:schemeClr val="accent2"/>
                  </a:solidFill>
                  <a:ln>
                    <a:noFill/>
                  </a:ln>
                  <a:effectLst/>
                </c:spPr>
                <c:invertIfNegative val="0"/>
                <c:dLbls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900" b="0" i="0" u="none" strike="noStrike" kern="1200" baseline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endParaRPr lang="en-US"/>
                    </a:p>
                  </c:txPr>
                  <c:dLblPos val="outEnd"/>
                  <c:showLegendKey val="0"/>
                  <c:showVal val="1"/>
                  <c:showCatName val="0"/>
                  <c:showSerName val="0"/>
                  <c:showPercent val="0"/>
                  <c:showBubbleSize val="0"/>
                  <c:showLeaderLines val="0"/>
                  <c:extLst xmlns:c15="http://schemas.microsoft.com/office/drawing/2012/chart">
                    <c:ext xmlns:c15="http://schemas.microsoft.com/office/drawing/2012/chart" uri="{CE6537A1-D6FC-4f65-9D91-7224C49458BB}">
                      <c15:showLeaderLines val="1"/>
                      <c15:leaderLines>
                        <c:spPr>
                          <a:ln w="9525" cap="flat" cmpd="sng" algn="ctr">
                            <a:solidFill>
                              <a:schemeClr val="tx1">
                                <a:lumMod val="35000"/>
                                <a:lumOff val="65000"/>
                              </a:schemeClr>
                            </a:solidFill>
                            <a:round/>
                          </a:ln>
                          <a:effectLst/>
                        </c:spPr>
                      </c15:leaderLines>
                    </c:ext>
                  </c:extLst>
                </c:dLbls>
                <c:cat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Summary!$B$2:$M$2</c15:sqref>
                        </c15:formulaRef>
                      </c:ext>
                    </c:extLst>
                    <c:numCache>
                      <c:formatCode>mmm\-yy</c:formatCode>
                      <c:ptCount val="12"/>
                      <c:pt idx="0">
                        <c:v>45315</c:v>
                      </c:pt>
                      <c:pt idx="1">
                        <c:v>45346</c:v>
                      </c:pt>
                      <c:pt idx="2">
                        <c:v>45375</c:v>
                      </c:pt>
                    </c:numCache>
                  </c:num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Summary!$B$4:$M$4</c15:sqref>
                        </c15:formulaRef>
                      </c:ext>
                    </c:extLst>
                    <c:numCache>
                      <c:formatCode>General</c:formatCode>
                      <c:ptCount val="12"/>
                    </c:numCache>
                  </c:numRef>
                </c:val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3-6C8A-425E-B81A-E0353D9C6813}"/>
                  </c:ext>
                </c:extLst>
              </c15:ser>
            </c15:filteredBarSeries>
            <c15:filteredBarSeries>
              <c15:ser>
                <c:idx val="2"/>
                <c:order val="2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Summary!$A$5</c15:sqref>
                        </c15:formulaRef>
                      </c:ext>
                    </c:extLst>
                    <c:strCache>
                      <c:ptCount val="1"/>
                      <c:pt idx="0">
                        <c:v>Printed Material Distributed (New)</c:v>
                      </c:pt>
                    </c:strCache>
                  </c:strRef>
                </c:tx>
                <c:spPr>
                  <a:solidFill>
                    <a:schemeClr val="accent3"/>
                  </a:solidFill>
                  <a:ln>
                    <a:noFill/>
                  </a:ln>
                  <a:effectLst/>
                </c:spPr>
                <c:invertIfNegative val="0"/>
                <c:dLbls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900" b="0" i="0" u="none" strike="noStrike" kern="1200" baseline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endParaRPr lang="en-US"/>
                    </a:p>
                  </c:txPr>
                  <c:dLblPos val="outEnd"/>
                  <c:showLegendKey val="0"/>
                  <c:showVal val="1"/>
                  <c:showCatName val="0"/>
                  <c:showSerName val="0"/>
                  <c:showPercent val="0"/>
                  <c:showBubbleSize val="0"/>
                  <c:showLeaderLines val="0"/>
                  <c:extLst xmlns:c15="http://schemas.microsoft.com/office/drawing/2012/chart">
                    <c:ext xmlns:c15="http://schemas.microsoft.com/office/drawing/2012/chart" uri="{CE6537A1-D6FC-4f65-9D91-7224C49458BB}">
                      <c15:showLeaderLines val="1"/>
                      <c15:leaderLines>
                        <c:spPr>
                          <a:ln w="9525" cap="flat" cmpd="sng" algn="ctr">
                            <a:solidFill>
                              <a:schemeClr val="tx1">
                                <a:lumMod val="35000"/>
                                <a:lumOff val="65000"/>
                              </a:schemeClr>
                            </a:solidFill>
                            <a:round/>
                          </a:ln>
                          <a:effectLst/>
                        </c:spPr>
                      </c15:leaderLines>
                    </c:ext>
                  </c:extLst>
                </c:dLbls>
                <c:cat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Summary!$B$2:$M$2</c15:sqref>
                        </c15:formulaRef>
                      </c:ext>
                    </c:extLst>
                    <c:numCache>
                      <c:formatCode>mmm\-yy</c:formatCode>
                      <c:ptCount val="12"/>
                      <c:pt idx="0">
                        <c:v>45315</c:v>
                      </c:pt>
                      <c:pt idx="1">
                        <c:v>45346</c:v>
                      </c:pt>
                      <c:pt idx="2">
                        <c:v>45375</c:v>
                      </c:pt>
                    </c:numCache>
                  </c:num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Summary!$B$5:$M$5</c15:sqref>
                        </c15:formulaRef>
                      </c:ext>
                    </c:extLst>
                    <c:numCache>
                      <c:formatCode>General</c:formatCode>
                      <c:ptCount val="12"/>
                    </c:numCache>
                  </c:numRef>
                </c:val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4-6C8A-425E-B81A-E0353D9C6813}"/>
                  </c:ext>
                </c:extLst>
              </c15:ser>
            </c15:filteredBarSeries>
            <c15:filteredBarSeries>
              <c15:ser>
                <c:idx val="3"/>
                <c:order val="3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Summary!$A$6</c15:sqref>
                        </c15:formulaRef>
                      </c:ext>
                    </c:extLst>
                    <c:strCache>
                      <c:ptCount val="1"/>
                      <c:pt idx="0">
                        <c:v>Social Media Posts </c:v>
                      </c:pt>
                    </c:strCache>
                  </c:strRef>
                </c:tx>
                <c:spPr>
                  <a:solidFill>
                    <a:schemeClr val="accent4"/>
                  </a:solidFill>
                  <a:ln>
                    <a:noFill/>
                  </a:ln>
                  <a:effectLst/>
                </c:spPr>
                <c:invertIfNegative val="0"/>
                <c:dLbls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900" b="0" i="0" u="none" strike="noStrike" kern="1200" baseline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endParaRPr lang="en-US"/>
                    </a:p>
                  </c:txPr>
                  <c:dLblPos val="outEnd"/>
                  <c:showLegendKey val="0"/>
                  <c:showVal val="1"/>
                  <c:showCatName val="0"/>
                  <c:showSerName val="0"/>
                  <c:showPercent val="0"/>
                  <c:showBubbleSize val="0"/>
                  <c:showLeaderLines val="0"/>
                  <c:extLst xmlns:c15="http://schemas.microsoft.com/office/drawing/2012/chart">
                    <c:ext xmlns:c15="http://schemas.microsoft.com/office/drawing/2012/chart" uri="{CE6537A1-D6FC-4f65-9D91-7224C49458BB}">
                      <c15:showLeaderLines val="1"/>
                      <c15:leaderLines>
                        <c:spPr>
                          <a:ln w="9525" cap="flat" cmpd="sng" algn="ctr">
                            <a:solidFill>
                              <a:schemeClr val="tx1">
                                <a:lumMod val="35000"/>
                                <a:lumOff val="65000"/>
                              </a:schemeClr>
                            </a:solidFill>
                            <a:round/>
                          </a:ln>
                          <a:effectLst/>
                        </c:spPr>
                      </c15:leaderLines>
                    </c:ext>
                  </c:extLst>
                </c:dLbls>
                <c:cat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Summary!$B$2:$M$2</c15:sqref>
                        </c15:formulaRef>
                      </c:ext>
                    </c:extLst>
                    <c:numCache>
                      <c:formatCode>mmm\-yy</c:formatCode>
                      <c:ptCount val="12"/>
                      <c:pt idx="0">
                        <c:v>45315</c:v>
                      </c:pt>
                      <c:pt idx="1">
                        <c:v>45346</c:v>
                      </c:pt>
                      <c:pt idx="2">
                        <c:v>45375</c:v>
                      </c:pt>
                    </c:numCache>
                  </c:num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Summary!$B$6:$M$6</c15:sqref>
                        </c15:formulaRef>
                      </c:ext>
                    </c:extLst>
                    <c:numCache>
                      <c:formatCode>General</c:formatCode>
                      <c:ptCount val="12"/>
                      <c:pt idx="0">
                        <c:v>25</c:v>
                      </c:pt>
                      <c:pt idx="1">
                        <c:v>27</c:v>
                      </c:pt>
                      <c:pt idx="2">
                        <c:v>27</c:v>
                      </c:pt>
                    </c:numCache>
                  </c:numRef>
                </c:val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5-6C8A-425E-B81A-E0353D9C6813}"/>
                  </c:ext>
                </c:extLst>
              </c15:ser>
            </c15:filteredBarSeries>
            <c15:filteredBarSeries>
              <c15:ser>
                <c:idx val="4"/>
                <c:order val="4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Summary!$A$7</c15:sqref>
                        </c15:formulaRef>
                      </c:ext>
                    </c:extLst>
                    <c:strCache>
                      <c:ptCount val="1"/>
                      <c:pt idx="0">
                        <c:v>Hotel Operators meetings</c:v>
                      </c:pt>
                    </c:strCache>
                  </c:strRef>
                </c:tx>
                <c:spPr>
                  <a:solidFill>
                    <a:schemeClr val="accent5"/>
                  </a:solidFill>
                  <a:ln>
                    <a:noFill/>
                  </a:ln>
                  <a:effectLst/>
                </c:spPr>
                <c:invertIfNegative val="0"/>
                <c:dLbls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900" b="0" i="0" u="none" strike="noStrike" kern="1200" baseline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endParaRPr lang="en-US"/>
                    </a:p>
                  </c:txPr>
                  <c:dLblPos val="outEnd"/>
                  <c:showLegendKey val="0"/>
                  <c:showVal val="1"/>
                  <c:showCatName val="0"/>
                  <c:showSerName val="0"/>
                  <c:showPercent val="0"/>
                  <c:showBubbleSize val="0"/>
                  <c:showLeaderLines val="0"/>
                  <c:extLst xmlns:c15="http://schemas.microsoft.com/office/drawing/2012/chart">
                    <c:ext xmlns:c15="http://schemas.microsoft.com/office/drawing/2012/chart" uri="{CE6537A1-D6FC-4f65-9D91-7224C49458BB}">
                      <c15:showLeaderLines val="1"/>
                      <c15:leaderLines>
                        <c:spPr>
                          <a:ln w="9525" cap="flat" cmpd="sng" algn="ctr">
                            <a:solidFill>
                              <a:schemeClr val="tx1">
                                <a:lumMod val="35000"/>
                                <a:lumOff val="65000"/>
                              </a:schemeClr>
                            </a:solidFill>
                            <a:round/>
                          </a:ln>
                          <a:effectLst/>
                        </c:spPr>
                      </c15:leaderLines>
                    </c:ext>
                  </c:extLst>
                </c:dLbls>
                <c:cat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Summary!$B$2:$M$2</c15:sqref>
                        </c15:formulaRef>
                      </c:ext>
                    </c:extLst>
                    <c:numCache>
                      <c:formatCode>mmm\-yy</c:formatCode>
                      <c:ptCount val="12"/>
                      <c:pt idx="0">
                        <c:v>45315</c:v>
                      </c:pt>
                      <c:pt idx="1">
                        <c:v>45346</c:v>
                      </c:pt>
                      <c:pt idx="2">
                        <c:v>45375</c:v>
                      </c:pt>
                    </c:numCache>
                  </c:num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Summary!$B$7:$M$7</c15:sqref>
                        </c15:formulaRef>
                      </c:ext>
                    </c:extLst>
                    <c:numCache>
                      <c:formatCode>General</c:formatCode>
                      <c:ptCount val="12"/>
                    </c:numCache>
                  </c:numRef>
                </c:val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6-6C8A-425E-B81A-E0353D9C6813}"/>
                  </c:ext>
                </c:extLst>
              </c15:ser>
            </c15:filteredBarSeries>
            <c15:filteredBarSeries>
              <c15:ser>
                <c:idx val="5"/>
                <c:order val="5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Summary!$A$8</c15:sqref>
                        </c15:formulaRef>
                      </c:ext>
                    </c:extLst>
                    <c:strCache>
                      <c:ptCount val="1"/>
                      <c:pt idx="0">
                        <c:v>Special Events Hosted</c:v>
                      </c:pt>
                    </c:strCache>
                  </c:strRef>
                </c:tx>
                <c:spPr>
                  <a:solidFill>
                    <a:schemeClr val="accent6"/>
                  </a:solidFill>
                  <a:ln>
                    <a:noFill/>
                  </a:ln>
                  <a:effectLst/>
                </c:spPr>
                <c:invertIfNegative val="0"/>
                <c:dLbls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900" b="0" i="0" u="none" strike="noStrike" kern="1200" baseline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endParaRPr lang="en-US"/>
                    </a:p>
                  </c:txPr>
                  <c:dLblPos val="outEnd"/>
                  <c:showLegendKey val="0"/>
                  <c:showVal val="1"/>
                  <c:showCatName val="0"/>
                  <c:showSerName val="0"/>
                  <c:showPercent val="0"/>
                  <c:showBubbleSize val="0"/>
                  <c:showLeaderLines val="0"/>
                  <c:extLst xmlns:c15="http://schemas.microsoft.com/office/drawing/2012/chart">
                    <c:ext xmlns:c15="http://schemas.microsoft.com/office/drawing/2012/chart" uri="{CE6537A1-D6FC-4f65-9D91-7224C49458BB}">
                      <c15:showLeaderLines val="1"/>
                      <c15:leaderLines>
                        <c:spPr>
                          <a:ln w="9525" cap="flat" cmpd="sng" algn="ctr">
                            <a:solidFill>
                              <a:schemeClr val="tx1">
                                <a:lumMod val="35000"/>
                                <a:lumOff val="65000"/>
                              </a:schemeClr>
                            </a:solidFill>
                            <a:round/>
                          </a:ln>
                          <a:effectLst/>
                        </c:spPr>
                      </c15:leaderLines>
                    </c:ext>
                  </c:extLst>
                </c:dLbls>
                <c:cat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Summary!$B$2:$M$2</c15:sqref>
                        </c15:formulaRef>
                      </c:ext>
                    </c:extLst>
                    <c:numCache>
                      <c:formatCode>mmm\-yy</c:formatCode>
                      <c:ptCount val="12"/>
                      <c:pt idx="0">
                        <c:v>45315</c:v>
                      </c:pt>
                      <c:pt idx="1">
                        <c:v>45346</c:v>
                      </c:pt>
                      <c:pt idx="2">
                        <c:v>45375</c:v>
                      </c:pt>
                    </c:numCache>
                  </c:num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Summary!$B$8:$M$8</c15:sqref>
                        </c15:formulaRef>
                      </c:ext>
                    </c:extLst>
                    <c:numCache>
                      <c:formatCode>General</c:formatCode>
                      <c:ptCount val="12"/>
                    </c:numCache>
                  </c:numRef>
                </c:val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7-6C8A-425E-B81A-E0353D9C6813}"/>
                  </c:ext>
                </c:extLst>
              </c15:ser>
            </c15:filteredBarSeries>
          </c:ext>
        </c:extLst>
      </c:barChart>
      <c:dateAx>
        <c:axId val="1259806895"/>
        <c:scaling>
          <c:orientation val="minMax"/>
        </c:scaling>
        <c:delete val="0"/>
        <c:axPos val="b"/>
        <c:numFmt formatCode="mmm\-yy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071319407"/>
        <c:crosses val="autoZero"/>
        <c:auto val="1"/>
        <c:lblOffset val="100"/>
        <c:baseTimeUnit val="months"/>
      </c:dateAx>
      <c:valAx>
        <c:axId val="1071319407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259806895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Quarter 3 Visitor Count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Summary!$A$3</c:f>
              <c:strCache>
                <c:ptCount val="1"/>
                <c:pt idx="0">
                  <c:v>Visitor Count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Summary!$B$2:$M$2</c:f>
              <c:numCache>
                <c:formatCode>mmm\-yy</c:formatCode>
                <c:ptCount val="12"/>
                <c:pt idx="0">
                  <c:v>45315</c:v>
                </c:pt>
                <c:pt idx="1">
                  <c:v>45346</c:v>
                </c:pt>
                <c:pt idx="2">
                  <c:v>45375</c:v>
                </c:pt>
              </c:numCache>
            </c:numRef>
          </c:cat>
          <c:val>
            <c:numRef>
              <c:f>Summary!$B$3:$M$3</c:f>
              <c:numCache>
                <c:formatCode>General</c:formatCode>
                <c:ptCount val="12"/>
                <c:pt idx="0">
                  <c:v>257</c:v>
                </c:pt>
                <c:pt idx="1">
                  <c:v>207</c:v>
                </c:pt>
                <c:pt idx="2">
                  <c:v>297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B0A-47A9-9552-E25FA8274A75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1001049471"/>
        <c:axId val="1071317007"/>
      </c:barChart>
      <c:dateAx>
        <c:axId val="1001049471"/>
        <c:scaling>
          <c:orientation val="minMax"/>
        </c:scaling>
        <c:delete val="0"/>
        <c:axPos val="b"/>
        <c:numFmt formatCode="mmm\-yy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071317007"/>
        <c:crosses val="autoZero"/>
        <c:auto val="1"/>
        <c:lblOffset val="100"/>
        <c:baseTimeUnit val="months"/>
      </c:dateAx>
      <c:valAx>
        <c:axId val="1071317007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001049471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1026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7840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smtClean="0">
                <a:latin typeface="Times New Roman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8195" name="Rectangle 1027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72560" y="0"/>
            <a:ext cx="3037840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smtClean="0">
                <a:latin typeface="Times New Roman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8196" name="Rectangle 1028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31264"/>
            <a:ext cx="3037840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smtClean="0">
                <a:latin typeface="Times New Roman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8197" name="Rectangle 1029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72560" y="8831264"/>
            <a:ext cx="3037840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>
                <a:latin typeface="Times New Roman" charset="0"/>
              </a:defRPr>
            </a:lvl1pPr>
          </a:lstStyle>
          <a:p>
            <a:pPr>
              <a:defRPr/>
            </a:pPr>
            <a:fld id="{035E5A63-65EE-49F7-A49B-C68CAC1D4B5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698119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0117488-0A62-4053-AC8D-0222E51E26AE}" type="datetimeFigureOut">
              <a:rPr lang="en-US" smtClean="0"/>
              <a:t>6/5/2024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76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6426"/>
            <a:ext cx="5608320" cy="4183063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675"/>
            <a:ext cx="3037840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675"/>
            <a:ext cx="3037840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5C8BD46-8D7E-4F5C-A1A1-E5A6F7D5E8D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49667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5C8BD46-8D7E-4F5C-A1A1-E5A6F7D5E8DE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41627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5C8BD46-8D7E-4F5C-A1A1-E5A6F7D5E8DE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45110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D67106-DE45-4886-8FCA-2DE0A738A6D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24859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088"/>
            <a:ext cx="109728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B87179-7E56-4862-BF82-24ED2379349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04703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08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855248"/>
            <a:ext cx="5386917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6193368" y="1859758"/>
            <a:ext cx="5389033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609600" y="2514600"/>
            <a:ext cx="5386917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514600"/>
            <a:ext cx="5389033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8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9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F8D9F8-3B45-449A-9A31-C19D554950C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43526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088"/>
            <a:ext cx="11074400" cy="1143000"/>
          </a:xfrm>
        </p:spPr>
        <p:txBody>
          <a:bodyPr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823872-08F4-4125-93F8-3E73B60F4D2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367448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ED6CA7-D2B7-4715-8C33-0B818D92776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13166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14352"/>
            <a:ext cx="3657600" cy="116205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914400" y="1676400"/>
            <a:ext cx="36576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766733" y="1676400"/>
            <a:ext cx="6815667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F2D7BC-F5B9-4C08-B802-D551DE5D86F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78913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FB1A08-7663-4C51-A4C9-36F8DFAA2E0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46643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914402"/>
            <a:ext cx="2743200" cy="5211763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914402"/>
            <a:ext cx="8026400" cy="521176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A16BC7-D41D-4830-B8B6-5F50F84D9D7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99002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12700" y="-7938"/>
            <a:ext cx="1221740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 sz="2400" dirty="0">
              <a:latin typeface="+mn-lt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5842000" y="-7938"/>
            <a:ext cx="63500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 sz="2400" dirty="0">
              <a:latin typeface="+mn-lt"/>
            </a:endParaRPr>
          </a:p>
        </p:txBody>
      </p:sp>
      <p:sp>
        <p:nvSpPr>
          <p:cNvPr id="7172" name="Title Placeholder 8"/>
          <p:cNvSpPr>
            <a:spLocks noGrp="1"/>
          </p:cNvSpPr>
          <p:nvPr>
            <p:ph type="title"/>
          </p:nvPr>
        </p:nvSpPr>
        <p:spPr bwMode="auto">
          <a:xfrm>
            <a:off x="609600" y="704850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7173" name="Text Placeholder 29"/>
          <p:cNvSpPr>
            <a:spLocks noGrp="1"/>
          </p:cNvSpPr>
          <p:nvPr>
            <p:ph type="body" idx="1"/>
          </p:nvPr>
        </p:nvSpPr>
        <p:spPr bwMode="auto">
          <a:xfrm>
            <a:off x="609600" y="1935164"/>
            <a:ext cx="10972800" cy="438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  <a:latin typeface="Times New Roman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3556000" y="6356351"/>
            <a:ext cx="44704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  <a:latin typeface="Times New Roman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10566400" y="6356351"/>
            <a:ext cx="1016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 smtClean="0">
                <a:solidFill>
                  <a:schemeClr val="tx2">
                    <a:shade val="90000"/>
                  </a:schemeClr>
                </a:solidFill>
                <a:latin typeface="Times New Roman" charset="0"/>
              </a:defRPr>
            </a:lvl1pPr>
          </a:lstStyle>
          <a:p>
            <a:pPr>
              <a:defRPr/>
            </a:pPr>
            <a:fld id="{2E94DB64-C810-4A1D-A055-981DEB6005D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grpSp>
        <p:nvGrpSpPr>
          <p:cNvPr id="7177" name="Group 1"/>
          <p:cNvGrpSpPr>
            <a:grpSpLocks/>
          </p:cNvGrpSpPr>
          <p:nvPr/>
        </p:nvGrpSpPr>
        <p:grpSpPr bwMode="auto">
          <a:xfrm>
            <a:off x="-25399" y="203200"/>
            <a:ext cx="12240684" cy="647700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 sz="2400" dirty="0">
                <a:latin typeface="Times New Roman" charset="0"/>
              </a:endParaRPr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 sz="2400" dirty="0">
                <a:latin typeface="Times New Roman" charset="0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  <p:sldLayoutId id="2147483667" r:id="rId2"/>
    <p:sldLayoutId id="2147483666" r:id="rId3"/>
    <p:sldLayoutId id="2147483665" r:id="rId4"/>
    <p:sldLayoutId id="2147483664" r:id="rId5"/>
    <p:sldLayoutId id="2147483663" r:id="rId6"/>
    <p:sldLayoutId id="2147483662" r:id="rId7"/>
    <p:sldLayoutId id="2147483661" r:id="rId8"/>
  </p:sldLayoutIdLst>
  <p:txStyles>
    <p:titleStyle>
      <a:lvl1pPr algn="l" rtl="0" fontAlgn="base">
        <a:spcBef>
          <a:spcPct val="0"/>
        </a:spcBef>
        <a:spcAft>
          <a:spcPct val="0"/>
        </a:spcAft>
        <a:defRPr sz="50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9pPr>
    </p:titleStyle>
    <p:bodyStyle>
      <a:lvl1pPr marL="273050" indent="-273050" algn="l" rtl="0" fontAlgn="base">
        <a:spcBef>
          <a:spcPct val="20000"/>
        </a:spcBef>
        <a:spcAft>
          <a:spcPct val="0"/>
        </a:spcAft>
        <a:buClr>
          <a:srgbClr val="0BD0D9"/>
        </a:buClr>
        <a:buSzPct val="95000"/>
        <a:buFont typeface="Wingdings 2" pitchFamily="18" charset="2"/>
        <a:buChar char="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 rtl="0" fontAlgn="base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itchFamily="18" charset="2"/>
        <a:buChar char="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 rtl="0" fontAlgn="base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 2" pitchFamily="18" charset="2"/>
        <a:buChar char="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 rtl="0" fontAlgn="base">
        <a:spcBef>
          <a:spcPct val="20000"/>
        </a:spcBef>
        <a:spcAft>
          <a:spcPct val="0"/>
        </a:spcAft>
        <a:buClr>
          <a:srgbClr val="0BD0D9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 rtl="0" fontAlgn="base">
        <a:spcBef>
          <a:spcPct val="20000"/>
        </a:spcBef>
        <a:spcAft>
          <a:spcPct val="0"/>
        </a:spcAft>
        <a:buClr>
          <a:srgbClr val="10CF9B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chart" Target="../charts/chart1.xml"/><Relationship Id="rId7" Type="http://schemas.openxmlformats.org/officeDocument/2006/relationships/image" Target="../media/image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4" Type="http://schemas.openxmlformats.org/officeDocument/2006/relationships/chart" Target="../charts/char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chart" Target="../charts/chart4.xml"/><Relationship Id="rId4" Type="http://schemas.openxmlformats.org/officeDocument/2006/relationships/chart" Target="../charts/char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609600" y="1905000"/>
            <a:ext cx="10972800" cy="1524000"/>
          </a:xfrm>
        </p:spPr>
        <p:txBody>
          <a:bodyPr/>
          <a:lstStyle/>
          <a:p>
            <a:pPr algn="ctr"/>
            <a:r>
              <a:rPr lang="en-US" dirty="0"/>
              <a:t>California Welcome Center Q2 and Q3 Update 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4953000"/>
            <a:ext cx="1915016" cy="127405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2971800" y="5029200"/>
            <a:ext cx="8077200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Michael Gomez, Economic Development Analyst</a:t>
            </a:r>
          </a:p>
          <a:p>
            <a:pPr algn="ctr"/>
            <a:r>
              <a:rPr lang="en-US" dirty="0"/>
              <a:t>Community Development Department</a:t>
            </a:r>
          </a:p>
          <a:p>
            <a:pPr algn="ctr"/>
            <a:r>
              <a:rPr lang="en-US" sz="2000" dirty="0"/>
              <a:t>June 11, 2024</a:t>
            </a:r>
          </a:p>
        </p:txBody>
      </p:sp>
    </p:spTree>
    <p:extLst>
      <p:ext uri="{BB962C8B-B14F-4D97-AF65-F5344CB8AC3E}">
        <p14:creationId xmlns:p14="http://schemas.microsoft.com/office/powerpoint/2010/main" val="8510948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609600" y="381000"/>
            <a:ext cx="10972800" cy="1143000"/>
          </a:xfrm>
        </p:spPr>
        <p:txBody>
          <a:bodyPr/>
          <a:lstStyle/>
          <a:p>
            <a:pPr algn="ctr"/>
            <a:r>
              <a:rPr lang="en-US" dirty="0"/>
              <a:t>Executive Summary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616527" y="1775042"/>
            <a:ext cx="5105400" cy="4930558"/>
          </a:xfrm>
        </p:spPr>
        <p:txBody>
          <a:bodyPr/>
          <a:lstStyle/>
          <a:p>
            <a:pPr>
              <a:buClr>
                <a:schemeClr val="bg2"/>
              </a:buClr>
            </a:pPr>
            <a:r>
              <a:rPr lang="en-US" sz="2400" dirty="0"/>
              <a:t>Jan 24, 2023  – City of Salinas approved a resolution to support the renewal of the MCTID (10-year term) </a:t>
            </a:r>
          </a:p>
          <a:p>
            <a:pPr>
              <a:buClr>
                <a:schemeClr val="bg2"/>
              </a:buClr>
            </a:pPr>
            <a:endParaRPr lang="en-US" sz="2400" dirty="0"/>
          </a:p>
          <a:p>
            <a:pPr>
              <a:buClr>
                <a:schemeClr val="bg2"/>
              </a:buClr>
            </a:pPr>
            <a:r>
              <a:rPr lang="en-US" sz="2400" dirty="0"/>
              <a:t>Sep 12, 2023 – Renewed Agreement for TID passthrough</a:t>
            </a:r>
          </a:p>
          <a:p>
            <a:pPr lvl="1">
              <a:buClr>
                <a:schemeClr val="bg2"/>
              </a:buClr>
            </a:pPr>
            <a:r>
              <a:rPr lang="en-US" dirty="0"/>
              <a:t>July 1, 2023 – June 30, 2024</a:t>
            </a:r>
          </a:p>
          <a:p>
            <a:pPr lvl="1">
              <a:buClr>
                <a:schemeClr val="bg2"/>
              </a:buClr>
            </a:pPr>
            <a:endParaRPr lang="en-US" dirty="0"/>
          </a:p>
          <a:p>
            <a:pPr marL="290513" lvl="1" indent="-290513">
              <a:buClr>
                <a:schemeClr val="bg2"/>
              </a:buClr>
            </a:pPr>
            <a:r>
              <a:rPr lang="en-US" dirty="0"/>
              <a:t>Continued evaluating the use of TID and provided quarterly updates.</a:t>
            </a:r>
          </a:p>
          <a:p>
            <a:pPr marL="393700" lvl="1" indent="0">
              <a:buClr>
                <a:schemeClr val="bg2"/>
              </a:buClr>
              <a:buNone/>
            </a:pPr>
            <a:endParaRPr lang="en-US" dirty="0"/>
          </a:p>
          <a:p>
            <a:pPr lvl="1">
              <a:buClr>
                <a:schemeClr val="bg2"/>
              </a:buClr>
            </a:pPr>
            <a:endParaRPr lang="en-US" dirty="0"/>
          </a:p>
          <a:p>
            <a:pPr marL="393700" lvl="1" indent="0">
              <a:buClr>
                <a:schemeClr val="bg2"/>
              </a:buClr>
              <a:buNone/>
            </a:pPr>
            <a:endParaRPr lang="en-US" dirty="0"/>
          </a:p>
          <a:p>
            <a:pPr>
              <a:buClr>
                <a:schemeClr val="bg2"/>
              </a:buClr>
            </a:pPr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AA9CB20-C9D3-B942-4E0F-9E0EC0A7EB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43600" y="2898199"/>
            <a:ext cx="4495800" cy="2143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17840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Quarter 2 and 3 Reporting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609600" y="1935164"/>
            <a:ext cx="6705600" cy="4832963"/>
          </a:xfrm>
        </p:spPr>
        <p:txBody>
          <a:bodyPr/>
          <a:lstStyle/>
          <a:p>
            <a:pPr lvl="1">
              <a:buClr>
                <a:schemeClr val="bg2"/>
              </a:buClr>
            </a:pPr>
            <a:r>
              <a:rPr lang="en-US" dirty="0"/>
              <a:t>Actively engaged on Social Media</a:t>
            </a:r>
          </a:p>
          <a:p>
            <a:pPr lvl="1">
              <a:buClr>
                <a:schemeClr val="bg2"/>
              </a:buClr>
            </a:pPr>
            <a:r>
              <a:rPr lang="en-US" dirty="0"/>
              <a:t>Average of 570 Site Visitors</a:t>
            </a:r>
          </a:p>
          <a:p>
            <a:pPr lvl="1">
              <a:buClr>
                <a:schemeClr val="bg2"/>
              </a:buClr>
            </a:pPr>
            <a:r>
              <a:rPr lang="en-US" dirty="0"/>
              <a:t>Over 1,296 website visits</a:t>
            </a:r>
          </a:p>
          <a:p>
            <a:pPr lvl="1">
              <a:buClr>
                <a:schemeClr val="bg2"/>
              </a:buClr>
            </a:pPr>
            <a:r>
              <a:rPr lang="en-US" dirty="0"/>
              <a:t>Speaker Robert Rivas visits the CWC </a:t>
            </a:r>
          </a:p>
        </p:txBody>
      </p:sp>
      <p:graphicFrame>
        <p:nvGraphicFramePr>
          <p:cNvPr id="7" name="Chart 6">
            <a:extLst>
              <a:ext uri="{FF2B5EF4-FFF2-40B4-BE49-F238E27FC236}">
                <a16:creationId xmlns:a16="http://schemas.microsoft.com/office/drawing/2014/main" id="{8276D370-DA71-752E-6A97-FA9D42D308C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868612314"/>
              </p:ext>
            </p:extLst>
          </p:nvPr>
        </p:nvGraphicFramePr>
        <p:xfrm>
          <a:off x="7588826" y="1066800"/>
          <a:ext cx="4069773" cy="227431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8" name="Chart 7">
            <a:extLst>
              <a:ext uri="{FF2B5EF4-FFF2-40B4-BE49-F238E27FC236}">
                <a16:creationId xmlns:a16="http://schemas.microsoft.com/office/drawing/2014/main" id="{5C8D4B33-B86F-E1F6-075C-503328CC73F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057505861"/>
              </p:ext>
            </p:extLst>
          </p:nvPr>
        </p:nvGraphicFramePr>
        <p:xfrm>
          <a:off x="7772398" y="3739185"/>
          <a:ext cx="3702627" cy="20609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1030" name="Picture 6" descr="National Park Service - Wikipedia">
            <a:extLst>
              <a:ext uri="{FF2B5EF4-FFF2-40B4-BE49-F238E27FC236}">
                <a16:creationId xmlns:a16="http://schemas.microsoft.com/office/drawing/2014/main" id="{187603B8-51F3-4DF8-95A6-0AC45C522E9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7840" y="4144224"/>
            <a:ext cx="1371600" cy="17823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National Park Foundation | Partnership for the National Trails System">
            <a:extLst>
              <a:ext uri="{FF2B5EF4-FFF2-40B4-BE49-F238E27FC236}">
                <a16:creationId xmlns:a16="http://schemas.microsoft.com/office/drawing/2014/main" id="{8389F037-A12D-54F4-2ED2-6D6CD68942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16758" y="3959852"/>
            <a:ext cx="2151125" cy="2151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4" descr="Trails and Rails -Anza Trail">
            <a:extLst>
              <a:ext uri="{FF2B5EF4-FFF2-40B4-BE49-F238E27FC236}">
                <a16:creationId xmlns:a16="http://schemas.microsoft.com/office/drawing/2014/main" id="{E504B59B-E5FF-6C82-999A-BE6760B721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85201" y="4144224"/>
            <a:ext cx="1764719" cy="17077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B4602630-2E66-4ED4-A67E-A8D6B00310F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071136" y="5951048"/>
            <a:ext cx="3105150" cy="619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69154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609600" y="750074"/>
            <a:ext cx="10972800" cy="889924"/>
          </a:xfrm>
        </p:spPr>
        <p:txBody>
          <a:bodyPr/>
          <a:lstStyle/>
          <a:p>
            <a:r>
              <a:rPr lang="en-US" dirty="0"/>
              <a:t>Quarter 2 and 3 Reporting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609600" y="1935164"/>
            <a:ext cx="6705600" cy="4832963"/>
          </a:xfrm>
        </p:spPr>
        <p:txBody>
          <a:bodyPr/>
          <a:lstStyle/>
          <a:p>
            <a:pPr lvl="1">
              <a:buClr>
                <a:schemeClr val="bg2"/>
              </a:buClr>
            </a:pPr>
            <a:r>
              <a:rPr lang="en-US" dirty="0"/>
              <a:t>On-going Partnership for the Development of “The Valleys of Anza”</a:t>
            </a:r>
          </a:p>
          <a:p>
            <a:pPr lvl="1">
              <a:buClr>
                <a:schemeClr val="bg2"/>
              </a:buClr>
            </a:pPr>
            <a:r>
              <a:rPr lang="en-US" dirty="0"/>
              <a:t>Acquisition of artwork depicting ties to Juan Bautista de Anza</a:t>
            </a:r>
          </a:p>
          <a:p>
            <a:pPr lvl="1" indent="-234950">
              <a:buClr>
                <a:schemeClr val="bg2"/>
              </a:buClr>
            </a:pPr>
            <a:r>
              <a:rPr lang="en-US" dirty="0"/>
              <a:t>On-going monthly meetings with MCCVC and City Staff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B4602630-2E66-4ED4-A67E-A8D6B00310F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71136" y="5951048"/>
            <a:ext cx="3105150" cy="619125"/>
          </a:xfrm>
          <a:prstGeom prst="rect">
            <a:avLst/>
          </a:prstGeom>
        </p:spPr>
      </p:pic>
      <p:graphicFrame>
        <p:nvGraphicFramePr>
          <p:cNvPr id="2" name="Chart 1">
            <a:extLst>
              <a:ext uri="{FF2B5EF4-FFF2-40B4-BE49-F238E27FC236}">
                <a16:creationId xmlns:a16="http://schemas.microsoft.com/office/drawing/2014/main" id="{8276D370-DA71-752E-6A97-FA9D42D308C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316267680"/>
              </p:ext>
            </p:extLst>
          </p:nvPr>
        </p:nvGraphicFramePr>
        <p:xfrm>
          <a:off x="7772398" y="1245177"/>
          <a:ext cx="4051586" cy="204019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3" name="Chart 2">
            <a:extLst>
              <a:ext uri="{FF2B5EF4-FFF2-40B4-BE49-F238E27FC236}">
                <a16:creationId xmlns:a16="http://schemas.microsoft.com/office/drawing/2014/main" id="{5C8D4B33-B86F-E1F6-075C-503328CC73F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410563501"/>
              </p:ext>
            </p:extLst>
          </p:nvPr>
        </p:nvGraphicFramePr>
        <p:xfrm>
          <a:off x="7969826" y="3572626"/>
          <a:ext cx="3612574" cy="217878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22302536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Quarter 2 and 3 Reporting Continued </a:t>
            </a: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EA1FA593-E376-A102-BFAC-E0993D53FF3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81388188"/>
              </p:ext>
            </p:extLst>
          </p:nvPr>
        </p:nvGraphicFramePr>
        <p:xfrm>
          <a:off x="2971800" y="2057400"/>
          <a:ext cx="5943600" cy="409575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519237">
                  <a:extLst>
                    <a:ext uri="{9D8B030D-6E8A-4147-A177-3AD203B41FA5}">
                      <a16:colId xmlns:a16="http://schemas.microsoft.com/office/drawing/2014/main" val="332521536"/>
                    </a:ext>
                  </a:extLst>
                </a:gridCol>
                <a:gridCol w="2424363">
                  <a:extLst>
                    <a:ext uri="{9D8B030D-6E8A-4147-A177-3AD203B41FA5}">
                      <a16:colId xmlns:a16="http://schemas.microsoft.com/office/drawing/2014/main" val="1980593831"/>
                    </a:ext>
                  </a:extLst>
                </a:gridCol>
              </a:tblGrid>
              <a:tr h="701215"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2800" b="1" u="none" strike="noStrike" dirty="0">
                          <a:effectLst/>
                        </a:rPr>
                        <a:t>FY 2023-2024 to Date</a:t>
                      </a:r>
                      <a:endParaRPr lang="en-US" sz="2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64510505"/>
                  </a:ext>
                </a:extLst>
              </a:tr>
              <a:tr h="904708"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u="none" strike="noStrike" dirty="0">
                          <a:effectLst/>
                        </a:rPr>
                        <a:t>TID Received</a:t>
                      </a:r>
                    </a:p>
                    <a:p>
                      <a:pPr algn="ctr" fontAlgn="b"/>
                      <a:endParaRPr lang="en-US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u="none" strike="noStrike" dirty="0">
                          <a:effectLst/>
                        </a:rPr>
                        <a:t> $    91,449.50 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631841688"/>
                  </a:ext>
                </a:extLst>
              </a:tr>
              <a:tr h="135207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u="none" strike="noStrike" dirty="0">
                          <a:effectLst/>
                        </a:rPr>
                        <a:t>Estimated number of Overnight Stays </a:t>
                      </a:r>
                    </a:p>
                    <a:p>
                      <a:pPr algn="ctr" fontAlgn="b"/>
                      <a:r>
                        <a:rPr lang="en-US" sz="2800" u="none" strike="noStrike" dirty="0">
                          <a:effectLst/>
                        </a:rPr>
                        <a:t>(.50 per room night)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u="none" strike="noStrike" dirty="0">
                          <a:effectLst/>
                        </a:rPr>
                        <a:t>182,900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699574483"/>
                  </a:ext>
                </a:extLst>
              </a:tr>
              <a:tr h="1137757"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u="none" strike="noStrike" dirty="0">
                          <a:effectLst/>
                        </a:rPr>
                        <a:t>Passthrough to CWC 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u="none" strike="noStrike" dirty="0">
                          <a:effectLst/>
                        </a:rPr>
                        <a:t> $    90,000 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50520632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4991034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Questions</a:t>
            </a:r>
          </a:p>
        </p:txBody>
      </p:sp>
      <p:pic>
        <p:nvPicPr>
          <p:cNvPr id="1026" name="Picture 2" descr="Open Ended Questions Examples + Why To Ask Them">
            <a:extLst>
              <a:ext uri="{FF2B5EF4-FFF2-40B4-BE49-F238E27FC236}">
                <a16:creationId xmlns:a16="http://schemas.microsoft.com/office/drawing/2014/main" id="{6E0FD6E7-6031-DC5C-1117-E6DADF175828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3400" y="2362200"/>
            <a:ext cx="4195056" cy="2791619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13670652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Custom 1">
      <a:dk1>
        <a:srgbClr val="507281"/>
      </a:dk1>
      <a:lt1>
        <a:srgbClr val="7F895A"/>
      </a:lt1>
      <a:dk2>
        <a:srgbClr val="72555D"/>
      </a:dk2>
      <a:lt2>
        <a:srgbClr val="C1882C"/>
      </a:lt2>
      <a:accent1>
        <a:srgbClr val="507281"/>
      </a:accent1>
      <a:accent2>
        <a:srgbClr val="7F895A"/>
      </a:accent2>
      <a:accent3>
        <a:srgbClr val="72555D"/>
      </a:accent3>
      <a:accent4>
        <a:srgbClr val="C1882C"/>
      </a:accent4>
      <a:accent5>
        <a:srgbClr val="DBBC82"/>
      </a:accent5>
      <a:accent6>
        <a:srgbClr val="507281"/>
      </a:accent6>
      <a:hlink>
        <a:srgbClr val="0070C0"/>
      </a:hlink>
      <a:folHlink>
        <a:srgbClr val="0070C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2554</TotalTime>
  <Words>186</Words>
  <Application>Microsoft Office PowerPoint</Application>
  <PresentationFormat>Widescreen</PresentationFormat>
  <Paragraphs>38</Paragraphs>
  <Slides>6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1" baseType="lpstr">
      <vt:lpstr>Calibri</vt:lpstr>
      <vt:lpstr>Constantia</vt:lpstr>
      <vt:lpstr>Times New Roman</vt:lpstr>
      <vt:lpstr>Wingdings 2</vt:lpstr>
      <vt:lpstr>Flow</vt:lpstr>
      <vt:lpstr>California Welcome Center Q2 and Q3 Update </vt:lpstr>
      <vt:lpstr>Executive Summary</vt:lpstr>
      <vt:lpstr>Quarter 2 and 3 Reporting</vt:lpstr>
      <vt:lpstr>Quarter 2 and 3 Reporting</vt:lpstr>
      <vt:lpstr>Quarter 2 and 3 Reporting Continued </vt:lpstr>
      <vt:lpstr>Questions</vt:lpstr>
    </vt:vector>
  </TitlesOfParts>
  <Company>City of Salinas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Andy Myrick</dc:creator>
  <cp:lastModifiedBy>Michael Gomez</cp:lastModifiedBy>
  <cp:revision>165</cp:revision>
  <cp:lastPrinted>2016-06-14T18:12:23Z</cp:lastPrinted>
  <dcterms:created xsi:type="dcterms:W3CDTF">2009-01-20T19:56:07Z</dcterms:created>
  <dcterms:modified xsi:type="dcterms:W3CDTF">2024-06-05T22:03:00Z</dcterms:modified>
</cp:coreProperties>
</file>