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0"/>
  </p:notesMasterIdLst>
  <p:handoutMasterIdLst>
    <p:handoutMasterId r:id="rId11"/>
  </p:handoutMasterIdLst>
  <p:sldIdLst>
    <p:sldId id="281" r:id="rId4"/>
    <p:sldId id="316" r:id="rId5"/>
    <p:sldId id="328" r:id="rId6"/>
    <p:sldId id="325" r:id="rId7"/>
    <p:sldId id="326" r:id="rId8"/>
    <p:sldId id="313" r:id="rId9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7ACBB4-6A2C-CD10-5F27-7E3E9E4229A2}" name="Fernando Rizo Gonzalez" initials="FG" userId="S::fernandorg@ci.salinas.ca.us::45391c45-99ba-499d-825d-bc1d83876809" providerId="AD"/>
  <p188:author id="{32F7A1EC-51DE-7F4F-1546-4236DFEAC115}" name="Adriana Robles" initials="AR" userId="S::adrianar@ci.salinas.ca.us::fa5e1127-65e5-4847-96e7-75014fd883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Brinton" initials="LB" lastIdx="3" clrIdx="0">
    <p:extLst>
      <p:ext uri="{19B8F6BF-5375-455C-9EA6-DF929625EA0E}">
        <p15:presenceInfo xmlns:p15="http://schemas.microsoft.com/office/powerpoint/2012/main" userId="S::lisab@ci.salinas.ca.us::7dd73627-4b78-4a69-b7a3-52ac02929f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555D"/>
    <a:srgbClr val="788B54"/>
    <a:srgbClr val="EDDDCB"/>
    <a:srgbClr val="000000"/>
    <a:srgbClr val="7F895A"/>
    <a:srgbClr val="B7CDDA"/>
    <a:srgbClr val="979382"/>
    <a:srgbClr val="B6B8A7"/>
    <a:srgbClr val="000066"/>
    <a:srgbClr val="78A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34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aseline="0" dirty="0">
                <a:latin typeface="Times New Roman" panose="02020603050405020304" pitchFamily="18" charset="0"/>
              </a:rPr>
              <a:t>Participation</a:t>
            </a:r>
          </a:p>
        </c:rich>
      </c:tx>
      <c:layout>
        <c:manualLayout>
          <c:xMode val="edge"/>
          <c:yMode val="edge"/>
          <c:x val="0.3423168118511134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Participation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788D5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CB6-4B2D-A70B-9068039669CE}"/>
              </c:ext>
            </c:extLst>
          </c:dPt>
          <c:dPt>
            <c:idx val="1"/>
            <c:bubble3D val="0"/>
            <c:spPr>
              <a:solidFill>
                <a:srgbClr val="6D535A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CB6-4B2D-A70B-9068039669CE}"/>
              </c:ext>
            </c:extLst>
          </c:dPt>
          <c:dLbls>
            <c:dLbl>
              <c:idx val="0"/>
              <c:layout>
                <c:manualLayout>
                  <c:x val="-0.18583138011869194"/>
                  <c:y val="-0.1992973859056309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B6-4B2D-A70B-9068039669CE}"/>
                </c:ext>
              </c:extLst>
            </c:dLbl>
            <c:dLbl>
              <c:idx val="1"/>
              <c:layout>
                <c:manualLayout>
                  <c:x val="0.1880474956184644"/>
                  <c:y val="0.1822748773240079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B6-4B2D-A70B-9068039669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Sheet1!$A$5:$A$6</c:f>
              <c:strCache>
                <c:ptCount val="2"/>
                <c:pt idx="0">
                  <c:v>Responded to the survey </c:v>
                </c:pt>
                <c:pt idx="1">
                  <c:v>No response</c:v>
                </c:pt>
              </c:strCache>
            </c:strRef>
          </c:cat>
          <c:val>
            <c:numRef>
              <c:f>Sheet1!$B$5:$B$6</c:f>
              <c:numCache>
                <c:formatCode>0%</c:formatCode>
                <c:ptCount val="2"/>
                <c:pt idx="0">
                  <c:v>0.73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B6-4B2D-A70B-9068039669C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1199674292623925"/>
          <c:y val="7.6009521881965664E-2"/>
          <c:w val="0.44959042910333885"/>
          <c:h val="0.13428536056089113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6101441093448224"/>
          <c:y val="7.341664061076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45412312105384"/>
          <c:y val="0.31731360354282956"/>
          <c:w val="0.65014461368925902"/>
          <c:h val="0.67268952146455008"/>
        </c:manualLayout>
      </c:layout>
      <c:pieChart>
        <c:varyColors val="1"/>
        <c:ser>
          <c:idx val="0"/>
          <c:order val="0"/>
          <c:tx>
            <c:strRef>
              <c:f>Sheet1!$B$8</c:f>
              <c:strCache>
                <c:ptCount val="1"/>
                <c:pt idx="0">
                  <c:v>Concurrence</c:v>
                </c:pt>
              </c:strCache>
            </c:strRef>
          </c:tx>
          <c:dPt>
            <c:idx val="0"/>
            <c:bubble3D val="0"/>
            <c:spPr>
              <a:solidFill>
                <a:srgbClr val="788B5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58B-4351-95EE-503BCF90A0E6}"/>
              </c:ext>
            </c:extLst>
          </c:dPt>
          <c:dPt>
            <c:idx val="1"/>
            <c:bubble3D val="0"/>
            <c:spPr>
              <a:solidFill>
                <a:srgbClr val="EDDDCB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58B-4351-95EE-503BCF90A0E6}"/>
              </c:ext>
            </c:extLst>
          </c:dPt>
          <c:dPt>
            <c:idx val="2"/>
            <c:bubble3D val="0"/>
            <c:spPr>
              <a:solidFill>
                <a:srgbClr val="6D535A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58B-4351-95EE-503BCF90A0E6}"/>
              </c:ext>
            </c:extLst>
          </c:dPt>
          <c:dLbls>
            <c:dLbl>
              <c:idx val="0"/>
              <c:layout>
                <c:manualLayout>
                  <c:x val="-0.25582904967067804"/>
                  <c:y val="-7.361137594801771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8B-4351-95EE-503BCF90A0E6}"/>
                </c:ext>
              </c:extLst>
            </c:dLbl>
            <c:dLbl>
              <c:idx val="1"/>
              <c:layout>
                <c:manualLayout>
                  <c:x val="0.18740355568761452"/>
                  <c:y val="-0.1184347493760262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rgbClr val="72555D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8B-4351-95EE-503BCF90A0E6}"/>
                </c:ext>
              </c:extLst>
            </c:dLbl>
            <c:dLbl>
              <c:idx val="2"/>
              <c:layout>
                <c:manualLayout>
                  <c:x val="0.21075283514089035"/>
                  <c:y val="0.1697465988693192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8B-4351-95EE-503BCF90A0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Sheet1!$A$9:$A$11</c:f>
              <c:strCache>
                <c:ptCount val="3"/>
                <c:pt idx="0">
                  <c:v>Agreed with the changes </c:v>
                </c:pt>
                <c:pt idx="1">
                  <c:v>Did not agree</c:v>
                </c:pt>
                <c:pt idx="2">
                  <c:v>Did not participate or no show</c:v>
                </c:pt>
              </c:strCache>
            </c:strRef>
          </c:cat>
          <c:val>
            <c:numRef>
              <c:f>Sheet1!$B$9:$B$11</c:f>
              <c:numCache>
                <c:formatCode>0%</c:formatCode>
                <c:ptCount val="3"/>
                <c:pt idx="0">
                  <c:v>0.76</c:v>
                </c:pt>
                <c:pt idx="1">
                  <c:v>0.23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8B-4351-95EE-503BCF90A0E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077291437998512"/>
          <c:y val="0.13899260025982274"/>
          <c:w val="0.62321556975189418"/>
          <c:h val="0.164030377091505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5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r>
              <a:rPr lang="en-US" sz="2000" dirty="0"/>
              <a:t>Active Permits</a:t>
            </a:r>
          </a:p>
        </c:rich>
      </c:tx>
      <c:layout>
        <c:manualLayout>
          <c:xMode val="edge"/>
          <c:yMode val="edge"/>
          <c:x val="0.29543318889228881"/>
          <c:y val="3.17539315264980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5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558167361432766"/>
          <c:y val="0.17578870001426092"/>
          <c:w val="0.68354272811486805"/>
          <c:h val="0.79293575707970154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Active Permits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788D5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C70-46D9-ABD5-8C2C05C3B967}"/>
              </c:ext>
            </c:extLst>
          </c:dPt>
          <c:dLbls>
            <c:dLbl>
              <c:idx val="0"/>
              <c:layout>
                <c:manualLayout>
                  <c:x val="-7.3529411764705881E-3"/>
                  <c:y val="-0.34316457002620931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61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C70-46D9-ABD5-8C2C05C3B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</c:f>
              <c:strCache>
                <c:ptCount val="1"/>
                <c:pt idx="0">
                  <c:v>Issued Permits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70-46D9-ABD5-8C2C05C3B96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996262000072737"/>
          <c:y val="0.12630869232851086"/>
          <c:w val="0.46180639184807781"/>
          <c:h val="5.33921031610179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4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38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Site analysis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14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595" y="386242"/>
            <a:ext cx="10972800" cy="1143000"/>
          </a:xfrm>
        </p:spPr>
        <p:txBody>
          <a:bodyPr/>
          <a:lstStyle/>
          <a:p>
            <a:pPr algn="ctr"/>
            <a:r>
              <a:rPr lang="en-US" sz="5400">
                <a:latin typeface="Times New Roman" panose="02020603050405020304" pitchFamily="18" charset="0"/>
                <a:cs typeface="Times New Roman" panose="02020603050405020304" pitchFamily="18" charset="0"/>
              </a:rPr>
              <a:t>Municipal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Code Amendments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15833" y="1011980"/>
            <a:ext cx="11760323" cy="2596662"/>
          </a:xfrm>
        </p:spPr>
        <p:txBody>
          <a:bodyPr/>
          <a:lstStyle/>
          <a:p>
            <a:pPr marL="0" indent="0" algn="ctr">
              <a:buNone/>
            </a:pPr>
            <a:endParaRPr lang="en-US" sz="280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ORDINANCE AMENDMENT </a:t>
            </a:r>
          </a:p>
          <a:p>
            <a:pPr marL="0" indent="0" algn="ctr">
              <a:buNone/>
            </a:pP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ARTICLE XVI OF CHAPTER 20 </a:t>
            </a:r>
          </a:p>
          <a:p>
            <a:pPr marL="0" indent="0" algn="ctr">
              <a:buNone/>
            </a:pP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23, 2022</a:t>
            </a:r>
          </a:p>
          <a:p>
            <a:pPr marL="0" indent="0" algn="ctr">
              <a:buNone/>
            </a:pPr>
            <a:endParaRPr lang="en-US" sz="2800"/>
          </a:p>
        </p:txBody>
      </p:sp>
      <p:sp>
        <p:nvSpPr>
          <p:cNvPr id="10" name="TextBox 9"/>
          <p:cNvSpPr txBox="1"/>
          <p:nvPr/>
        </p:nvSpPr>
        <p:spPr>
          <a:xfrm>
            <a:off x="2666998" y="5174462"/>
            <a:ext cx="68580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ADRIANA ROBLES, CITY ENGINEER </a:t>
            </a: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FERNANDO RIZO-GONZALEZ, ASSISTANT ENGINEER </a:t>
            </a: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OSCAR RESENDIZ, ASSOCIATE PLANNER </a:t>
            </a: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CRYSTAL CASILLAS, BUSINESS NAVIGATOR </a:t>
            </a: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000000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LORENZO SANCHEZ, CODE </a:t>
            </a:r>
            <a:r>
              <a:rPr lang="en-US" sz="1800">
                <a:solidFill>
                  <a:srgbClr val="000000"/>
                </a:solidFill>
                <a:latin typeface="Times New Roman"/>
                <a:ea typeface="Times New Roman" panose="02020603050405020304" pitchFamily="18" charset="0"/>
                <a:cs typeface="Times New Roman"/>
              </a:rPr>
              <a:t>ENFORCEMENT</a:t>
            </a:r>
            <a:r>
              <a:rPr lang="en-US" sz="1800">
                <a:solidFill>
                  <a:srgbClr val="000000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MANAGER 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F8E37CF-3AD0-43D4-AE3D-FC6ABC2689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56" y="3133741"/>
            <a:ext cx="4162481" cy="2040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F40962-60AA-4B89-B8EC-FA2CC32C9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954" y="5688043"/>
            <a:ext cx="1447800" cy="96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AFC64-AE83-451A-9ABC-CAB418924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752600"/>
            <a:ext cx="4572000" cy="4876800"/>
          </a:xfrm>
        </p:spPr>
        <p:txBody>
          <a:bodyPr/>
          <a:lstStyle/>
          <a:p>
            <a:pPr marL="0" indent="0">
              <a:buNone/>
            </a:pPr>
            <a:endParaRPr lang="en-US" sz="1800"/>
          </a:p>
          <a:p>
            <a:pPr marL="393700" lvl="1" indent="0">
              <a:buNone/>
            </a:pPr>
            <a:endParaRPr lang="en-US"/>
          </a:p>
          <a:p>
            <a:endParaRPr lang="en-US"/>
          </a:p>
          <a:p>
            <a:pPr marL="0" indent="0">
              <a:lnSpc>
                <a:spcPct val="150000"/>
              </a:lnSpc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942858-E470-40D8-9AB5-8AE209304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0385"/>
            <a:ext cx="11506200" cy="1143000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Vendor Program Timeline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625D8B-438D-49E0-86DE-70961A4FD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366" y="867007"/>
            <a:ext cx="1447800" cy="963747"/>
          </a:xfrm>
          <a:prstGeom prst="rect">
            <a:avLst/>
          </a:prstGeom>
        </p:spPr>
      </p:pic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4E9E047F-EF9F-4EE6-B18F-8110989571C2}"/>
              </a:ext>
            </a:extLst>
          </p:cNvPr>
          <p:cNvSpPr/>
          <p:nvPr/>
        </p:nvSpPr>
        <p:spPr>
          <a:xfrm>
            <a:off x="1633581" y="3990975"/>
            <a:ext cx="354763" cy="32385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E02FE7-F812-4D4D-B52D-B98C69B31F01}"/>
              </a:ext>
            </a:extLst>
          </p:cNvPr>
          <p:cNvCxnSpPr>
            <a:cxnSpLocks/>
          </p:cNvCxnSpPr>
          <p:nvPr/>
        </p:nvCxnSpPr>
        <p:spPr>
          <a:xfrm flipV="1">
            <a:off x="357554" y="4158761"/>
            <a:ext cx="11353800" cy="205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77832FB-72F4-44C4-AEAF-2A3B82511414}"/>
              </a:ext>
            </a:extLst>
          </p:cNvPr>
          <p:cNvCxnSpPr>
            <a:cxnSpLocks/>
            <a:endCxn id="6" idx="4"/>
          </p:cNvCxnSpPr>
          <p:nvPr/>
        </p:nvCxnSpPr>
        <p:spPr>
          <a:xfrm flipV="1">
            <a:off x="1764323" y="4314825"/>
            <a:ext cx="46640" cy="12477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5EC9724-B39D-4684-A12D-BDB48306BD7B}"/>
              </a:ext>
            </a:extLst>
          </p:cNvPr>
          <p:cNvCxnSpPr>
            <a:cxnSpLocks/>
          </p:cNvCxnSpPr>
          <p:nvPr/>
        </p:nvCxnSpPr>
        <p:spPr>
          <a:xfrm flipV="1">
            <a:off x="3960936" y="2795954"/>
            <a:ext cx="0" cy="11547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7FA0C33-3315-4B91-A9E1-AA797B6B3A8C}"/>
              </a:ext>
            </a:extLst>
          </p:cNvPr>
          <p:cNvSpPr txBox="1"/>
          <p:nvPr/>
        </p:nvSpPr>
        <p:spPr>
          <a:xfrm>
            <a:off x="45390" y="5574107"/>
            <a:ext cx="343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Council Approval </a:t>
            </a:r>
          </a:p>
          <a:p>
            <a:pPr algn="ctr"/>
            <a:r>
              <a:rPr lang="en-US" sz="2000">
                <a:solidFill>
                  <a:srgbClr val="000000"/>
                </a:solidFill>
              </a:rPr>
              <a:t>Vendor Ordinance Amendment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95CD35D-5F65-4A55-B409-1A610492AC45}"/>
              </a:ext>
            </a:extLst>
          </p:cNvPr>
          <p:cNvSpPr txBox="1"/>
          <p:nvPr/>
        </p:nvSpPr>
        <p:spPr>
          <a:xfrm>
            <a:off x="643662" y="3556212"/>
            <a:ext cx="22413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September 21, 2021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17FAA5F-79BD-4B6E-B988-46CE2B6CF2C9}"/>
              </a:ext>
            </a:extLst>
          </p:cNvPr>
          <p:cNvSpPr txBox="1"/>
          <p:nvPr/>
        </p:nvSpPr>
        <p:spPr>
          <a:xfrm>
            <a:off x="2779968" y="2389982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Ordinance Effective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F75026-6019-44DD-A7DD-06028D40AB0C}"/>
              </a:ext>
            </a:extLst>
          </p:cNvPr>
          <p:cNvSpPr txBox="1"/>
          <p:nvPr/>
        </p:nvSpPr>
        <p:spPr>
          <a:xfrm>
            <a:off x="2969065" y="4419384"/>
            <a:ext cx="1972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October 22, 2021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89DB762-A071-46F7-97AC-F5F6AB41827F}"/>
              </a:ext>
            </a:extLst>
          </p:cNvPr>
          <p:cNvCxnSpPr>
            <a:cxnSpLocks/>
          </p:cNvCxnSpPr>
          <p:nvPr/>
        </p:nvCxnSpPr>
        <p:spPr>
          <a:xfrm flipV="1">
            <a:off x="5981700" y="4402015"/>
            <a:ext cx="0" cy="11547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4177BE-4071-473F-A3C9-9426F359A775}"/>
              </a:ext>
            </a:extLst>
          </p:cNvPr>
          <p:cNvSpPr txBox="1"/>
          <p:nvPr/>
        </p:nvSpPr>
        <p:spPr>
          <a:xfrm>
            <a:off x="4643616" y="5574107"/>
            <a:ext cx="2676182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Vendor Program Update</a:t>
            </a:r>
          </a:p>
          <a:p>
            <a:pPr algn="ctr"/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Report to Council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483C05C-D3CE-4D22-AE0D-1114C999E543}"/>
              </a:ext>
            </a:extLst>
          </p:cNvPr>
          <p:cNvSpPr txBox="1"/>
          <p:nvPr/>
        </p:nvSpPr>
        <p:spPr>
          <a:xfrm>
            <a:off x="5138359" y="3544705"/>
            <a:ext cx="1686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April 12, 2022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34F1671-EA30-4455-83E3-C1BAE65E7C74}"/>
              </a:ext>
            </a:extLst>
          </p:cNvPr>
          <p:cNvCxnSpPr>
            <a:cxnSpLocks/>
          </p:cNvCxnSpPr>
          <p:nvPr/>
        </p:nvCxnSpPr>
        <p:spPr>
          <a:xfrm flipV="1">
            <a:off x="8077200" y="2790092"/>
            <a:ext cx="0" cy="11547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2D10B030-A465-496B-94C3-8D54252DD653}"/>
              </a:ext>
            </a:extLst>
          </p:cNvPr>
          <p:cNvSpPr txBox="1"/>
          <p:nvPr/>
        </p:nvSpPr>
        <p:spPr>
          <a:xfrm>
            <a:off x="7051755" y="2084619"/>
            <a:ext cx="2100896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Outreach </a:t>
            </a:r>
            <a:endParaRPr lang="en-US" sz="2000">
              <a:solidFill>
                <a:srgbClr val="000000"/>
              </a:solidFill>
            </a:endParaRPr>
          </a:p>
          <a:p>
            <a:pPr algn="ctr"/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&amp; Vendor Meeting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48E846D-36B1-429B-9591-90E18086B960}"/>
              </a:ext>
            </a:extLst>
          </p:cNvPr>
          <p:cNvSpPr txBox="1"/>
          <p:nvPr/>
        </p:nvSpPr>
        <p:spPr>
          <a:xfrm>
            <a:off x="7237065" y="4412975"/>
            <a:ext cx="16802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June 1, 2022 -</a:t>
            </a:r>
          </a:p>
          <a:p>
            <a:pPr algn="ctr"/>
            <a:r>
              <a:rPr lang="en-US" sz="2000">
                <a:solidFill>
                  <a:srgbClr val="000000"/>
                </a:solidFill>
              </a:rPr>
              <a:t>June 23, 2022 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30A524-D1A8-4454-BEB4-D240551F2F37}"/>
              </a:ext>
            </a:extLst>
          </p:cNvPr>
          <p:cNvCxnSpPr>
            <a:cxnSpLocks/>
          </p:cNvCxnSpPr>
          <p:nvPr/>
        </p:nvCxnSpPr>
        <p:spPr>
          <a:xfrm flipV="1">
            <a:off x="10134600" y="4402014"/>
            <a:ext cx="0" cy="11547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D4475EB7-22B5-4F3C-9CED-D5AF71C2EAC6}"/>
              </a:ext>
            </a:extLst>
          </p:cNvPr>
          <p:cNvSpPr txBox="1"/>
          <p:nvPr/>
        </p:nvSpPr>
        <p:spPr>
          <a:xfrm>
            <a:off x="8358766" y="5556737"/>
            <a:ext cx="3551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Vendor Ordinance Amendment </a:t>
            </a:r>
          </a:p>
          <a:p>
            <a:pPr algn="ctr"/>
            <a:r>
              <a:rPr lang="en-US" sz="2000">
                <a:solidFill>
                  <a:srgbClr val="000000"/>
                </a:solidFill>
              </a:rPr>
              <a:t>Council Meeting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53FF853-C01D-4A80-8830-256964659242}"/>
              </a:ext>
            </a:extLst>
          </p:cNvPr>
          <p:cNvSpPr txBox="1"/>
          <p:nvPr/>
        </p:nvSpPr>
        <p:spPr>
          <a:xfrm>
            <a:off x="9191072" y="3509846"/>
            <a:ext cx="1887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August 23, 2022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B312C07A-633B-A135-829F-1F71D11EB457}"/>
              </a:ext>
            </a:extLst>
          </p:cNvPr>
          <p:cNvSpPr/>
          <p:nvPr/>
        </p:nvSpPr>
        <p:spPr>
          <a:xfrm>
            <a:off x="3798137" y="3990975"/>
            <a:ext cx="354763" cy="32385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4DBC6D81-6611-A3BA-CB5A-63F8F9CD7AF6}"/>
              </a:ext>
            </a:extLst>
          </p:cNvPr>
          <p:cNvSpPr/>
          <p:nvPr/>
        </p:nvSpPr>
        <p:spPr>
          <a:xfrm>
            <a:off x="5815471" y="4013467"/>
            <a:ext cx="354763" cy="32385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8037CD47-9827-020A-8166-E8BE1D7B16E0}"/>
              </a:ext>
            </a:extLst>
          </p:cNvPr>
          <p:cNvSpPr/>
          <p:nvPr/>
        </p:nvSpPr>
        <p:spPr>
          <a:xfrm>
            <a:off x="9957218" y="4007094"/>
            <a:ext cx="354763" cy="32385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822961C0-F3F3-6DC0-95F7-EB8984707A4A}"/>
              </a:ext>
            </a:extLst>
          </p:cNvPr>
          <p:cNvSpPr/>
          <p:nvPr/>
        </p:nvSpPr>
        <p:spPr>
          <a:xfrm>
            <a:off x="7901033" y="4029075"/>
            <a:ext cx="354763" cy="32385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7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A0BF-434F-4ACF-8D9F-C8E70AA1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44817"/>
            <a:ext cx="10972800" cy="1143000"/>
          </a:xfrm>
        </p:spPr>
        <p:txBody>
          <a:bodyPr/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Outreach and Vendor Meeting Findings </a:t>
            </a:r>
            <a:r>
              <a:rPr lang="en-US" sz="4400" dirty="0"/>
              <a:t>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04B6963-8ED3-4CEF-95F9-AB34D23EB2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1181582"/>
              </p:ext>
            </p:extLst>
          </p:nvPr>
        </p:nvGraphicFramePr>
        <p:xfrm>
          <a:off x="3232727" y="2161309"/>
          <a:ext cx="5730297" cy="4476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1417DFF-E60D-42A6-BAC5-F2FCCE8A5D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186898"/>
              </p:ext>
            </p:extLst>
          </p:nvPr>
        </p:nvGraphicFramePr>
        <p:xfrm>
          <a:off x="7772400" y="1478280"/>
          <a:ext cx="5048250" cy="4934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8045728-C42C-468B-9103-8D9A91FFB0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909176"/>
              </p:ext>
            </p:extLst>
          </p:nvPr>
        </p:nvGraphicFramePr>
        <p:xfrm>
          <a:off x="-402649" y="2004291"/>
          <a:ext cx="5251739" cy="4633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2277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66CD2-FE97-4A19-9495-DD4E8C076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10607566" cy="4876800"/>
          </a:xfrm>
        </p:spPr>
        <p:txBody>
          <a:bodyPr/>
          <a:lstStyle/>
          <a:p>
            <a:pPr marL="0" indent="0" algn="l" rtl="0" fontAlgn="base">
              <a:buClr>
                <a:schemeClr val="bg1">
                  <a:lumMod val="50000"/>
                </a:schemeClr>
              </a:buClr>
              <a:buNone/>
            </a:pPr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Short-term Goals </a:t>
            </a:r>
            <a:r>
              <a:rPr lang="en-US" sz="2400" dirty="0">
                <a:solidFill>
                  <a:schemeClr val="tx2"/>
                </a:solidFill>
                <a:latin typeface="Times New Roman"/>
                <a:cs typeface="Times New Roman"/>
              </a:rPr>
              <a:t>(0-3 Months)</a:t>
            </a:r>
          </a:p>
          <a:p>
            <a:pPr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Amend Vendor Ordinance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</a:p>
          <a:p>
            <a:pPr marL="639445" lvl="1" indent="-245745" algn="l">
              <a:buClr>
                <a:srgbClr val="40452D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Extend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Roaming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food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truck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permit hours from 8AM to 8PM to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6AM to 10PM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.</a:t>
            </a:r>
          </a:p>
          <a:p>
            <a:pPr marL="639445" lvl="1" indent="-245745">
              <a:buClr>
                <a:srgbClr val="40452D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Allow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Roaming food truck vendors to vend from 4 hours to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6 hours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at a single location.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9445" lvl="1" indent="-245745" algn="l">
              <a:buClr>
                <a:srgbClr val="40452D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Require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Designated food truck locations to be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occupied weekly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.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9445" lvl="1" indent="-245745">
              <a:buClr>
                <a:srgbClr val="40452D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Add a </a:t>
            </a:r>
            <a:r>
              <a:rPr lang="en-US" b="1" dirty="0">
                <a:solidFill>
                  <a:srgbClr val="000000"/>
                </a:solidFill>
                <a:latin typeface="Times New Roman"/>
                <a:cs typeface="Times New Roman"/>
              </a:rPr>
              <a:t>200-foot setback 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requirement for nonmotorized pushcarts and street vendors near schools. </a:t>
            </a:r>
          </a:p>
          <a:p>
            <a:pPr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Host seminars for business practices and procedures.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b="0" i="0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1155A-918F-4CD8-8C79-57FFCD6F4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954" y="5688043"/>
            <a:ext cx="1447800" cy="96374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EAFF682-82B2-4CF5-97D1-F1695DC6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0385"/>
            <a:ext cx="11506200" cy="1143000"/>
          </a:xfrm>
        </p:spPr>
        <p:txBody>
          <a:bodyPr/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Ordinance Update</a:t>
            </a:r>
          </a:p>
        </p:txBody>
      </p:sp>
    </p:spTree>
    <p:extLst>
      <p:ext uri="{BB962C8B-B14F-4D97-AF65-F5344CB8AC3E}">
        <p14:creationId xmlns:p14="http://schemas.microsoft.com/office/powerpoint/2010/main" val="7721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5C2C-41A7-4AF9-94DA-C6A3BECE6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Next Steps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5BA770-8ADB-44E7-AA4A-471E6AF32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11330354" cy="4876800"/>
          </a:xfrm>
        </p:spPr>
        <p:txBody>
          <a:bodyPr/>
          <a:lstStyle/>
          <a:p>
            <a:pPr marL="0" indent="0" algn="l" rtl="0" fontAlgn="base">
              <a:buClr>
                <a:schemeClr val="bg1">
                  <a:lumMod val="50000"/>
                </a:schemeClr>
              </a:buClr>
              <a:buNone/>
            </a:pPr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Mid-term Goals </a:t>
            </a:r>
            <a:r>
              <a:rPr lang="en-US" sz="2400" dirty="0">
                <a:solidFill>
                  <a:schemeClr val="tx2"/>
                </a:solidFill>
                <a:latin typeface="Times New Roman"/>
                <a:cs typeface="Times New Roman"/>
              </a:rPr>
              <a:t>(6-12 Months)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Relocate Designated food truck vendors on a case by case based on site analysis conducted by staff and in coordination with vendors. 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Create temporary Roaming vendor permits for Designated vendors to roam.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Long-term Goals </a:t>
            </a:r>
            <a:r>
              <a:rPr lang="en-US" sz="2400" dirty="0">
                <a:solidFill>
                  <a:schemeClr val="tx2"/>
                </a:solidFill>
                <a:latin typeface="Times New Roman"/>
                <a:cs typeface="Times New Roman"/>
              </a:rPr>
              <a:t>(+12 Months)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E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xplor</a:t>
            </a: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e the creation of vending hubs on City streets or on City-owned properties. 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2400" dirty="0">
                <a:solidFill>
                  <a:srgbClr val="000000"/>
                </a:solidFill>
                <a:latin typeface="Times New Roman"/>
                <a:cs typeface="Times New Roman"/>
              </a:rPr>
              <a:t>Conduct a fee schedule analysis for vendor permits. 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0" indent="0" algn="l" rtl="0" fontAlgn="base">
              <a:buClr>
                <a:schemeClr val="bg1">
                  <a:lumMod val="50000"/>
                </a:schemeClr>
              </a:buClr>
              <a:buNone/>
            </a:pPr>
            <a:endParaRPr lang="en-US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CF7775-87E0-48A6-AE68-8BF6276A0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954" y="5688043"/>
            <a:ext cx="1447800" cy="96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46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3953" y="531042"/>
            <a:ext cx="10972800" cy="1143000"/>
          </a:xfrm>
        </p:spPr>
        <p:txBody>
          <a:bodyPr/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286000"/>
            <a:ext cx="10972800" cy="2286000"/>
          </a:xfrm>
        </p:spPr>
        <p:txBody>
          <a:bodyPr/>
          <a:lstStyle/>
          <a:p>
            <a:pPr marL="184150" marR="73025" indent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None/>
              <a:tabLst>
                <a:tab pos="521335" algn="l"/>
              </a:tabLst>
            </a:pPr>
            <a:r>
              <a:rPr lang="en-US" sz="28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recommended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the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en-US" sz="28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Council a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dopt Ordinance Amendment amending</a:t>
            </a:r>
            <a:r>
              <a:rPr lang="en-US" sz="28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en-US" sz="2800" spc="4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XVI</a:t>
            </a:r>
            <a:r>
              <a:rPr lang="en-US" sz="2800" spc="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800" spc="4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Chapter</a:t>
            </a:r>
            <a:r>
              <a:rPr lang="en-US" sz="2800" spc="4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800" spc="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800" spc="4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spc="4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Salinas</a:t>
            </a:r>
            <a:r>
              <a:rPr lang="en-US" sz="2800" spc="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Municipal</a:t>
            </a:r>
            <a:r>
              <a:rPr lang="en-US" sz="2800" spc="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updating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spc="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regulations</a:t>
            </a:r>
            <a:r>
              <a:rPr lang="en-US" sz="28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governing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en-US" sz="2800" spc="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trucks,</a:t>
            </a:r>
            <a:r>
              <a:rPr lang="en-US" sz="2800" spc="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ice</a:t>
            </a:r>
            <a:r>
              <a:rPr lang="en-US" sz="2800" spc="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cream</a:t>
            </a:r>
            <a:r>
              <a:rPr lang="en-US" sz="2800" spc="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trucks,</a:t>
            </a:r>
            <a:r>
              <a:rPr lang="en-US" sz="2800" spc="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nonmotorized</a:t>
            </a:r>
            <a:r>
              <a:rPr lang="en-US" sz="2800" spc="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pushcarts</a:t>
            </a:r>
            <a:r>
              <a:rPr lang="en-US" sz="2800" spc="48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street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vendors (Vendor Ordinance)</a:t>
            </a:r>
            <a:r>
              <a:rPr lang="en-US" sz="2800" spc="-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1350" marR="73025" indent="-45720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  <a:tabLst>
                <a:tab pos="521335" algn="l"/>
              </a:tabLst>
            </a:pPr>
            <a:endParaRPr lang="en-US" sz="3200">
              <a:solidFill>
                <a:schemeClr val="bg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F69D8-72E8-466A-9643-A238E8C34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954" y="5688043"/>
            <a:ext cx="1447800" cy="96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941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D79C81D0B2FA4FB8D5728CE429322E" ma:contentTypeVersion="14" ma:contentTypeDescription="Create a new document." ma:contentTypeScope="" ma:versionID="263a0a44ceb6a4ef244e1bdcfa87b771">
  <xsd:schema xmlns:xsd="http://www.w3.org/2001/XMLSchema" xmlns:xs="http://www.w3.org/2001/XMLSchema" xmlns:p="http://schemas.microsoft.com/office/2006/metadata/properties" xmlns:ns2="7547b93e-655a-4adf-9bb3-46db04150428" xmlns:ns3="1d5eaecc-39f5-47c3-b32a-53da4a30fe5c" targetNamespace="http://schemas.microsoft.com/office/2006/metadata/properties" ma:root="true" ma:fieldsID="2a7546699b3fa8968933a877a9bd52db" ns2:_="" ns3:_="">
    <xsd:import namespace="7547b93e-655a-4adf-9bb3-46db04150428"/>
    <xsd:import namespace="1d5eaecc-39f5-47c3-b32a-53da4a30fe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b93e-655a-4adf-9bb3-46db041504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d86806d-c676-444b-824a-ae42cd04a2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eaecc-39f5-47c3-b32a-53da4a30fe5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5683d0d-67d1-402e-89a5-e0fb2a135edb}" ma:internalName="TaxCatchAll" ma:showField="CatchAllData" ma:web="1d5eaecc-39f5-47c3-b32a-53da4a30fe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FBC814-2821-4F6C-BF2E-AD017414F187}">
  <ds:schemaRefs>
    <ds:schemaRef ds:uri="1d5eaecc-39f5-47c3-b32a-53da4a30fe5c"/>
    <ds:schemaRef ds:uri="7547b93e-655a-4adf-9bb3-46db0415042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1005D08-BF19-4C9E-8228-48F78CDFD5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302</Words>
  <Application>Microsoft Office PowerPoint</Application>
  <PresentationFormat>Widescreen</PresentationFormat>
  <Paragraphs>64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Constantia</vt:lpstr>
      <vt:lpstr>Times New Roman</vt:lpstr>
      <vt:lpstr>Wingdings 2</vt:lpstr>
      <vt:lpstr>Flow</vt:lpstr>
      <vt:lpstr>Municipal Code Amendments</vt:lpstr>
      <vt:lpstr>Vendor Program Timeline </vt:lpstr>
      <vt:lpstr>Outreach and Vendor Meeting Findings  </vt:lpstr>
      <vt:lpstr>Ordinance Update</vt:lpstr>
      <vt:lpstr>Next Steps</vt:lpstr>
      <vt:lpstr>Recommendation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Adriana Robles</cp:lastModifiedBy>
  <cp:revision>40</cp:revision>
  <cp:lastPrinted>2016-06-14T18:12:23Z</cp:lastPrinted>
  <dcterms:created xsi:type="dcterms:W3CDTF">2009-01-20T19:56:07Z</dcterms:created>
  <dcterms:modified xsi:type="dcterms:W3CDTF">2022-08-20T02:55:17Z</dcterms:modified>
</cp:coreProperties>
</file>