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5" r:id="rId2"/>
  </p:sldMasterIdLst>
  <p:notesMasterIdLst>
    <p:notesMasterId r:id="rId17"/>
  </p:notesMasterIdLst>
  <p:sldIdLst>
    <p:sldId id="256" r:id="rId3"/>
    <p:sldId id="257" r:id="rId4"/>
    <p:sldId id="258" r:id="rId5"/>
    <p:sldId id="259" r:id="rId6"/>
    <p:sldId id="267" r:id="rId7"/>
    <p:sldId id="265" r:id="rId8"/>
    <p:sldId id="266" r:id="rId9"/>
    <p:sldId id="268" r:id="rId10"/>
    <p:sldId id="264" r:id="rId11"/>
    <p:sldId id="270" r:id="rId12"/>
    <p:sldId id="260" r:id="rId13"/>
    <p:sldId id="261" r:id="rId14"/>
    <p:sldId id="262" r:id="rId15"/>
    <p:sldId id="26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Risk score</c:v>
          </c:tx>
          <c:spPr>
            <a:solidFill>
              <a:srgbClr val="2878A8"/>
            </a:solidFill>
          </c:spPr>
          <c:invertIfNegative val="1"/>
          <c:dLbls>
            <c:spPr>
              <a:noFill/>
              <a:ln>
                <a:noFill/>
              </a:ln>
              <a:effectLst/>
            </c:spPr>
            <c:txPr>
              <a:bodyPr anchorCtr="1"/>
              <a:lstStyle/>
              <a:p>
                <a:pPr>
                  <a:defRPr sz="1400">
                    <a:solidFill>
                      <a:schemeClr val="bg1"/>
                    </a:solidFill>
                    <a:latin typeface="Bitstream Charter"/>
                    <a:ea typeface="Bitstream Charter"/>
                    <a:cs typeface="Bitstream Charte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10"/>
              <c:pt idx="0">
                <c:v>Drought and water shortage</c:v>
              </c:pt>
              <c:pt idx="1">
                <c:v>Earthquake</c:v>
              </c:pt>
              <c:pt idx="2">
                <c:v>Cyberattack</c:v>
              </c:pt>
              <c:pt idx="3">
                <c:v>Epidemic or pandemic</c:v>
              </c:pt>
              <c:pt idx="4">
                <c:v>Agricultural emergency</c:v>
              </c:pt>
              <c:pt idx="5">
                <c:v>Water contamination</c:v>
              </c:pt>
              <c:pt idx="6">
                <c:v>Hazardous materials</c:v>
              </c:pt>
              <c:pt idx="7">
                <c:v>Utility interruption or PSPS</c:v>
              </c:pt>
              <c:pt idx="8">
                <c:v>Targeted violence</c:v>
              </c:pt>
              <c:pt idx="9">
                <c:v>Localized stormwater flooding</c:v>
              </c:pt>
            </c:strLit>
          </c:cat>
          <c:val>
            <c:numLit>
              <c:formatCode>General</c:formatCode>
              <c:ptCount val="10"/>
              <c:pt idx="0">
                <c:v>13.6</c:v>
              </c:pt>
              <c:pt idx="1">
                <c:v>13.3</c:v>
              </c:pt>
              <c:pt idx="2">
                <c:v>12.7</c:v>
              </c:pt>
              <c:pt idx="3">
                <c:v>11.7</c:v>
              </c:pt>
              <c:pt idx="4">
                <c:v>11.5</c:v>
              </c:pt>
              <c:pt idx="5">
                <c:v>11.1</c:v>
              </c:pt>
              <c:pt idx="6">
                <c:v>10.9</c:v>
              </c:pt>
              <c:pt idx="7">
                <c:v>10.6</c:v>
              </c:pt>
              <c:pt idx="8">
                <c:v>10.3</c:v>
              </c:pt>
              <c:pt idx="9">
                <c:v>10.1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11E1-42DB-B215-89CFB6E5D25E}"/>
            </c:ext>
          </c:extLst>
        </c:ser>
        <c:dLbls>
          <c:dLblPos val="outEnd"/>
          <c:showLegendKey val="0"/>
          <c:showVal val="1"/>
          <c:showCatName val="0"/>
          <c:showSerName val="0"/>
          <c:showPercent val="0"/>
          <c:showBubbleSize val="0"/>
        </c:dLbls>
        <c:gapWidth val="150"/>
        <c:axId val="48650112"/>
        <c:axId val="48672768"/>
      </c:barChart>
      <c:catAx>
        <c:axId val="48650112"/>
        <c:scaling>
          <c:orientation val="minMax"/>
        </c:scaling>
        <c:delete val="0"/>
        <c:axPos val="l"/>
        <c:numFmt formatCode="General" sourceLinked="1"/>
        <c:majorTickMark val="none"/>
        <c:minorTickMark val="none"/>
        <c:tickLblPos val="nextTo"/>
        <c:spPr>
          <a:ln w="9525">
            <a:solidFill>
              <a:srgbClr val="D4D4D4"/>
            </a:solidFill>
            <a:prstDash val="solid"/>
          </a:ln>
        </c:spPr>
        <c:txPr>
          <a:bodyPr anchorCtr="1"/>
          <a:lstStyle/>
          <a:p>
            <a:pPr>
              <a:defRPr sz="1400">
                <a:solidFill>
                  <a:schemeClr val="bg1"/>
                </a:solidFill>
                <a:latin typeface="Bitstream Charter"/>
                <a:ea typeface="Bitstream Charter"/>
                <a:cs typeface="Bitstream Charter"/>
              </a:defRPr>
            </a:pPr>
            <a:endParaRPr lang="en-US"/>
          </a:p>
        </c:txPr>
        <c:crossAx val="48672768"/>
        <c:crosses val="autoZero"/>
        <c:auto val="1"/>
        <c:lblAlgn val="ctr"/>
        <c:lblOffset val="100"/>
        <c:noMultiLvlLbl val="1"/>
      </c:catAx>
      <c:valAx>
        <c:axId val="48672768"/>
        <c:scaling>
          <c:orientation val="minMax"/>
        </c:scaling>
        <c:delete val="1"/>
        <c:axPos val="b"/>
        <c:numFmt formatCode="General" sourceLinked="1"/>
        <c:majorTickMark val="none"/>
        <c:minorTickMark val="none"/>
        <c:tickLblPos val="nextTo"/>
        <c:crossAx val="48650112"/>
        <c:crosses val="autoZero"/>
        <c:crossBetween val="between"/>
      </c:valAx>
    </c:plotArea>
    <c:plotVisOnly val="1"/>
    <c:dispBlanksAs val="zero"/>
    <c:showDLblsOverMax val="1"/>
  </c:chart>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City of Salinas Emergency Operations Plan 2026; Adoption administrative report dated October 1,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City of Salinas Emergency Operations Plan 2026, sections 1–5; adoption administrative report, Background and Executive Summary. The statement about the 2015 plan is a date-based comparison, not a line-by-line redline.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City of Salinas Emergency Operations Plan 2026, sections 1, 3, and 4. Comparison to the 2015 plan reflects the City’s review that SEMS and ICS were not expressly identified in that plan.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City of Salinas Emergency Operations Plan 2026, sections 1 and 2 and Hazard Annexes M through T; Monterey County Multi-Jurisdictional Hazard Mitigation Plan as adopted by the City Council.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City planning team's rankings to set plan and exercise priorities. The ranking is not a response dispatch matrix; lower-ranked hazards can still require immediate protective action.</a:t>
            </a:r>
          </a:p>
          <a:p>
            <a:endParaRPr/>
          </a:p>
          <a:p>
            <a:r>
              <a:t>Sources:</a:t>
            </a:r>
          </a:p>
          <a:p>
            <a:r>
              <a:t>MJHMP Volume 2, Annex J, Table J-2</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entire City may experience direct or indirect earthquake consequences. The EOP should assume access restrictions, simultaneous fires, medical surge, and extended utility impacts.</a:t>
            </a:r>
          </a:p>
          <a:p>
            <a:endParaRPr/>
          </a:p>
          <a:p>
            <a:r>
              <a:t>Sources:</a:t>
            </a:r>
          </a:p>
          <a:p>
            <a:r>
              <a:t>MJHMP Volume 2, Annex J, pages J-8 to J-9</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plan identifies Sherwood Park Mobile Home Park and areas downstream of Carr Lake as a particular concern. Portions of the airport and critical facilities also lie in the 1 percent annual chance floodplain.</a:t>
            </a:r>
          </a:p>
          <a:p>
            <a:endParaRPr/>
          </a:p>
          <a:p>
            <a:r>
              <a:t>Sources:</a:t>
            </a:r>
          </a:p>
          <a:p>
            <a:r>
              <a:t>MJHMP Volume 2, Annex J, pages J-10 to J-11</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evacuation annex should connect warning receipt, route status, transportation assistance, public warning, shelter, and reentry.</a:t>
            </a:r>
          </a:p>
          <a:p>
            <a:endParaRPr/>
          </a:p>
          <a:p>
            <a:r>
              <a:t>Sources:</a:t>
            </a:r>
          </a:p>
          <a:p>
            <a:r>
              <a:t>MJHMP Volume 2, Annex J, pages J-6 to J-7</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EOP should reflect the current Monterey County regional hazardous materials response structure and the City's OES Type 1 capability. Protective action distances remain incident specific.</a:t>
            </a:r>
          </a:p>
          <a:p>
            <a:endParaRPr/>
          </a:p>
          <a:p>
            <a:r>
              <a:t>Sources:</a:t>
            </a:r>
          </a:p>
          <a:p>
            <a:r>
              <a:t>MJHMP Volume 2, Annex J, pages J-11 to J-12</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EOP can address these hazards with a combination of functional annexes and concise hazard annexes. Cyber, public health, and utility disruption also affect the City's ability to communicate.</a:t>
            </a:r>
          </a:p>
          <a:p>
            <a:endParaRPr/>
          </a:p>
          <a:p>
            <a:r>
              <a:t>Sources:</a:t>
            </a:r>
          </a:p>
          <a:p>
            <a:r>
              <a:t>MJHMP Volume 2, Annex J</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City of Salinas Emergency Operations Plan 2026. These are confirmed elements of the 2026 plan described as added or strengthened; no claim is made that this slide is a complete redline of the 2015 document.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City of Salinas Emergency Operations Plan 2026, Concept of Operations and SEMS/NIMS Organization and EOC Operations.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City of Salinas Emergency Operations Plan 2026, Salinas Hazard Profile and Information, Communications, and Public Warning; adoption administrative report, Salinas-Specific Hazard Basis and Public Information and Community Protection.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Adoption administrative report dated October 1, 2026, Recommended Motion and Fiscal and Sustainability Impact; City of Salinas Emergency Operations Plan 2026, Promulgation and Approval.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CBF3578F-27EC-4855-B714-0EF3050142E5}"/>
              </a:ext>
            </a:extLst>
          </p:cNvPr>
          <p:cNvSpPr>
            <a:spLocks noGrp="1"/>
          </p:cNvSpPr>
          <p:nvPr/>
        </p:nvSpPr>
        <p:spPr>
          <a:xfrm>
            <a:off x="5791200" y="22098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6A7CF24C-FE5A-47D5-9157-0F4F07E5D05E}"/>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Subtitle">
            <a:extLst>
              <a:ext uri="{FF2B5EF4-FFF2-40B4-BE49-F238E27FC236}">
                <a16:creationId xmlns:a16="http://schemas.microsoft.com/office/drawing/2014/main" id="{8EF5BA55-0847-4707-8EA8-682EFA5E2731}"/>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3" name="Accent rule">
            <a:extLst>
              <a:ext uri="{FF2B5EF4-FFF2-40B4-BE49-F238E27FC236}">
                <a16:creationId xmlns:a16="http://schemas.microsoft.com/office/drawing/2014/main" id="{406FAEA6-D333-4392-B4D2-FE82AB105CF3}"/>
              </a:ext>
            </a:extLst>
          </p:cNvPr>
          <p:cNvSpPr>
            <a:spLocks noGrp="1"/>
          </p:cNvSpPr>
          <p:nvPr/>
        </p:nvSpPr>
        <p:spPr>
          <a:xfrm>
            <a:off x="5791200" y="2476500"/>
            <a:ext cx="609600" cy="38100"/>
          </a:xfrm>
          <a:prstGeom prst="rect">
            <a:avLst/>
          </a:prstGeom>
          <a:solidFill>
            <a:schemeClr val="accent1"/>
          </a:solidFill>
          <a:ln>
            <a:noFill/>
            <a:prstDash val="solid"/>
          </a:ln>
        </p:spPr>
      </p:sp>
      <p:sp>
        <p:nvSpPr>
          <p:cNvPr id="2" name="Section title">
            <a:extLst>
              <a:ext uri="{FF2B5EF4-FFF2-40B4-BE49-F238E27FC236}">
                <a16:creationId xmlns:a16="http://schemas.microsoft.com/office/drawing/2014/main" id="{493F4C96-50A3-4438-A7AC-30F91D80DB49}"/>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5CC4DDA9-6E1D-4DE0-921F-14A39761B09F}"/>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EC5356C5-8FCD-4951-8671-2D50CBD7687F}"/>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Body">
            <a:extLst>
              <a:ext uri="{FF2B5EF4-FFF2-40B4-BE49-F238E27FC236}">
                <a16:creationId xmlns:a16="http://schemas.microsoft.com/office/drawing/2014/main" id="{CCF88204-A9F4-4FA9-AF28-9E434BF1841B}"/>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5" name="Accent rule">
            <a:extLst>
              <a:ext uri="{FF2B5EF4-FFF2-40B4-BE49-F238E27FC236}">
                <a16:creationId xmlns:a16="http://schemas.microsoft.com/office/drawing/2014/main" id="{3BB042E2-B90B-42DB-A8AB-24CDD45E7F34}"/>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A3182984-96FC-4C86-A7DD-F2464B7F02A3}"/>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5ED4801E-6B7A-493B-9347-298FC29AA08F}"/>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4" name="Right column">
            <a:extLst>
              <a:ext uri="{FF2B5EF4-FFF2-40B4-BE49-F238E27FC236}">
                <a16:creationId xmlns:a16="http://schemas.microsoft.com/office/drawing/2014/main" id="{6B174D0B-C9A7-4959-B6BF-29E5876FCFA0}"/>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1D275B1E-B1E4-48F6-96A7-C0B93D4370F8}"/>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A48C0791-3B59-4692-BDA1-786753E42056}"/>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361B03BA-1AE5-499E-9D5B-C232B964462F}"/>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02789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9943535"/>
      </p:ext>
    </p:extLst>
  </p:cSld>
  <p:clrMap bg1="lt1" tx1="dk1" bg2="lt2" tx2="dk2" accent1="accent1" accent2="accent2" accent3="accent3" accent4="accent4" accent5="accent5" accent6="accent6" hlink="hlink" folHlink="folHlink"/>
  <p:sldLayoutIdLst>
    <p:sldLayoutId id="2147483656"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F1E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D2DB677-8B5A-44D8-9F33-F6E05F282528}"/>
              </a:ext>
            </a:extLst>
          </p:cNvPr>
          <p:cNvSpPr>
            <a:spLocks noGrp="1"/>
          </p:cNvSpPr>
          <p:nvPr/>
        </p:nvSpPr>
        <p:spPr>
          <a:xfrm>
            <a:off x="0" y="0"/>
            <a:ext cx="9239250" cy="6858000"/>
          </a:xfrm>
          <a:prstGeom prst="rect">
            <a:avLst/>
          </a:prstGeom>
          <a:solidFill>
            <a:srgbClr val="557B88"/>
          </a:solidFill>
          <a:ln w="0">
            <a:noFill/>
          </a:ln>
        </p:spPr>
        <p:txBody>
          <a:bodyPr/>
          <a:lstStyle/>
          <a:p>
            <a:endParaRPr lang="en-US"/>
          </a:p>
        </p:txBody>
      </p:sp>
      <p:sp>
        <p:nvSpPr>
          <p:cNvPr id="2" name="Rectangle 1">
            <a:extLst>
              <a:ext uri="{FF2B5EF4-FFF2-40B4-BE49-F238E27FC236}">
                <a16:creationId xmlns:a16="http://schemas.microsoft.com/office/drawing/2014/main" id="{529ECC28-7E04-4FA5-8A5C-5E5DC951E9E3}"/>
              </a:ext>
            </a:extLst>
          </p:cNvPr>
          <p:cNvSpPr>
            <a:spLocks noGrp="1"/>
          </p:cNvSpPr>
          <p:nvPr/>
        </p:nvSpPr>
        <p:spPr>
          <a:xfrm>
            <a:off x="876300" y="1619250"/>
            <a:ext cx="7239000" cy="1666875"/>
          </a:xfrm>
          <a:prstGeom prst="rect">
            <a:avLst/>
          </a:prstGeom>
          <a:noFill/>
          <a:ln w="0">
            <a:noFill/>
          </a:ln>
        </p:spPr>
        <p:txBody>
          <a:bodyPr anchor="t">
            <a:normAutofit fontScale="97493"/>
          </a:bodyPr>
          <a:lstStyle/>
          <a:p>
            <a:pPr algn="l">
              <a:defRPr sz="3600" b="1">
                <a:solidFill>
                  <a:srgbClr val="FFFFFF"/>
                </a:solidFill>
                <a:latin typeface="Arial"/>
                <a:ea typeface="Arial"/>
                <a:cs typeface="Arial"/>
              </a:defRPr>
            </a:pPr>
            <a:r>
              <a:rPr sz="3600" b="1">
                <a:solidFill>
                  <a:srgbClr val="FFFFFF"/>
                </a:solidFill>
                <a:latin typeface="Arial"/>
                <a:ea typeface="Arial"/>
                <a:cs typeface="Arial"/>
              </a:rPr>
              <a:t>Adoption of the Salinas</a:t>
            </a:r>
          </a:p>
          <a:p>
            <a:pPr algn="l">
              <a:defRPr sz="3600" b="1">
                <a:solidFill>
                  <a:srgbClr val="FFFFFF"/>
                </a:solidFill>
                <a:latin typeface="Arial"/>
                <a:ea typeface="Arial"/>
                <a:cs typeface="Arial"/>
              </a:defRPr>
            </a:pPr>
            <a:r>
              <a:rPr sz="3600" b="1">
                <a:solidFill>
                  <a:srgbClr val="FFFFFF"/>
                </a:solidFill>
                <a:latin typeface="Arial"/>
                <a:ea typeface="Arial"/>
                <a:cs typeface="Arial"/>
              </a:rPr>
              <a:t>Emergency Operations Plan 2026</a:t>
            </a:r>
          </a:p>
        </p:txBody>
      </p:sp>
      <p:sp>
        <p:nvSpPr>
          <p:cNvPr id="3" name="Rectangle 2">
            <a:extLst>
              <a:ext uri="{FF2B5EF4-FFF2-40B4-BE49-F238E27FC236}">
                <a16:creationId xmlns:a16="http://schemas.microsoft.com/office/drawing/2014/main" id="{2584E9DD-EC73-4D73-99A6-89927F1D3E07}"/>
              </a:ext>
            </a:extLst>
          </p:cNvPr>
          <p:cNvSpPr>
            <a:spLocks noGrp="1"/>
          </p:cNvSpPr>
          <p:nvPr/>
        </p:nvSpPr>
        <p:spPr>
          <a:xfrm>
            <a:off x="876300" y="3714750"/>
            <a:ext cx="4762500" cy="323850"/>
          </a:xfrm>
          <a:prstGeom prst="rect">
            <a:avLst/>
          </a:prstGeom>
          <a:noFill/>
          <a:ln w="0">
            <a:noFill/>
          </a:ln>
        </p:spPr>
        <p:txBody>
          <a:bodyPr anchor="t">
            <a:normAutofit fontScale="88406"/>
          </a:bodyPr>
          <a:lstStyle/>
          <a:p>
            <a:pPr algn="l">
              <a:defRPr sz="1725" b="0">
                <a:solidFill>
                  <a:srgbClr val="FFFFFF"/>
                </a:solidFill>
                <a:latin typeface="Arial"/>
                <a:ea typeface="Arial"/>
                <a:cs typeface="Arial"/>
              </a:defRPr>
            </a:pPr>
            <a:r>
              <a:rPr sz="1725" b="0">
                <a:solidFill>
                  <a:srgbClr val="FFFFFF"/>
                </a:solidFill>
                <a:latin typeface="Arial"/>
                <a:ea typeface="Arial"/>
                <a:cs typeface="Arial"/>
              </a:rPr>
              <a:t>City Council briefing</a:t>
            </a:r>
          </a:p>
        </p:txBody>
      </p:sp>
      <p:sp>
        <p:nvSpPr>
          <p:cNvPr id="4" name="Rectangle 3">
            <a:extLst>
              <a:ext uri="{FF2B5EF4-FFF2-40B4-BE49-F238E27FC236}">
                <a16:creationId xmlns:a16="http://schemas.microsoft.com/office/drawing/2014/main" id="{180E2BDE-9716-44DA-9235-D484E983E6A5}"/>
              </a:ext>
            </a:extLst>
          </p:cNvPr>
          <p:cNvSpPr>
            <a:spLocks noGrp="1"/>
          </p:cNvSpPr>
          <p:nvPr/>
        </p:nvSpPr>
        <p:spPr>
          <a:xfrm>
            <a:off x="876300" y="4333875"/>
            <a:ext cx="904875" cy="47625"/>
          </a:xfrm>
          <a:prstGeom prst="rect">
            <a:avLst/>
          </a:prstGeom>
          <a:solidFill>
            <a:srgbClr val="D4A532"/>
          </a:solidFill>
          <a:ln w="0">
            <a:noFill/>
          </a:ln>
        </p:spPr>
        <p:txBody>
          <a:bodyPr/>
          <a:lstStyle/>
          <a:p>
            <a:endParaRPr lang="en-US"/>
          </a:p>
        </p:txBody>
      </p:sp>
      <p:sp>
        <p:nvSpPr>
          <p:cNvPr id="5" name="Rectangle 4">
            <a:extLst>
              <a:ext uri="{FF2B5EF4-FFF2-40B4-BE49-F238E27FC236}">
                <a16:creationId xmlns:a16="http://schemas.microsoft.com/office/drawing/2014/main" id="{1975267A-2B6F-44C6-89D4-7C25E0FB9077}"/>
              </a:ext>
            </a:extLst>
          </p:cNvPr>
          <p:cNvSpPr>
            <a:spLocks noGrp="1"/>
          </p:cNvSpPr>
          <p:nvPr/>
        </p:nvSpPr>
        <p:spPr>
          <a:xfrm>
            <a:off x="876300" y="4667250"/>
            <a:ext cx="3429000" cy="285750"/>
          </a:xfrm>
          <a:prstGeom prst="rect">
            <a:avLst/>
          </a:prstGeom>
          <a:noFill/>
          <a:ln w="0">
            <a:noFill/>
          </a:ln>
        </p:spPr>
        <p:txBody>
          <a:bodyPr anchor="t">
            <a:normAutofit fontScale="94444" lnSpcReduction="10000"/>
          </a:bodyPr>
          <a:lstStyle/>
          <a:p>
            <a:pPr algn="l">
              <a:defRPr sz="1350" b="1">
                <a:solidFill>
                  <a:srgbClr val="FFFFFF"/>
                </a:solidFill>
                <a:latin typeface="Arial"/>
                <a:ea typeface="Arial"/>
                <a:cs typeface="Arial"/>
              </a:defRPr>
            </a:pPr>
            <a:r>
              <a:rPr sz="1350" b="1">
                <a:solidFill>
                  <a:srgbClr val="FFFFFF"/>
                </a:solidFill>
                <a:latin typeface="Arial"/>
                <a:ea typeface="Arial"/>
                <a:cs typeface="Arial"/>
              </a:rPr>
              <a:t>October 2026</a:t>
            </a:r>
          </a:p>
        </p:txBody>
      </p:sp>
      <p:pic>
        <p:nvPicPr>
          <p:cNvPr id="12" name="Picture 11"/>
          <p:cNvPicPr>
            <a:picLocks noChangeAspect="1"/>
          </p:cNvPicPr>
          <p:nvPr/>
        </p:nvPicPr>
        <p:blipFill>
          <a:blip r:embed="rId3"/>
          <a:stretch/>
        </p:blipFill>
        <p:spPr>
          <a:xfrm>
            <a:off x="9504913" y="2415681"/>
            <a:ext cx="2436608" cy="1740888"/>
          </a:xfrm>
          <a:prstGeom prst="rect">
            <a:avLst/>
          </a:prstGeom>
        </p:spPr>
      </p:pic>
    </p:spTree>
    <p:extLst>
      <p:ext uri="{BB962C8B-B14F-4D97-AF65-F5344CB8AC3E}">
        <p14:creationId xmlns:p14="http://schemas.microsoft.com/office/powerpoint/2010/main" val="450352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F60F957-0E7D-4586-B75D-C0F0C1BF0512}"/>
              </a:ext>
            </a:extLst>
          </p:cNvPr>
          <p:cNvSpPr>
            <a:spLocks noGrp="1"/>
          </p:cNvSpPr>
          <p:nvPr/>
        </p:nvSpPr>
        <p:spPr>
          <a:xfrm>
            <a:off x="0" y="0"/>
            <a:ext cx="3333750" cy="6858000"/>
          </a:xfrm>
          <a:prstGeom prst="rect">
            <a:avLst/>
          </a:prstGeom>
          <a:solidFill>
            <a:srgbClr val="557B88"/>
          </a:solidFill>
          <a:ln w="0">
            <a:noFill/>
          </a:ln>
        </p:spPr>
        <p:txBody>
          <a:bodyPr/>
          <a:lstStyle/>
          <a:p>
            <a:endParaRPr lang="en-US"/>
          </a:p>
        </p:txBody>
      </p:sp>
      <p:sp>
        <p:nvSpPr>
          <p:cNvPr id="2" name="Rectangle 1">
            <a:extLst>
              <a:ext uri="{FF2B5EF4-FFF2-40B4-BE49-F238E27FC236}">
                <a16:creationId xmlns:a16="http://schemas.microsoft.com/office/drawing/2014/main" id="{B82B7E79-23A4-47D0-AF23-321FE1B16A3C}"/>
              </a:ext>
            </a:extLst>
          </p:cNvPr>
          <p:cNvSpPr>
            <a:spLocks noGrp="1"/>
          </p:cNvSpPr>
          <p:nvPr/>
        </p:nvSpPr>
        <p:spPr>
          <a:xfrm>
            <a:off x="552450" y="685800"/>
            <a:ext cx="2333625" cy="1524000"/>
          </a:xfrm>
          <a:prstGeom prst="rect">
            <a:avLst/>
          </a:prstGeom>
          <a:noFill/>
          <a:ln w="0">
            <a:noFill/>
          </a:ln>
        </p:spPr>
        <p:txBody>
          <a:bodyPr anchor="t">
            <a:normAutofit/>
          </a:bodyPr>
          <a:lstStyle/>
          <a:p>
            <a:pPr algn="l">
              <a:defRPr sz="2475" b="1">
                <a:solidFill>
                  <a:srgbClr val="FFFFFF"/>
                </a:solidFill>
                <a:latin typeface="Arial"/>
                <a:ea typeface="Arial"/>
                <a:cs typeface="Arial"/>
              </a:defRPr>
            </a:pPr>
            <a:r>
              <a:rPr sz="2475" b="1">
                <a:solidFill>
                  <a:srgbClr val="FFFFFF"/>
                </a:solidFill>
                <a:latin typeface="Arial"/>
                <a:ea typeface="Arial"/>
                <a:cs typeface="Arial"/>
              </a:rPr>
              <a:t>Why the plan is being updated</a:t>
            </a:r>
          </a:p>
        </p:txBody>
      </p:sp>
      <p:sp>
        <p:nvSpPr>
          <p:cNvPr id="3" name="Rectangle 2">
            <a:extLst>
              <a:ext uri="{FF2B5EF4-FFF2-40B4-BE49-F238E27FC236}">
                <a16:creationId xmlns:a16="http://schemas.microsoft.com/office/drawing/2014/main" id="{922AB160-9948-47E8-9825-DE0EC7724680}"/>
              </a:ext>
            </a:extLst>
          </p:cNvPr>
          <p:cNvSpPr>
            <a:spLocks noGrp="1"/>
          </p:cNvSpPr>
          <p:nvPr/>
        </p:nvSpPr>
        <p:spPr>
          <a:xfrm>
            <a:off x="552450" y="2381250"/>
            <a:ext cx="2238375" cy="1047750"/>
          </a:xfrm>
          <a:prstGeom prst="rect">
            <a:avLst/>
          </a:prstGeom>
          <a:noFill/>
          <a:ln w="0">
            <a:noFill/>
          </a:ln>
        </p:spPr>
        <p:txBody>
          <a:bodyPr anchor="t">
            <a:normAutofit/>
          </a:bodyPr>
          <a:lstStyle/>
          <a:p>
            <a:pPr algn="l">
              <a:defRPr sz="1275" b="0">
                <a:solidFill>
                  <a:srgbClr val="FFFFFF"/>
                </a:solidFill>
                <a:latin typeface="Arial"/>
                <a:ea typeface="Arial"/>
                <a:cs typeface="Arial"/>
              </a:defRPr>
            </a:pPr>
            <a:r>
              <a:rPr sz="1600" b="0" dirty="0">
                <a:solidFill>
                  <a:srgbClr val="FFFFFF"/>
                </a:solidFill>
                <a:latin typeface="Arial"/>
                <a:ea typeface="Arial"/>
                <a:cs typeface="Arial"/>
              </a:rPr>
              <a:t>A current Citywide framework for emergencies</a:t>
            </a:r>
          </a:p>
        </p:txBody>
      </p:sp>
      <p:sp>
        <p:nvSpPr>
          <p:cNvPr id="4" name="Rectangle 3">
            <a:extLst>
              <a:ext uri="{FF2B5EF4-FFF2-40B4-BE49-F238E27FC236}">
                <a16:creationId xmlns:a16="http://schemas.microsoft.com/office/drawing/2014/main" id="{E4AD5A07-5866-422A-BA8C-A750EAC2A21C}"/>
              </a:ext>
            </a:extLst>
          </p:cNvPr>
          <p:cNvSpPr>
            <a:spLocks noGrp="1"/>
          </p:cNvSpPr>
          <p:nvPr/>
        </p:nvSpPr>
        <p:spPr>
          <a:xfrm>
            <a:off x="552450" y="3667125"/>
            <a:ext cx="838200" cy="47625"/>
          </a:xfrm>
          <a:prstGeom prst="rect">
            <a:avLst/>
          </a:prstGeom>
          <a:solidFill>
            <a:srgbClr val="D4A532"/>
          </a:solidFill>
          <a:ln w="0">
            <a:noFill/>
          </a:ln>
        </p:spPr>
        <p:txBody>
          <a:bodyPr/>
          <a:lstStyle/>
          <a:p>
            <a:endParaRPr lang="en-US"/>
          </a:p>
        </p:txBody>
      </p:sp>
      <p:pic>
        <p:nvPicPr>
          <p:cNvPr id="20" name="Picture 19"/>
          <p:cNvPicPr>
            <a:picLocks noChangeAspect="1"/>
          </p:cNvPicPr>
          <p:nvPr/>
        </p:nvPicPr>
        <p:blipFill>
          <a:blip r:embed="rId3"/>
          <a:stretch/>
        </p:blipFill>
        <p:spPr>
          <a:xfrm>
            <a:off x="10953750" y="212195"/>
            <a:ext cx="819150" cy="585260"/>
          </a:xfrm>
          <a:prstGeom prst="rect">
            <a:avLst/>
          </a:prstGeom>
        </p:spPr>
      </p:pic>
      <p:sp>
        <p:nvSpPr>
          <p:cNvPr id="6" name="Rectangle 5">
            <a:extLst>
              <a:ext uri="{FF2B5EF4-FFF2-40B4-BE49-F238E27FC236}">
                <a16:creationId xmlns:a16="http://schemas.microsoft.com/office/drawing/2014/main" id="{0ADA60AF-89DE-40DB-88CA-F0A66BE2168D}"/>
              </a:ext>
            </a:extLst>
          </p:cNvPr>
          <p:cNvSpPr>
            <a:spLocks noGrp="1"/>
          </p:cNvSpPr>
          <p:nvPr/>
        </p:nvSpPr>
        <p:spPr>
          <a:xfrm>
            <a:off x="3857625" y="1000125"/>
            <a:ext cx="7143750" cy="685800"/>
          </a:xfrm>
          <a:prstGeom prst="rect">
            <a:avLst/>
          </a:prstGeom>
          <a:noFill/>
          <a:ln w="0">
            <a:noFill/>
          </a:ln>
        </p:spPr>
        <p:txBody>
          <a:bodyPr anchor="t">
            <a:normAutofit fontScale="96296"/>
          </a:bodyPr>
          <a:lstStyle/>
          <a:p>
            <a:pPr algn="l">
              <a:defRPr sz="2025" b="1">
                <a:solidFill>
                  <a:srgbClr val="355F6C"/>
                </a:solidFill>
                <a:latin typeface="Arial"/>
                <a:ea typeface="Arial"/>
                <a:cs typeface="Arial"/>
              </a:defRPr>
            </a:pPr>
            <a:r>
              <a:rPr sz="2025" b="1">
                <a:solidFill>
                  <a:srgbClr val="355F6C"/>
                </a:solidFill>
                <a:latin typeface="Arial"/>
                <a:ea typeface="Arial"/>
                <a:cs typeface="Arial"/>
              </a:rPr>
              <a:t>The 2015 plan predates major changes in risk, technology, public warning, and continuity planning.</a:t>
            </a:r>
          </a:p>
        </p:txBody>
      </p:sp>
      <p:sp>
        <p:nvSpPr>
          <p:cNvPr id="7" name="Rectangle 6">
            <a:extLst>
              <a:ext uri="{FF2B5EF4-FFF2-40B4-BE49-F238E27FC236}">
                <a16:creationId xmlns:a16="http://schemas.microsoft.com/office/drawing/2014/main" id="{2E388306-1585-4C17-997D-7C25FA9A6D41}"/>
              </a:ext>
            </a:extLst>
          </p:cNvPr>
          <p:cNvSpPr>
            <a:spLocks noGrp="1"/>
          </p:cNvSpPr>
          <p:nvPr/>
        </p:nvSpPr>
        <p:spPr>
          <a:xfrm>
            <a:off x="3857625" y="2238375"/>
            <a:ext cx="66675" cy="66675"/>
          </a:xfrm>
          <a:prstGeom prst="rect">
            <a:avLst/>
          </a:prstGeom>
          <a:solidFill>
            <a:srgbClr val="D4A532"/>
          </a:solidFill>
          <a:ln w="0">
            <a:noFill/>
          </a:ln>
        </p:spPr>
        <p:txBody>
          <a:bodyPr/>
          <a:lstStyle/>
          <a:p>
            <a:endParaRPr lang="en-US" sz="3200"/>
          </a:p>
        </p:txBody>
      </p:sp>
      <p:sp>
        <p:nvSpPr>
          <p:cNvPr id="8" name="Rectangle 7">
            <a:extLst>
              <a:ext uri="{FF2B5EF4-FFF2-40B4-BE49-F238E27FC236}">
                <a16:creationId xmlns:a16="http://schemas.microsoft.com/office/drawing/2014/main" id="{33C40166-E5FE-48F9-939C-3E81BC89AA51}"/>
              </a:ext>
            </a:extLst>
          </p:cNvPr>
          <p:cNvSpPr>
            <a:spLocks noGrp="1"/>
          </p:cNvSpPr>
          <p:nvPr/>
        </p:nvSpPr>
        <p:spPr>
          <a:xfrm>
            <a:off x="4095750" y="2143125"/>
            <a:ext cx="7239000" cy="552450"/>
          </a:xfrm>
          <a:prstGeom prst="rect">
            <a:avLst/>
          </a:prstGeom>
          <a:noFill/>
          <a:ln w="0">
            <a:noFill/>
          </a:ln>
        </p:spPr>
        <p:txBody>
          <a:bodyPr anchor="t">
            <a:normAutofit/>
          </a:bodyPr>
          <a:lstStyle/>
          <a:p>
            <a:pPr algn="l">
              <a:defRPr sz="1725" b="0">
                <a:solidFill>
                  <a:srgbClr val="24323A"/>
                </a:solidFill>
                <a:latin typeface="Arial"/>
                <a:ea typeface="Arial"/>
                <a:cs typeface="Arial"/>
              </a:defRPr>
            </a:pPr>
            <a:r>
              <a:rPr b="0" dirty="0">
                <a:solidFill>
                  <a:srgbClr val="24323A"/>
                </a:solidFill>
                <a:latin typeface="Arial"/>
                <a:ea typeface="Arial"/>
                <a:cs typeface="Arial"/>
              </a:rPr>
              <a:t>Uses current Salinas hazard and exposure information</a:t>
            </a:r>
          </a:p>
        </p:txBody>
      </p:sp>
      <p:sp>
        <p:nvSpPr>
          <p:cNvPr id="9" name="Rectangle 8">
            <a:extLst>
              <a:ext uri="{FF2B5EF4-FFF2-40B4-BE49-F238E27FC236}">
                <a16:creationId xmlns:a16="http://schemas.microsoft.com/office/drawing/2014/main" id="{B6D582AB-5052-41F1-B5FF-CC531092C1C5}"/>
              </a:ext>
            </a:extLst>
          </p:cNvPr>
          <p:cNvSpPr>
            <a:spLocks noGrp="1"/>
          </p:cNvSpPr>
          <p:nvPr/>
        </p:nvSpPr>
        <p:spPr>
          <a:xfrm>
            <a:off x="3857625" y="3000375"/>
            <a:ext cx="66675" cy="66675"/>
          </a:xfrm>
          <a:prstGeom prst="rect">
            <a:avLst/>
          </a:prstGeom>
          <a:solidFill>
            <a:srgbClr val="D4A532"/>
          </a:solidFill>
          <a:ln w="0">
            <a:noFill/>
          </a:ln>
        </p:spPr>
        <p:txBody>
          <a:bodyPr/>
          <a:lstStyle/>
          <a:p>
            <a:endParaRPr lang="en-US" sz="3200"/>
          </a:p>
        </p:txBody>
      </p:sp>
      <p:sp>
        <p:nvSpPr>
          <p:cNvPr id="10" name="Rectangle 9">
            <a:extLst>
              <a:ext uri="{FF2B5EF4-FFF2-40B4-BE49-F238E27FC236}">
                <a16:creationId xmlns:a16="http://schemas.microsoft.com/office/drawing/2014/main" id="{39F951BC-1992-4241-A31D-C6A77BD91332}"/>
              </a:ext>
            </a:extLst>
          </p:cNvPr>
          <p:cNvSpPr>
            <a:spLocks noGrp="1"/>
          </p:cNvSpPr>
          <p:nvPr/>
        </p:nvSpPr>
        <p:spPr>
          <a:xfrm>
            <a:off x="4095750" y="2905125"/>
            <a:ext cx="7239000" cy="552450"/>
          </a:xfrm>
          <a:prstGeom prst="rect">
            <a:avLst/>
          </a:prstGeom>
          <a:noFill/>
          <a:ln w="0">
            <a:noFill/>
          </a:ln>
        </p:spPr>
        <p:txBody>
          <a:bodyPr anchor="t">
            <a:noAutofit/>
          </a:bodyPr>
          <a:lstStyle/>
          <a:p>
            <a:pPr algn="l">
              <a:defRPr sz="1725" b="0">
                <a:solidFill>
                  <a:srgbClr val="24323A"/>
                </a:solidFill>
                <a:latin typeface="Arial"/>
                <a:ea typeface="Arial"/>
                <a:cs typeface="Arial"/>
              </a:defRPr>
            </a:pPr>
            <a:r>
              <a:rPr b="0" dirty="0">
                <a:solidFill>
                  <a:srgbClr val="24323A"/>
                </a:solidFill>
                <a:latin typeface="Arial"/>
                <a:ea typeface="Arial"/>
                <a:cs typeface="Arial"/>
              </a:rPr>
              <a:t>Addresses cyber incidents, public health emergencies, utility failures, and severe weather</a:t>
            </a:r>
          </a:p>
        </p:txBody>
      </p:sp>
      <p:sp>
        <p:nvSpPr>
          <p:cNvPr id="11" name="Rectangle 10">
            <a:extLst>
              <a:ext uri="{FF2B5EF4-FFF2-40B4-BE49-F238E27FC236}">
                <a16:creationId xmlns:a16="http://schemas.microsoft.com/office/drawing/2014/main" id="{2E6D59D5-652C-43BB-B560-6F8F7F9F9812}"/>
              </a:ext>
            </a:extLst>
          </p:cNvPr>
          <p:cNvSpPr>
            <a:spLocks noGrp="1"/>
          </p:cNvSpPr>
          <p:nvPr/>
        </p:nvSpPr>
        <p:spPr>
          <a:xfrm>
            <a:off x="3857625" y="3952875"/>
            <a:ext cx="66675" cy="66675"/>
          </a:xfrm>
          <a:prstGeom prst="rect">
            <a:avLst/>
          </a:prstGeom>
          <a:solidFill>
            <a:srgbClr val="D4A532"/>
          </a:solidFill>
          <a:ln w="0">
            <a:noFill/>
          </a:ln>
        </p:spPr>
        <p:txBody>
          <a:bodyPr/>
          <a:lstStyle/>
          <a:p>
            <a:endParaRPr lang="en-US" sz="3200"/>
          </a:p>
        </p:txBody>
      </p:sp>
      <p:sp>
        <p:nvSpPr>
          <p:cNvPr id="12" name="Rectangle 11">
            <a:extLst>
              <a:ext uri="{FF2B5EF4-FFF2-40B4-BE49-F238E27FC236}">
                <a16:creationId xmlns:a16="http://schemas.microsoft.com/office/drawing/2014/main" id="{EB3728DD-5E37-46CA-9245-313EA02C9208}"/>
              </a:ext>
            </a:extLst>
          </p:cNvPr>
          <p:cNvSpPr>
            <a:spLocks noGrp="1"/>
          </p:cNvSpPr>
          <p:nvPr/>
        </p:nvSpPr>
        <p:spPr>
          <a:xfrm>
            <a:off x="4095750" y="3857625"/>
            <a:ext cx="7239000" cy="552450"/>
          </a:xfrm>
          <a:prstGeom prst="rect">
            <a:avLst/>
          </a:prstGeom>
          <a:noFill/>
          <a:ln w="0">
            <a:noFill/>
          </a:ln>
        </p:spPr>
        <p:txBody>
          <a:bodyPr anchor="t">
            <a:normAutofit/>
          </a:bodyPr>
          <a:lstStyle/>
          <a:p>
            <a:pPr algn="l">
              <a:defRPr sz="1725" b="0">
                <a:solidFill>
                  <a:srgbClr val="24323A"/>
                </a:solidFill>
                <a:latin typeface="Arial"/>
                <a:ea typeface="Arial"/>
                <a:cs typeface="Arial"/>
              </a:defRPr>
            </a:pPr>
            <a:r>
              <a:rPr b="0" dirty="0">
                <a:solidFill>
                  <a:srgbClr val="24323A"/>
                </a:solidFill>
                <a:latin typeface="Arial"/>
                <a:ea typeface="Arial"/>
                <a:cs typeface="Arial"/>
              </a:rPr>
              <a:t>Defines how every City department supports EOC operations</a:t>
            </a:r>
          </a:p>
        </p:txBody>
      </p:sp>
      <p:sp>
        <p:nvSpPr>
          <p:cNvPr id="13" name="Rectangle 12">
            <a:extLst>
              <a:ext uri="{FF2B5EF4-FFF2-40B4-BE49-F238E27FC236}">
                <a16:creationId xmlns:a16="http://schemas.microsoft.com/office/drawing/2014/main" id="{9CB1331E-C4D6-4587-89EF-7509D69F46AC}"/>
              </a:ext>
            </a:extLst>
          </p:cNvPr>
          <p:cNvSpPr>
            <a:spLocks noGrp="1"/>
          </p:cNvSpPr>
          <p:nvPr/>
        </p:nvSpPr>
        <p:spPr>
          <a:xfrm>
            <a:off x="3857625" y="4714875"/>
            <a:ext cx="66675" cy="66675"/>
          </a:xfrm>
          <a:prstGeom prst="rect">
            <a:avLst/>
          </a:prstGeom>
          <a:solidFill>
            <a:srgbClr val="D4A532"/>
          </a:solidFill>
          <a:ln w="0">
            <a:noFill/>
          </a:ln>
        </p:spPr>
        <p:txBody>
          <a:bodyPr/>
          <a:lstStyle/>
          <a:p>
            <a:endParaRPr lang="en-US" sz="3200"/>
          </a:p>
        </p:txBody>
      </p:sp>
      <p:sp>
        <p:nvSpPr>
          <p:cNvPr id="14" name="Rectangle 13">
            <a:extLst>
              <a:ext uri="{FF2B5EF4-FFF2-40B4-BE49-F238E27FC236}">
                <a16:creationId xmlns:a16="http://schemas.microsoft.com/office/drawing/2014/main" id="{46583390-989C-4C66-9CE7-93068F20EB2E}"/>
              </a:ext>
            </a:extLst>
          </p:cNvPr>
          <p:cNvSpPr>
            <a:spLocks noGrp="1"/>
          </p:cNvSpPr>
          <p:nvPr/>
        </p:nvSpPr>
        <p:spPr>
          <a:xfrm>
            <a:off x="4095750" y="4619625"/>
            <a:ext cx="7239000" cy="552450"/>
          </a:xfrm>
          <a:prstGeom prst="rect">
            <a:avLst/>
          </a:prstGeom>
          <a:noFill/>
          <a:ln w="0">
            <a:noFill/>
          </a:ln>
        </p:spPr>
        <p:txBody>
          <a:bodyPr anchor="t">
            <a:normAutofit fontScale="94563"/>
          </a:bodyPr>
          <a:lstStyle/>
          <a:p>
            <a:pPr algn="l">
              <a:defRPr sz="1725" b="0">
                <a:solidFill>
                  <a:srgbClr val="24323A"/>
                </a:solidFill>
                <a:latin typeface="Arial"/>
                <a:ea typeface="Arial"/>
                <a:cs typeface="Arial"/>
              </a:defRPr>
            </a:pPr>
            <a:r>
              <a:rPr b="0">
                <a:solidFill>
                  <a:srgbClr val="24323A"/>
                </a:solidFill>
                <a:latin typeface="Arial"/>
                <a:ea typeface="Arial"/>
                <a:cs typeface="Arial"/>
              </a:rPr>
              <a:t>Aligns City operations with SEMS, NIMS, and the Incident Command System</a:t>
            </a:r>
          </a:p>
        </p:txBody>
      </p:sp>
      <p:sp>
        <p:nvSpPr>
          <p:cNvPr id="15" name="Rectangle 14">
            <a:extLst>
              <a:ext uri="{FF2B5EF4-FFF2-40B4-BE49-F238E27FC236}">
                <a16:creationId xmlns:a16="http://schemas.microsoft.com/office/drawing/2014/main" id="{5F900B37-34BF-4A29-95BC-5E3DBFC4C884}"/>
              </a:ext>
            </a:extLst>
          </p:cNvPr>
          <p:cNvSpPr>
            <a:spLocks noGrp="1"/>
          </p:cNvSpPr>
          <p:nvPr/>
        </p:nvSpPr>
        <p:spPr>
          <a:xfrm>
            <a:off x="11572875" y="6457950"/>
            <a:ext cx="228600" cy="171450"/>
          </a:xfrm>
          <a:prstGeom prst="rect">
            <a:avLst/>
          </a:prstGeom>
          <a:noFill/>
          <a:ln w="0">
            <a:noFill/>
          </a:ln>
        </p:spPr>
        <p:txBody>
          <a:bodyPr anchor="t">
            <a:normAutofit fontScale="71136" lnSpcReduction="10000"/>
          </a:bodyPr>
          <a:lstStyle/>
          <a:p>
            <a:pPr algn="r">
              <a:defRPr sz="825" b="0">
                <a:solidFill>
                  <a:srgbClr val="9AA4A8"/>
                </a:solidFill>
                <a:latin typeface="Arial"/>
                <a:ea typeface="Arial"/>
                <a:cs typeface="Arial"/>
              </a:defRPr>
            </a:pPr>
            <a:r>
              <a:rPr sz="825" b="0">
                <a:solidFill>
                  <a:srgbClr val="9AA4A8"/>
                </a:solidFill>
                <a:latin typeface="Arial"/>
                <a:ea typeface="Arial"/>
                <a:cs typeface="Arial"/>
              </a:rPr>
              <a:t>2</a:t>
            </a:r>
          </a:p>
        </p:txBody>
      </p:sp>
    </p:spTree>
    <p:extLst>
      <p:ext uri="{BB962C8B-B14F-4D97-AF65-F5344CB8AC3E}">
        <p14:creationId xmlns:p14="http://schemas.microsoft.com/office/powerpoint/2010/main" val="236169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E91C602-0DB6-43A4-A492-942DB67CDF0F}"/>
              </a:ext>
            </a:extLst>
          </p:cNvPr>
          <p:cNvSpPr>
            <a:spLocks noGrp="1"/>
          </p:cNvSpPr>
          <p:nvPr/>
        </p:nvSpPr>
        <p:spPr>
          <a:xfrm>
            <a:off x="0" y="0"/>
            <a:ext cx="3333750" cy="6858000"/>
          </a:xfrm>
          <a:prstGeom prst="rect">
            <a:avLst/>
          </a:prstGeom>
          <a:solidFill>
            <a:srgbClr val="557B88"/>
          </a:solidFill>
          <a:ln w="0">
            <a:noFill/>
          </a:ln>
        </p:spPr>
        <p:txBody>
          <a:bodyPr/>
          <a:lstStyle/>
          <a:p>
            <a:endParaRPr lang="en-US"/>
          </a:p>
        </p:txBody>
      </p:sp>
      <p:sp>
        <p:nvSpPr>
          <p:cNvPr id="2" name="Rectangle 1">
            <a:extLst>
              <a:ext uri="{FF2B5EF4-FFF2-40B4-BE49-F238E27FC236}">
                <a16:creationId xmlns:a16="http://schemas.microsoft.com/office/drawing/2014/main" id="{E8D8AB51-B743-45B0-BD60-A86BB7FC7CC3}"/>
              </a:ext>
            </a:extLst>
          </p:cNvPr>
          <p:cNvSpPr>
            <a:spLocks noGrp="1"/>
          </p:cNvSpPr>
          <p:nvPr/>
        </p:nvSpPr>
        <p:spPr>
          <a:xfrm>
            <a:off x="552450" y="685800"/>
            <a:ext cx="2333625" cy="1524000"/>
          </a:xfrm>
          <a:prstGeom prst="rect">
            <a:avLst/>
          </a:prstGeom>
          <a:noFill/>
          <a:ln w="0">
            <a:noFill/>
          </a:ln>
        </p:spPr>
        <p:txBody>
          <a:bodyPr anchor="t">
            <a:normAutofit/>
          </a:bodyPr>
          <a:lstStyle/>
          <a:p>
            <a:pPr algn="l">
              <a:defRPr sz="2475" b="1">
                <a:solidFill>
                  <a:srgbClr val="FFFFFF"/>
                </a:solidFill>
                <a:latin typeface="Arial"/>
                <a:ea typeface="Arial"/>
                <a:cs typeface="Arial"/>
              </a:defRPr>
            </a:pPr>
            <a:r>
              <a:rPr sz="2475" b="1">
                <a:solidFill>
                  <a:srgbClr val="FFFFFF"/>
                </a:solidFill>
                <a:latin typeface="Arial"/>
                <a:ea typeface="Arial"/>
                <a:cs typeface="Arial"/>
              </a:rPr>
              <a:t>Emergency management standards</a:t>
            </a:r>
          </a:p>
        </p:txBody>
      </p:sp>
      <p:sp>
        <p:nvSpPr>
          <p:cNvPr id="3" name="Rectangle 2">
            <a:extLst>
              <a:ext uri="{FF2B5EF4-FFF2-40B4-BE49-F238E27FC236}">
                <a16:creationId xmlns:a16="http://schemas.microsoft.com/office/drawing/2014/main" id="{7DF908DE-013C-4A02-9427-157ABCCC2FC0}"/>
              </a:ext>
            </a:extLst>
          </p:cNvPr>
          <p:cNvSpPr>
            <a:spLocks noGrp="1"/>
          </p:cNvSpPr>
          <p:nvPr/>
        </p:nvSpPr>
        <p:spPr>
          <a:xfrm>
            <a:off x="552450" y="2381250"/>
            <a:ext cx="2238375" cy="1047750"/>
          </a:xfrm>
          <a:prstGeom prst="rect">
            <a:avLst/>
          </a:prstGeom>
          <a:noFill/>
          <a:ln w="0">
            <a:noFill/>
          </a:ln>
        </p:spPr>
        <p:txBody>
          <a:bodyPr anchor="t">
            <a:normAutofit/>
          </a:bodyPr>
          <a:lstStyle/>
          <a:p>
            <a:pPr algn="l">
              <a:defRPr sz="1275" b="0">
                <a:solidFill>
                  <a:srgbClr val="FFFFFF"/>
                </a:solidFill>
                <a:latin typeface="Arial"/>
                <a:ea typeface="Arial"/>
                <a:cs typeface="Arial"/>
              </a:defRPr>
            </a:pPr>
            <a:r>
              <a:rPr sz="1275" b="0">
                <a:solidFill>
                  <a:srgbClr val="FFFFFF"/>
                </a:solidFill>
                <a:latin typeface="Arial"/>
                <a:ea typeface="Arial"/>
                <a:cs typeface="Arial"/>
              </a:rPr>
              <a:t>The 2026 plan makes the operating framework explicit</a:t>
            </a:r>
          </a:p>
        </p:txBody>
      </p:sp>
      <p:sp>
        <p:nvSpPr>
          <p:cNvPr id="4" name="Rectangle 3">
            <a:extLst>
              <a:ext uri="{FF2B5EF4-FFF2-40B4-BE49-F238E27FC236}">
                <a16:creationId xmlns:a16="http://schemas.microsoft.com/office/drawing/2014/main" id="{BDD49481-8CDE-416A-9799-B10109067881}"/>
              </a:ext>
            </a:extLst>
          </p:cNvPr>
          <p:cNvSpPr>
            <a:spLocks noGrp="1"/>
          </p:cNvSpPr>
          <p:nvPr/>
        </p:nvSpPr>
        <p:spPr>
          <a:xfrm>
            <a:off x="552450" y="3667125"/>
            <a:ext cx="838200" cy="47625"/>
          </a:xfrm>
          <a:prstGeom prst="rect">
            <a:avLst/>
          </a:prstGeom>
          <a:solidFill>
            <a:srgbClr val="D4A532"/>
          </a:solidFill>
          <a:ln w="0">
            <a:noFill/>
          </a:ln>
        </p:spPr>
        <p:txBody>
          <a:bodyPr/>
          <a:lstStyle/>
          <a:p>
            <a:endParaRPr lang="en-US"/>
          </a:p>
        </p:txBody>
      </p:sp>
      <p:pic>
        <p:nvPicPr>
          <p:cNvPr id="21" name="Picture 20"/>
          <p:cNvPicPr>
            <a:picLocks noChangeAspect="1"/>
          </p:cNvPicPr>
          <p:nvPr/>
        </p:nvPicPr>
        <p:blipFill>
          <a:blip r:embed="rId3"/>
          <a:stretch/>
        </p:blipFill>
        <p:spPr>
          <a:xfrm>
            <a:off x="10953750" y="212195"/>
            <a:ext cx="819150" cy="585260"/>
          </a:xfrm>
          <a:prstGeom prst="rect">
            <a:avLst/>
          </a:prstGeom>
        </p:spPr>
      </p:pic>
      <p:sp>
        <p:nvSpPr>
          <p:cNvPr id="6" name="Rectangle 5">
            <a:extLst>
              <a:ext uri="{FF2B5EF4-FFF2-40B4-BE49-F238E27FC236}">
                <a16:creationId xmlns:a16="http://schemas.microsoft.com/office/drawing/2014/main" id="{BA2C4242-0976-4688-8C94-86EC89571300}"/>
              </a:ext>
            </a:extLst>
          </p:cNvPr>
          <p:cNvSpPr>
            <a:spLocks noGrp="1"/>
          </p:cNvSpPr>
          <p:nvPr/>
        </p:nvSpPr>
        <p:spPr>
          <a:xfrm>
            <a:off x="3857625" y="1000125"/>
            <a:ext cx="7143750" cy="742950"/>
          </a:xfrm>
          <a:prstGeom prst="rect">
            <a:avLst/>
          </a:prstGeom>
          <a:noFill/>
          <a:ln w="0">
            <a:noFill/>
          </a:ln>
        </p:spPr>
        <p:txBody>
          <a:bodyPr anchor="t">
            <a:normAutofit fontScale="95487"/>
          </a:bodyPr>
          <a:lstStyle/>
          <a:p>
            <a:pPr algn="l">
              <a:defRPr sz="2025" b="1">
                <a:solidFill>
                  <a:srgbClr val="355F6C"/>
                </a:solidFill>
                <a:latin typeface="Arial"/>
                <a:ea typeface="Arial"/>
                <a:cs typeface="Arial"/>
              </a:defRPr>
            </a:pPr>
            <a:r>
              <a:rPr sz="2025" b="1">
                <a:solidFill>
                  <a:srgbClr val="355F6C"/>
                </a:solidFill>
                <a:latin typeface="Arial"/>
                <a:ea typeface="Arial"/>
                <a:cs typeface="Arial"/>
              </a:rPr>
              <a:t>The 2015 plan did not expressly identify SEMS or the Incident Command System as the City’s operating doctrine.</a:t>
            </a:r>
          </a:p>
        </p:txBody>
      </p:sp>
      <p:sp>
        <p:nvSpPr>
          <p:cNvPr id="7" name="Rectangle 6">
            <a:extLst>
              <a:ext uri="{FF2B5EF4-FFF2-40B4-BE49-F238E27FC236}">
                <a16:creationId xmlns:a16="http://schemas.microsoft.com/office/drawing/2014/main" id="{C04F2E09-BACE-4C48-B3ED-B00991BEFFE9}"/>
              </a:ext>
            </a:extLst>
          </p:cNvPr>
          <p:cNvSpPr>
            <a:spLocks noGrp="1"/>
          </p:cNvSpPr>
          <p:nvPr/>
        </p:nvSpPr>
        <p:spPr>
          <a:xfrm>
            <a:off x="3857625" y="2143125"/>
            <a:ext cx="1381125" cy="400050"/>
          </a:xfrm>
          <a:prstGeom prst="rect">
            <a:avLst/>
          </a:prstGeom>
          <a:noFill/>
          <a:ln w="0">
            <a:noFill/>
          </a:ln>
        </p:spPr>
        <p:txBody>
          <a:bodyPr anchor="t">
            <a:normAutofit fontScale="97500" lnSpcReduction="10000"/>
          </a:bodyPr>
          <a:lstStyle/>
          <a:p>
            <a:pPr algn="l">
              <a:defRPr sz="2250" b="1">
                <a:solidFill>
                  <a:srgbClr val="C75245"/>
                </a:solidFill>
                <a:latin typeface="Arial"/>
                <a:ea typeface="Arial"/>
                <a:cs typeface="Arial"/>
              </a:defRPr>
            </a:pPr>
            <a:r>
              <a:rPr sz="2250" b="1">
                <a:solidFill>
                  <a:srgbClr val="C75245"/>
                </a:solidFill>
                <a:latin typeface="Arial"/>
                <a:ea typeface="Arial"/>
                <a:cs typeface="Arial"/>
              </a:rPr>
              <a:t>SEMS</a:t>
            </a:r>
          </a:p>
        </p:txBody>
      </p:sp>
      <p:sp>
        <p:nvSpPr>
          <p:cNvPr id="8" name="Rectangle 7">
            <a:extLst>
              <a:ext uri="{FF2B5EF4-FFF2-40B4-BE49-F238E27FC236}">
                <a16:creationId xmlns:a16="http://schemas.microsoft.com/office/drawing/2014/main" id="{5D2E2A9C-ABB0-4F21-A65D-AB37970E0007}"/>
              </a:ext>
            </a:extLst>
          </p:cNvPr>
          <p:cNvSpPr>
            <a:spLocks noGrp="1"/>
          </p:cNvSpPr>
          <p:nvPr/>
        </p:nvSpPr>
        <p:spPr>
          <a:xfrm>
            <a:off x="5286375" y="2095500"/>
            <a:ext cx="5715000" cy="685800"/>
          </a:xfrm>
          <a:prstGeom prst="rect">
            <a:avLst/>
          </a:prstGeom>
          <a:noFill/>
          <a:ln w="0">
            <a:noFill/>
          </a:ln>
        </p:spPr>
        <p:txBody>
          <a:bodyPr anchor="t">
            <a:noAutofit/>
          </a:bodyPr>
          <a:lstStyle/>
          <a:p>
            <a:pPr algn="l">
              <a:defRPr sz="1500" b="0">
                <a:solidFill>
                  <a:srgbClr val="24323A"/>
                </a:solidFill>
                <a:latin typeface="Arial"/>
                <a:ea typeface="Arial"/>
                <a:cs typeface="Arial"/>
              </a:defRPr>
            </a:pPr>
            <a:r>
              <a:rPr sz="1600" b="0" dirty="0">
                <a:solidFill>
                  <a:srgbClr val="24323A"/>
                </a:solidFill>
                <a:latin typeface="Arial"/>
                <a:ea typeface="Arial"/>
                <a:cs typeface="Arial"/>
              </a:rPr>
              <a:t>California’s</a:t>
            </a:r>
            <a:r>
              <a:rPr lang="en-US" sz="1600" b="0" dirty="0">
                <a:solidFill>
                  <a:srgbClr val="24323A"/>
                </a:solidFill>
                <a:latin typeface="Arial"/>
                <a:ea typeface="Arial"/>
                <a:cs typeface="Arial"/>
              </a:rPr>
              <a:t> Standardized</a:t>
            </a:r>
            <a:r>
              <a:rPr sz="1600" b="0" dirty="0">
                <a:solidFill>
                  <a:srgbClr val="24323A"/>
                </a:solidFill>
                <a:latin typeface="Arial"/>
                <a:ea typeface="Arial"/>
                <a:cs typeface="Arial"/>
              </a:rPr>
              <a:t> </a:t>
            </a:r>
            <a:r>
              <a:rPr lang="en-US" sz="1600" b="0" dirty="0">
                <a:solidFill>
                  <a:srgbClr val="24323A"/>
                </a:solidFill>
                <a:latin typeface="Arial"/>
                <a:ea typeface="Arial"/>
                <a:cs typeface="Arial"/>
              </a:rPr>
              <a:t>Emergency Management S</a:t>
            </a:r>
            <a:r>
              <a:rPr sz="1600" b="0" dirty="0">
                <a:solidFill>
                  <a:srgbClr val="24323A"/>
                </a:solidFill>
                <a:latin typeface="Arial"/>
                <a:ea typeface="Arial"/>
                <a:cs typeface="Arial"/>
              </a:rPr>
              <a:t>ystem for multi</a:t>
            </a:r>
            <a:r>
              <a:rPr lang="en-US" sz="1600" b="0" dirty="0">
                <a:solidFill>
                  <a:srgbClr val="24323A"/>
                </a:solidFill>
                <a:latin typeface="Arial"/>
                <a:ea typeface="Arial"/>
                <a:cs typeface="Arial"/>
              </a:rPr>
              <a:t>-</a:t>
            </a:r>
            <a:r>
              <a:rPr sz="1600" b="0" dirty="0">
                <a:solidFill>
                  <a:srgbClr val="24323A"/>
                </a:solidFill>
                <a:latin typeface="Arial"/>
                <a:ea typeface="Arial"/>
                <a:cs typeface="Arial"/>
              </a:rPr>
              <a:t>agency coordination, mutual aid, and </a:t>
            </a:r>
            <a:r>
              <a:rPr sz="1400" b="0" dirty="0">
                <a:solidFill>
                  <a:srgbClr val="24323A"/>
                </a:solidFill>
                <a:latin typeface="Arial"/>
                <a:ea typeface="Arial"/>
                <a:cs typeface="Arial"/>
              </a:rPr>
              <a:t>communication</a:t>
            </a:r>
            <a:r>
              <a:rPr sz="1600" b="0" dirty="0">
                <a:solidFill>
                  <a:srgbClr val="24323A"/>
                </a:solidFill>
                <a:latin typeface="Arial"/>
                <a:ea typeface="Arial"/>
                <a:cs typeface="Arial"/>
              </a:rPr>
              <a:t> among field, City, Operational Area, regional, and state levels</a:t>
            </a:r>
          </a:p>
        </p:txBody>
      </p:sp>
      <p:sp>
        <p:nvSpPr>
          <p:cNvPr id="9" name="Rectangle 8">
            <a:extLst>
              <a:ext uri="{FF2B5EF4-FFF2-40B4-BE49-F238E27FC236}">
                <a16:creationId xmlns:a16="http://schemas.microsoft.com/office/drawing/2014/main" id="{F7EB989D-BD94-4909-AFE8-57582753C9CA}"/>
              </a:ext>
            </a:extLst>
          </p:cNvPr>
          <p:cNvSpPr>
            <a:spLocks noGrp="1"/>
          </p:cNvSpPr>
          <p:nvPr/>
        </p:nvSpPr>
        <p:spPr>
          <a:xfrm>
            <a:off x="3857625" y="2971800"/>
            <a:ext cx="7143750" cy="19050"/>
          </a:xfrm>
          <a:prstGeom prst="rect">
            <a:avLst/>
          </a:prstGeom>
          <a:solidFill>
            <a:srgbClr val="D8DDDF"/>
          </a:solidFill>
          <a:ln w="0">
            <a:noFill/>
          </a:ln>
        </p:spPr>
        <p:txBody>
          <a:bodyPr/>
          <a:lstStyle/>
          <a:p>
            <a:endParaRPr lang="en-US"/>
          </a:p>
        </p:txBody>
      </p:sp>
      <p:sp>
        <p:nvSpPr>
          <p:cNvPr id="10" name="Rectangle 9">
            <a:extLst>
              <a:ext uri="{FF2B5EF4-FFF2-40B4-BE49-F238E27FC236}">
                <a16:creationId xmlns:a16="http://schemas.microsoft.com/office/drawing/2014/main" id="{3A6499F1-BA0B-43E1-BFD8-CB0D9C543C5B}"/>
              </a:ext>
            </a:extLst>
          </p:cNvPr>
          <p:cNvSpPr>
            <a:spLocks noGrp="1"/>
          </p:cNvSpPr>
          <p:nvPr/>
        </p:nvSpPr>
        <p:spPr>
          <a:xfrm>
            <a:off x="3857625" y="3333750"/>
            <a:ext cx="1714500" cy="400050"/>
          </a:xfrm>
          <a:prstGeom prst="rect">
            <a:avLst/>
          </a:prstGeom>
          <a:noFill/>
          <a:ln w="0">
            <a:noFill/>
          </a:ln>
        </p:spPr>
        <p:txBody>
          <a:bodyPr anchor="t">
            <a:normAutofit fontScale="74895" lnSpcReduction="20000"/>
          </a:bodyPr>
          <a:lstStyle/>
          <a:p>
            <a:pPr algn="l">
              <a:defRPr sz="2250" b="1">
                <a:solidFill>
                  <a:srgbClr val="C75245"/>
                </a:solidFill>
                <a:latin typeface="Arial"/>
                <a:ea typeface="Arial"/>
                <a:cs typeface="Arial"/>
              </a:defRPr>
            </a:pPr>
            <a:r>
              <a:rPr sz="2250" b="1">
                <a:solidFill>
                  <a:srgbClr val="C75245"/>
                </a:solidFill>
                <a:latin typeface="Arial"/>
                <a:ea typeface="Arial"/>
                <a:cs typeface="Arial"/>
              </a:rPr>
              <a:t>NIMS and ICS</a:t>
            </a:r>
          </a:p>
        </p:txBody>
      </p:sp>
      <p:sp>
        <p:nvSpPr>
          <p:cNvPr id="11" name="Rectangle 10">
            <a:extLst>
              <a:ext uri="{FF2B5EF4-FFF2-40B4-BE49-F238E27FC236}">
                <a16:creationId xmlns:a16="http://schemas.microsoft.com/office/drawing/2014/main" id="{C4CC5506-D24E-4E10-8FCC-3A78B582FF2F}"/>
              </a:ext>
            </a:extLst>
          </p:cNvPr>
          <p:cNvSpPr>
            <a:spLocks noGrp="1"/>
          </p:cNvSpPr>
          <p:nvPr/>
        </p:nvSpPr>
        <p:spPr>
          <a:xfrm>
            <a:off x="5286375" y="3209925"/>
            <a:ext cx="5238750" cy="685800"/>
          </a:xfrm>
          <a:prstGeom prst="rect">
            <a:avLst/>
          </a:prstGeom>
          <a:noFill/>
          <a:ln w="0">
            <a:noFill/>
          </a:ln>
        </p:spPr>
        <p:txBody>
          <a:bodyPr anchor="t">
            <a:noAutofit/>
          </a:bodyPr>
          <a:lstStyle/>
          <a:p>
            <a:pPr algn="l">
              <a:defRPr sz="1500" b="0">
                <a:solidFill>
                  <a:srgbClr val="24323A"/>
                </a:solidFill>
                <a:latin typeface="Arial"/>
                <a:ea typeface="Arial"/>
                <a:cs typeface="Arial"/>
              </a:defRPr>
            </a:pPr>
            <a:r>
              <a:rPr lang="en-US" sz="1600" b="0" dirty="0">
                <a:solidFill>
                  <a:srgbClr val="24323A"/>
                </a:solidFill>
                <a:latin typeface="Arial"/>
                <a:ea typeface="Arial"/>
                <a:cs typeface="Arial"/>
              </a:rPr>
              <a:t>National </a:t>
            </a:r>
            <a:r>
              <a:rPr lang="en-US" sz="1600" dirty="0">
                <a:solidFill>
                  <a:srgbClr val="24323A"/>
                </a:solidFill>
                <a:latin typeface="Arial"/>
                <a:ea typeface="Arial"/>
                <a:cs typeface="Arial"/>
              </a:rPr>
              <a:t>s</a:t>
            </a:r>
            <a:r>
              <a:rPr sz="1600" b="0" dirty="0">
                <a:solidFill>
                  <a:srgbClr val="24323A"/>
                </a:solidFill>
                <a:latin typeface="Arial"/>
                <a:ea typeface="Arial"/>
                <a:cs typeface="Arial"/>
              </a:rPr>
              <a:t>tandard command structure for field operations, including common terminology, manageable span of control, and scalable incident organization</a:t>
            </a:r>
          </a:p>
        </p:txBody>
      </p:sp>
      <p:sp>
        <p:nvSpPr>
          <p:cNvPr id="12" name="Rectangle 11">
            <a:extLst>
              <a:ext uri="{FF2B5EF4-FFF2-40B4-BE49-F238E27FC236}">
                <a16:creationId xmlns:a16="http://schemas.microsoft.com/office/drawing/2014/main" id="{4D540727-7C05-4CD0-AA8C-C4B35480B750}"/>
              </a:ext>
            </a:extLst>
          </p:cNvPr>
          <p:cNvSpPr>
            <a:spLocks noGrp="1"/>
          </p:cNvSpPr>
          <p:nvPr/>
        </p:nvSpPr>
        <p:spPr>
          <a:xfrm>
            <a:off x="3857625" y="4162425"/>
            <a:ext cx="7143750" cy="19050"/>
          </a:xfrm>
          <a:prstGeom prst="rect">
            <a:avLst/>
          </a:prstGeom>
          <a:solidFill>
            <a:srgbClr val="D8DDDF"/>
          </a:solidFill>
          <a:ln w="0">
            <a:noFill/>
          </a:ln>
        </p:spPr>
        <p:txBody>
          <a:bodyPr/>
          <a:lstStyle/>
          <a:p>
            <a:endParaRPr lang="en-US"/>
          </a:p>
        </p:txBody>
      </p:sp>
      <p:sp>
        <p:nvSpPr>
          <p:cNvPr id="13" name="Rectangle 12">
            <a:extLst>
              <a:ext uri="{FF2B5EF4-FFF2-40B4-BE49-F238E27FC236}">
                <a16:creationId xmlns:a16="http://schemas.microsoft.com/office/drawing/2014/main" id="{AA4AEF6E-7552-439C-B020-5ED38CD4F7C9}"/>
              </a:ext>
            </a:extLst>
          </p:cNvPr>
          <p:cNvSpPr>
            <a:spLocks noGrp="1"/>
          </p:cNvSpPr>
          <p:nvPr/>
        </p:nvSpPr>
        <p:spPr>
          <a:xfrm>
            <a:off x="3857625" y="4524375"/>
            <a:ext cx="1381125" cy="400050"/>
          </a:xfrm>
          <a:prstGeom prst="rect">
            <a:avLst/>
          </a:prstGeom>
          <a:noFill/>
          <a:ln w="0">
            <a:noFill/>
          </a:ln>
        </p:spPr>
        <p:txBody>
          <a:bodyPr anchor="t">
            <a:normAutofit fontScale="90000"/>
          </a:bodyPr>
          <a:lstStyle/>
          <a:p>
            <a:pPr algn="l">
              <a:defRPr sz="2250" b="1">
                <a:solidFill>
                  <a:srgbClr val="C75245"/>
                </a:solidFill>
                <a:latin typeface="Arial"/>
                <a:ea typeface="Arial"/>
                <a:cs typeface="Arial"/>
              </a:defRPr>
            </a:pPr>
            <a:r>
              <a:rPr sz="2250" b="1">
                <a:solidFill>
                  <a:srgbClr val="C75245"/>
                </a:solidFill>
                <a:latin typeface="Arial"/>
                <a:ea typeface="Arial"/>
                <a:cs typeface="Arial"/>
              </a:rPr>
              <a:t>City EOC</a:t>
            </a:r>
          </a:p>
        </p:txBody>
      </p:sp>
      <p:sp>
        <p:nvSpPr>
          <p:cNvPr id="14" name="Rectangle 13">
            <a:extLst>
              <a:ext uri="{FF2B5EF4-FFF2-40B4-BE49-F238E27FC236}">
                <a16:creationId xmlns:a16="http://schemas.microsoft.com/office/drawing/2014/main" id="{64EA2433-513C-410D-AB18-04A02FA63B02}"/>
              </a:ext>
            </a:extLst>
          </p:cNvPr>
          <p:cNvSpPr>
            <a:spLocks noGrp="1"/>
          </p:cNvSpPr>
          <p:nvPr/>
        </p:nvSpPr>
        <p:spPr>
          <a:xfrm>
            <a:off x="5286375" y="4476750"/>
            <a:ext cx="5715000" cy="685800"/>
          </a:xfrm>
          <a:prstGeom prst="rect">
            <a:avLst/>
          </a:prstGeom>
          <a:noFill/>
          <a:ln w="0">
            <a:noFill/>
          </a:ln>
        </p:spPr>
        <p:txBody>
          <a:bodyPr anchor="t">
            <a:noAutofit/>
          </a:bodyPr>
          <a:lstStyle/>
          <a:p>
            <a:pPr algn="l">
              <a:defRPr sz="1500" b="0">
                <a:solidFill>
                  <a:srgbClr val="24323A"/>
                </a:solidFill>
                <a:latin typeface="Arial"/>
                <a:ea typeface="Arial"/>
                <a:cs typeface="Arial"/>
              </a:defRPr>
            </a:pPr>
            <a:r>
              <a:rPr sz="1600" b="0" dirty="0">
                <a:solidFill>
                  <a:srgbClr val="24323A"/>
                </a:solidFill>
                <a:latin typeface="Arial"/>
                <a:ea typeface="Arial"/>
                <a:cs typeface="Arial"/>
              </a:rPr>
              <a:t>Coordinates policy, information, resources, continuity, public communications, and regional support while field command retains tactical control</a:t>
            </a:r>
          </a:p>
        </p:txBody>
      </p:sp>
      <p:sp>
        <p:nvSpPr>
          <p:cNvPr id="15" name="Rectangle 14">
            <a:extLst>
              <a:ext uri="{FF2B5EF4-FFF2-40B4-BE49-F238E27FC236}">
                <a16:creationId xmlns:a16="http://schemas.microsoft.com/office/drawing/2014/main" id="{78119620-DC80-43D6-96AB-63E71075E32F}"/>
              </a:ext>
            </a:extLst>
          </p:cNvPr>
          <p:cNvSpPr>
            <a:spLocks noGrp="1"/>
          </p:cNvSpPr>
          <p:nvPr/>
        </p:nvSpPr>
        <p:spPr>
          <a:xfrm>
            <a:off x="3857625" y="5619750"/>
            <a:ext cx="7143750" cy="552450"/>
          </a:xfrm>
          <a:prstGeom prst="rect">
            <a:avLst/>
          </a:prstGeom>
          <a:noFill/>
          <a:ln w="0">
            <a:noFill/>
          </a:ln>
        </p:spPr>
        <p:txBody>
          <a:bodyPr anchor="t">
            <a:normAutofit/>
          </a:bodyPr>
          <a:lstStyle/>
          <a:p>
            <a:pPr algn="l">
              <a:defRPr sz="1350" b="1">
                <a:solidFill>
                  <a:srgbClr val="355F6C"/>
                </a:solidFill>
                <a:latin typeface="Arial"/>
                <a:ea typeface="Arial"/>
                <a:cs typeface="Arial"/>
              </a:defRPr>
            </a:pPr>
            <a:r>
              <a:rPr sz="1350" b="1">
                <a:solidFill>
                  <a:srgbClr val="355F6C"/>
                </a:solidFill>
                <a:latin typeface="Arial"/>
                <a:ea typeface="Arial"/>
                <a:cs typeface="Arial"/>
              </a:rPr>
              <a:t>The updated plan also establishes activation levels, operational periods, EOC Action Plans, resource tracking, and standardized documentation.</a:t>
            </a:r>
          </a:p>
        </p:txBody>
      </p:sp>
      <p:sp>
        <p:nvSpPr>
          <p:cNvPr id="16" name="Rectangle 15">
            <a:extLst>
              <a:ext uri="{FF2B5EF4-FFF2-40B4-BE49-F238E27FC236}">
                <a16:creationId xmlns:a16="http://schemas.microsoft.com/office/drawing/2014/main" id="{8E039931-F482-49FF-B96A-D3A57604DF82}"/>
              </a:ext>
            </a:extLst>
          </p:cNvPr>
          <p:cNvSpPr>
            <a:spLocks noGrp="1"/>
          </p:cNvSpPr>
          <p:nvPr/>
        </p:nvSpPr>
        <p:spPr>
          <a:xfrm>
            <a:off x="11572875" y="6457950"/>
            <a:ext cx="228600" cy="171450"/>
          </a:xfrm>
          <a:prstGeom prst="rect">
            <a:avLst/>
          </a:prstGeom>
          <a:noFill/>
          <a:ln w="0">
            <a:noFill/>
          </a:ln>
        </p:spPr>
        <p:txBody>
          <a:bodyPr anchor="t">
            <a:normAutofit fontScale="71136" lnSpcReduction="10000"/>
          </a:bodyPr>
          <a:lstStyle/>
          <a:p>
            <a:pPr algn="r">
              <a:defRPr sz="825" b="0">
                <a:solidFill>
                  <a:srgbClr val="9AA4A8"/>
                </a:solidFill>
                <a:latin typeface="Arial"/>
                <a:ea typeface="Arial"/>
                <a:cs typeface="Arial"/>
              </a:defRPr>
            </a:pPr>
            <a:r>
              <a:rPr sz="825" b="0">
                <a:solidFill>
                  <a:srgbClr val="9AA4A8"/>
                </a:solidFill>
                <a:latin typeface="Arial"/>
                <a:ea typeface="Arial"/>
                <a:cs typeface="Arial"/>
              </a:rPr>
              <a:t>3</a:t>
            </a:r>
          </a:p>
        </p:txBody>
      </p:sp>
    </p:spTree>
    <p:extLst>
      <p:ext uri="{BB962C8B-B14F-4D97-AF65-F5344CB8AC3E}">
        <p14:creationId xmlns:p14="http://schemas.microsoft.com/office/powerpoint/2010/main" val="1563240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B2CC91E-DF7B-418F-9755-45B2675D53A6}"/>
              </a:ext>
            </a:extLst>
          </p:cNvPr>
          <p:cNvSpPr>
            <a:spLocks noGrp="1"/>
          </p:cNvSpPr>
          <p:nvPr/>
        </p:nvSpPr>
        <p:spPr>
          <a:xfrm>
            <a:off x="0" y="0"/>
            <a:ext cx="3333750" cy="6858000"/>
          </a:xfrm>
          <a:prstGeom prst="rect">
            <a:avLst/>
          </a:prstGeom>
          <a:solidFill>
            <a:srgbClr val="557B88"/>
          </a:solidFill>
          <a:ln w="0">
            <a:noFill/>
          </a:ln>
        </p:spPr>
        <p:txBody>
          <a:bodyPr/>
          <a:lstStyle/>
          <a:p>
            <a:endParaRPr lang="en-US"/>
          </a:p>
        </p:txBody>
      </p:sp>
      <p:sp>
        <p:nvSpPr>
          <p:cNvPr id="2" name="Rectangle 1">
            <a:extLst>
              <a:ext uri="{FF2B5EF4-FFF2-40B4-BE49-F238E27FC236}">
                <a16:creationId xmlns:a16="http://schemas.microsoft.com/office/drawing/2014/main" id="{83C6CA65-A499-4DDC-88A2-90804564894D}"/>
              </a:ext>
            </a:extLst>
          </p:cNvPr>
          <p:cNvSpPr>
            <a:spLocks noGrp="1"/>
          </p:cNvSpPr>
          <p:nvPr/>
        </p:nvSpPr>
        <p:spPr>
          <a:xfrm>
            <a:off x="552450" y="685800"/>
            <a:ext cx="2333625" cy="1524000"/>
          </a:xfrm>
          <a:prstGeom prst="rect">
            <a:avLst/>
          </a:prstGeom>
          <a:noFill/>
          <a:ln w="0">
            <a:noFill/>
          </a:ln>
        </p:spPr>
        <p:txBody>
          <a:bodyPr anchor="t">
            <a:normAutofit/>
          </a:bodyPr>
          <a:lstStyle/>
          <a:p>
            <a:pPr algn="l">
              <a:defRPr sz="2475" b="1">
                <a:solidFill>
                  <a:srgbClr val="FFFFFF"/>
                </a:solidFill>
                <a:latin typeface="Arial"/>
                <a:ea typeface="Arial"/>
                <a:cs typeface="Arial"/>
              </a:defRPr>
            </a:pPr>
            <a:r>
              <a:rPr sz="2475" b="1">
                <a:solidFill>
                  <a:srgbClr val="FFFFFF"/>
                </a:solidFill>
                <a:latin typeface="Arial"/>
                <a:ea typeface="Arial"/>
                <a:cs typeface="Arial"/>
              </a:rPr>
              <a:t>How the plans work together</a:t>
            </a:r>
          </a:p>
        </p:txBody>
      </p:sp>
      <p:sp>
        <p:nvSpPr>
          <p:cNvPr id="3" name="Rectangle 2">
            <a:extLst>
              <a:ext uri="{FF2B5EF4-FFF2-40B4-BE49-F238E27FC236}">
                <a16:creationId xmlns:a16="http://schemas.microsoft.com/office/drawing/2014/main" id="{D9A5CB29-9703-4053-A005-AF797E49CACD}"/>
              </a:ext>
            </a:extLst>
          </p:cNvPr>
          <p:cNvSpPr>
            <a:spLocks noGrp="1"/>
          </p:cNvSpPr>
          <p:nvPr/>
        </p:nvSpPr>
        <p:spPr>
          <a:xfrm>
            <a:off x="552450" y="2381250"/>
            <a:ext cx="2238375" cy="1047750"/>
          </a:xfrm>
          <a:prstGeom prst="rect">
            <a:avLst/>
          </a:prstGeom>
          <a:noFill/>
          <a:ln w="0">
            <a:noFill/>
          </a:ln>
        </p:spPr>
        <p:txBody>
          <a:bodyPr anchor="t">
            <a:normAutofit/>
          </a:bodyPr>
          <a:lstStyle/>
          <a:p>
            <a:pPr algn="l">
              <a:defRPr sz="1275" b="0">
                <a:solidFill>
                  <a:srgbClr val="FFFFFF"/>
                </a:solidFill>
                <a:latin typeface="Arial"/>
                <a:ea typeface="Arial"/>
                <a:cs typeface="Arial"/>
              </a:defRPr>
            </a:pPr>
            <a:r>
              <a:rPr sz="1275" b="0">
                <a:solidFill>
                  <a:srgbClr val="FFFFFF"/>
                </a:solidFill>
                <a:latin typeface="Arial"/>
                <a:ea typeface="Arial"/>
                <a:cs typeface="Arial"/>
              </a:rPr>
              <a:t>Two adopted plans with different but connected purposes</a:t>
            </a:r>
          </a:p>
        </p:txBody>
      </p:sp>
      <p:sp>
        <p:nvSpPr>
          <p:cNvPr id="4" name="Rectangle 3">
            <a:extLst>
              <a:ext uri="{FF2B5EF4-FFF2-40B4-BE49-F238E27FC236}">
                <a16:creationId xmlns:a16="http://schemas.microsoft.com/office/drawing/2014/main" id="{7D4B65E6-0F3C-4A7C-8A59-DCC7ADA793B2}"/>
              </a:ext>
            </a:extLst>
          </p:cNvPr>
          <p:cNvSpPr>
            <a:spLocks noGrp="1"/>
          </p:cNvSpPr>
          <p:nvPr/>
        </p:nvSpPr>
        <p:spPr>
          <a:xfrm>
            <a:off x="552450" y="3667125"/>
            <a:ext cx="838200" cy="47625"/>
          </a:xfrm>
          <a:prstGeom prst="rect">
            <a:avLst/>
          </a:prstGeom>
          <a:solidFill>
            <a:srgbClr val="D4A532"/>
          </a:solidFill>
          <a:ln w="0">
            <a:noFill/>
          </a:ln>
        </p:spPr>
        <p:txBody>
          <a:bodyPr/>
          <a:lstStyle/>
          <a:p>
            <a:endParaRPr lang="en-US"/>
          </a:p>
        </p:txBody>
      </p:sp>
      <p:pic>
        <p:nvPicPr>
          <p:cNvPr id="20" name="Picture 19"/>
          <p:cNvPicPr>
            <a:picLocks noChangeAspect="1"/>
          </p:cNvPicPr>
          <p:nvPr/>
        </p:nvPicPr>
        <p:blipFill>
          <a:blip r:embed="rId3"/>
          <a:stretch/>
        </p:blipFill>
        <p:spPr>
          <a:xfrm>
            <a:off x="10953750" y="212195"/>
            <a:ext cx="819150" cy="585260"/>
          </a:xfrm>
          <a:prstGeom prst="rect">
            <a:avLst/>
          </a:prstGeom>
        </p:spPr>
      </p:pic>
      <p:sp>
        <p:nvSpPr>
          <p:cNvPr id="6" name="Rectangle 5">
            <a:extLst>
              <a:ext uri="{FF2B5EF4-FFF2-40B4-BE49-F238E27FC236}">
                <a16:creationId xmlns:a16="http://schemas.microsoft.com/office/drawing/2014/main" id="{1AF278FC-D7F5-4B7E-BA22-7C9D4049D774}"/>
              </a:ext>
            </a:extLst>
          </p:cNvPr>
          <p:cNvSpPr>
            <a:spLocks noGrp="1"/>
          </p:cNvSpPr>
          <p:nvPr/>
        </p:nvSpPr>
        <p:spPr>
          <a:xfrm>
            <a:off x="3857625" y="1000125"/>
            <a:ext cx="3400425" cy="533400"/>
          </a:xfrm>
          <a:prstGeom prst="rect">
            <a:avLst/>
          </a:prstGeom>
          <a:noFill/>
          <a:ln w="0">
            <a:noFill/>
          </a:ln>
        </p:spPr>
        <p:txBody>
          <a:bodyPr anchor="t">
            <a:noAutofit/>
          </a:bodyPr>
          <a:lstStyle/>
          <a:p>
            <a:pPr algn="l">
              <a:defRPr sz="1350" b="1">
                <a:solidFill>
                  <a:srgbClr val="C75245"/>
                </a:solidFill>
                <a:latin typeface="Arial"/>
                <a:ea typeface="Arial"/>
                <a:cs typeface="Arial"/>
              </a:defRPr>
            </a:pPr>
            <a:r>
              <a:rPr sz="1300" dirty="0">
                <a:solidFill>
                  <a:srgbClr val="C75245"/>
                </a:solidFill>
                <a:latin typeface="Arial"/>
                <a:ea typeface="Arial"/>
                <a:cs typeface="Arial"/>
              </a:rPr>
              <a:t>MONTEREY COUNTY MULTI-JURISDICTIONAL</a:t>
            </a:r>
            <a:r>
              <a:rPr lang="en-US" sz="1300" dirty="0">
                <a:solidFill>
                  <a:srgbClr val="C75245"/>
                </a:solidFill>
                <a:latin typeface="Arial"/>
                <a:ea typeface="Arial"/>
                <a:cs typeface="Arial"/>
              </a:rPr>
              <a:t> </a:t>
            </a:r>
            <a:r>
              <a:rPr sz="1300" dirty="0">
                <a:solidFill>
                  <a:srgbClr val="C75245"/>
                </a:solidFill>
                <a:latin typeface="Arial"/>
                <a:ea typeface="Arial"/>
                <a:cs typeface="Arial"/>
              </a:rPr>
              <a:t>HAZARD MITIGATION PLAN</a:t>
            </a:r>
          </a:p>
        </p:txBody>
      </p:sp>
      <p:sp>
        <p:nvSpPr>
          <p:cNvPr id="7" name="Rectangle 6">
            <a:extLst>
              <a:ext uri="{FF2B5EF4-FFF2-40B4-BE49-F238E27FC236}">
                <a16:creationId xmlns:a16="http://schemas.microsoft.com/office/drawing/2014/main" id="{4A1A92E1-418D-4804-9816-0951FC7CCBFA}"/>
              </a:ext>
            </a:extLst>
          </p:cNvPr>
          <p:cNvSpPr>
            <a:spLocks noGrp="1"/>
          </p:cNvSpPr>
          <p:nvPr/>
        </p:nvSpPr>
        <p:spPr>
          <a:xfrm>
            <a:off x="3857625" y="1714500"/>
            <a:ext cx="3333750" cy="1095375"/>
          </a:xfrm>
          <a:prstGeom prst="rect">
            <a:avLst/>
          </a:prstGeom>
          <a:noFill/>
          <a:ln w="0">
            <a:noFill/>
          </a:ln>
        </p:spPr>
        <p:txBody>
          <a:bodyPr anchor="t">
            <a:normAutofit fontScale="98866"/>
          </a:bodyPr>
          <a:lstStyle/>
          <a:p>
            <a:pPr algn="l">
              <a:defRPr sz="1650" b="0">
                <a:solidFill>
                  <a:srgbClr val="24323A"/>
                </a:solidFill>
                <a:latin typeface="Arial"/>
                <a:ea typeface="Arial"/>
                <a:cs typeface="Arial"/>
              </a:defRPr>
            </a:pPr>
            <a:r>
              <a:rPr sz="1500" b="0" dirty="0">
                <a:solidFill>
                  <a:srgbClr val="24323A"/>
                </a:solidFill>
                <a:latin typeface="Arial"/>
                <a:ea typeface="Arial"/>
                <a:cs typeface="Arial"/>
              </a:rPr>
              <a:t>Identifies and assesses Salinas hazards, community exposure, and long-term projects that reduce risk before disasters occur.</a:t>
            </a:r>
          </a:p>
        </p:txBody>
      </p:sp>
      <p:sp>
        <p:nvSpPr>
          <p:cNvPr id="8" name="Rectangle 7">
            <a:extLst>
              <a:ext uri="{FF2B5EF4-FFF2-40B4-BE49-F238E27FC236}">
                <a16:creationId xmlns:a16="http://schemas.microsoft.com/office/drawing/2014/main" id="{374220EF-23FF-4532-A3D1-25648D2A502C}"/>
              </a:ext>
            </a:extLst>
          </p:cNvPr>
          <p:cNvSpPr>
            <a:spLocks noGrp="1"/>
          </p:cNvSpPr>
          <p:nvPr/>
        </p:nvSpPr>
        <p:spPr>
          <a:xfrm>
            <a:off x="7524750" y="952500"/>
            <a:ext cx="28575" cy="2095500"/>
          </a:xfrm>
          <a:prstGeom prst="rect">
            <a:avLst/>
          </a:prstGeom>
          <a:solidFill>
            <a:srgbClr val="D4A532"/>
          </a:solidFill>
          <a:ln w="0">
            <a:noFill/>
          </a:ln>
        </p:spPr>
        <p:txBody>
          <a:bodyPr/>
          <a:lstStyle/>
          <a:p>
            <a:endParaRPr lang="en-US"/>
          </a:p>
        </p:txBody>
      </p:sp>
      <p:sp>
        <p:nvSpPr>
          <p:cNvPr id="9" name="Rectangle 8">
            <a:extLst>
              <a:ext uri="{FF2B5EF4-FFF2-40B4-BE49-F238E27FC236}">
                <a16:creationId xmlns:a16="http://schemas.microsoft.com/office/drawing/2014/main" id="{24A498BF-A975-4C13-88F7-D31D9C8C452B}"/>
              </a:ext>
            </a:extLst>
          </p:cNvPr>
          <p:cNvSpPr>
            <a:spLocks noGrp="1"/>
          </p:cNvSpPr>
          <p:nvPr/>
        </p:nvSpPr>
        <p:spPr>
          <a:xfrm>
            <a:off x="7953375" y="1000125"/>
            <a:ext cx="2857500" cy="533400"/>
          </a:xfrm>
          <a:prstGeom prst="rect">
            <a:avLst/>
          </a:prstGeom>
          <a:noFill/>
          <a:ln w="0">
            <a:noFill/>
          </a:ln>
        </p:spPr>
        <p:txBody>
          <a:bodyPr anchor="t">
            <a:normAutofit/>
          </a:bodyPr>
          <a:lstStyle/>
          <a:p>
            <a:pPr algn="l">
              <a:defRPr sz="1350" b="1">
                <a:solidFill>
                  <a:srgbClr val="C75245"/>
                </a:solidFill>
                <a:latin typeface="Arial"/>
                <a:ea typeface="Arial"/>
                <a:cs typeface="Arial"/>
              </a:defRPr>
            </a:pPr>
            <a:r>
              <a:rPr sz="1350" b="1">
                <a:solidFill>
                  <a:srgbClr val="C75245"/>
                </a:solidFill>
                <a:latin typeface="Arial"/>
                <a:ea typeface="Arial"/>
                <a:cs typeface="Arial"/>
              </a:rPr>
              <a:t>SALINAS EMERGENCY</a:t>
            </a:r>
          </a:p>
          <a:p>
            <a:pPr algn="l">
              <a:defRPr sz="1350" b="1">
                <a:solidFill>
                  <a:srgbClr val="C75245"/>
                </a:solidFill>
                <a:latin typeface="Arial"/>
                <a:ea typeface="Arial"/>
                <a:cs typeface="Arial"/>
              </a:defRPr>
            </a:pPr>
            <a:r>
              <a:rPr sz="1350" b="1">
                <a:solidFill>
                  <a:srgbClr val="C75245"/>
                </a:solidFill>
                <a:latin typeface="Arial"/>
                <a:ea typeface="Arial"/>
                <a:cs typeface="Arial"/>
              </a:rPr>
              <a:t>OPERATIONS PLAN</a:t>
            </a:r>
          </a:p>
        </p:txBody>
      </p:sp>
      <p:sp>
        <p:nvSpPr>
          <p:cNvPr id="10" name="Rectangle 9">
            <a:extLst>
              <a:ext uri="{FF2B5EF4-FFF2-40B4-BE49-F238E27FC236}">
                <a16:creationId xmlns:a16="http://schemas.microsoft.com/office/drawing/2014/main" id="{733D82F4-0768-4CEE-A22C-58ED448A705A}"/>
              </a:ext>
            </a:extLst>
          </p:cNvPr>
          <p:cNvSpPr>
            <a:spLocks noGrp="1"/>
          </p:cNvSpPr>
          <p:nvPr/>
        </p:nvSpPr>
        <p:spPr>
          <a:xfrm>
            <a:off x="7953375" y="1714500"/>
            <a:ext cx="3048000" cy="1095375"/>
          </a:xfrm>
          <a:prstGeom prst="rect">
            <a:avLst/>
          </a:prstGeom>
          <a:noFill/>
          <a:ln w="0">
            <a:noFill/>
          </a:ln>
        </p:spPr>
        <p:txBody>
          <a:bodyPr anchor="t">
            <a:noAutofit/>
          </a:bodyPr>
          <a:lstStyle/>
          <a:p>
            <a:pPr algn="l">
              <a:defRPr sz="1650" b="0">
                <a:solidFill>
                  <a:srgbClr val="24323A"/>
                </a:solidFill>
                <a:latin typeface="Arial"/>
                <a:ea typeface="Arial"/>
                <a:cs typeface="Arial"/>
              </a:defRPr>
            </a:pPr>
            <a:r>
              <a:rPr sz="1500" b="0" dirty="0">
                <a:solidFill>
                  <a:srgbClr val="24323A"/>
                </a:solidFill>
                <a:latin typeface="Arial"/>
                <a:ea typeface="Arial"/>
                <a:cs typeface="Arial"/>
              </a:rPr>
              <a:t>Directs how the City organizes, communicates, protects residents, obtains resources, maintains services, and recovers during emergencies.</a:t>
            </a:r>
          </a:p>
        </p:txBody>
      </p:sp>
      <p:sp>
        <p:nvSpPr>
          <p:cNvPr id="11" name="Rectangle 10">
            <a:extLst>
              <a:ext uri="{FF2B5EF4-FFF2-40B4-BE49-F238E27FC236}">
                <a16:creationId xmlns:a16="http://schemas.microsoft.com/office/drawing/2014/main" id="{BEEADC8A-9B4E-4861-ABEE-B075D85710D1}"/>
              </a:ext>
            </a:extLst>
          </p:cNvPr>
          <p:cNvSpPr>
            <a:spLocks noGrp="1"/>
          </p:cNvSpPr>
          <p:nvPr/>
        </p:nvSpPr>
        <p:spPr>
          <a:xfrm>
            <a:off x="3857625" y="3333750"/>
            <a:ext cx="7143750" cy="19050"/>
          </a:xfrm>
          <a:prstGeom prst="rect">
            <a:avLst/>
          </a:prstGeom>
          <a:solidFill>
            <a:srgbClr val="D8DDDF"/>
          </a:solidFill>
          <a:ln w="0">
            <a:noFill/>
          </a:ln>
        </p:spPr>
        <p:txBody>
          <a:bodyPr/>
          <a:lstStyle/>
          <a:p>
            <a:endParaRPr lang="en-US"/>
          </a:p>
        </p:txBody>
      </p:sp>
      <p:sp>
        <p:nvSpPr>
          <p:cNvPr id="12" name="Rectangle 11">
            <a:extLst>
              <a:ext uri="{FF2B5EF4-FFF2-40B4-BE49-F238E27FC236}">
                <a16:creationId xmlns:a16="http://schemas.microsoft.com/office/drawing/2014/main" id="{75E75C84-57AA-4D68-B398-09EAFF3F8702}"/>
              </a:ext>
            </a:extLst>
          </p:cNvPr>
          <p:cNvSpPr>
            <a:spLocks noGrp="1"/>
          </p:cNvSpPr>
          <p:nvPr/>
        </p:nvSpPr>
        <p:spPr>
          <a:xfrm>
            <a:off x="3857625" y="3667125"/>
            <a:ext cx="7143750" cy="571500"/>
          </a:xfrm>
          <a:prstGeom prst="rect">
            <a:avLst/>
          </a:prstGeom>
          <a:noFill/>
          <a:ln w="0">
            <a:noFill/>
          </a:ln>
        </p:spPr>
        <p:txBody>
          <a:bodyPr anchor="t">
            <a:normAutofit fontScale="91304" lnSpcReduction="10000"/>
          </a:bodyPr>
          <a:lstStyle/>
          <a:p>
            <a:pPr algn="l">
              <a:defRPr sz="1725" b="1">
                <a:solidFill>
                  <a:srgbClr val="355F6C"/>
                </a:solidFill>
                <a:latin typeface="Arial"/>
                <a:ea typeface="Arial"/>
                <a:cs typeface="Arial"/>
              </a:defRPr>
            </a:pPr>
            <a:r>
              <a:rPr sz="1725" b="1">
                <a:solidFill>
                  <a:srgbClr val="355F6C"/>
                </a:solidFill>
                <a:latin typeface="Arial"/>
                <a:ea typeface="Arial"/>
                <a:cs typeface="Arial"/>
              </a:rPr>
              <a:t>The 2026 EOP uses the mitigation plan’s Salinas risk assessment as its planning basis and includes operational annexes for:</a:t>
            </a:r>
          </a:p>
        </p:txBody>
      </p:sp>
      <p:sp>
        <p:nvSpPr>
          <p:cNvPr id="13" name="Rectangle 12">
            <a:extLst>
              <a:ext uri="{FF2B5EF4-FFF2-40B4-BE49-F238E27FC236}">
                <a16:creationId xmlns:a16="http://schemas.microsoft.com/office/drawing/2014/main" id="{CD6AF309-78FC-4752-8580-B2A70E7585A7}"/>
              </a:ext>
            </a:extLst>
          </p:cNvPr>
          <p:cNvSpPr>
            <a:spLocks noGrp="1"/>
          </p:cNvSpPr>
          <p:nvPr/>
        </p:nvSpPr>
        <p:spPr>
          <a:xfrm>
            <a:off x="4095751" y="4524375"/>
            <a:ext cx="3162300" cy="1822104"/>
          </a:xfrm>
          <a:prstGeom prst="rect">
            <a:avLst/>
          </a:prstGeom>
          <a:noFill/>
          <a:ln w="0">
            <a:noFill/>
          </a:ln>
        </p:spPr>
        <p:txBody>
          <a:bodyPr anchor="t">
            <a:normAutofit/>
          </a:bodyPr>
          <a:lstStyle/>
          <a:p>
            <a:pPr algn="l">
              <a:defRPr sz="1425" b="0">
                <a:solidFill>
                  <a:srgbClr val="24323A"/>
                </a:solidFill>
                <a:latin typeface="Arial"/>
                <a:ea typeface="Arial"/>
                <a:cs typeface="Arial"/>
              </a:defRPr>
            </a:pPr>
            <a:r>
              <a:rPr sz="1425" b="0" dirty="0">
                <a:solidFill>
                  <a:srgbClr val="24323A"/>
                </a:solidFill>
                <a:latin typeface="Arial"/>
                <a:ea typeface="Arial"/>
                <a:cs typeface="Arial"/>
              </a:rPr>
              <a:t>Earthquake and liquefaction</a:t>
            </a:r>
            <a:endParaRPr lang="en-US" sz="1425" b="0" dirty="0">
              <a:solidFill>
                <a:srgbClr val="24323A"/>
              </a:solidFill>
              <a:latin typeface="Arial"/>
              <a:ea typeface="Arial"/>
              <a:cs typeface="Arial"/>
            </a:endParaRPr>
          </a:p>
          <a:p>
            <a:pPr algn="l">
              <a:defRPr sz="1425" b="0">
                <a:solidFill>
                  <a:srgbClr val="24323A"/>
                </a:solidFill>
                <a:latin typeface="Arial"/>
                <a:ea typeface="Arial"/>
                <a:cs typeface="Arial"/>
              </a:defRPr>
            </a:pPr>
            <a:endParaRPr sz="1425" b="0" dirty="0">
              <a:solidFill>
                <a:srgbClr val="24323A"/>
              </a:solidFill>
              <a:latin typeface="Arial"/>
              <a:ea typeface="Arial"/>
              <a:cs typeface="Arial"/>
            </a:endParaRPr>
          </a:p>
          <a:p>
            <a:pPr algn="l">
              <a:defRPr sz="1425" b="0">
                <a:solidFill>
                  <a:srgbClr val="24323A"/>
                </a:solidFill>
                <a:latin typeface="Arial"/>
                <a:ea typeface="Arial"/>
                <a:cs typeface="Arial"/>
              </a:defRPr>
            </a:pPr>
            <a:r>
              <a:rPr sz="1425" b="0" dirty="0">
                <a:solidFill>
                  <a:srgbClr val="24323A"/>
                </a:solidFill>
                <a:latin typeface="Arial"/>
                <a:ea typeface="Arial"/>
                <a:cs typeface="Arial"/>
              </a:rPr>
              <a:t>Flood, severe weather, and El Niño</a:t>
            </a:r>
            <a:endParaRPr lang="en-US" sz="1425" b="0" dirty="0">
              <a:solidFill>
                <a:srgbClr val="24323A"/>
              </a:solidFill>
              <a:latin typeface="Arial"/>
              <a:ea typeface="Arial"/>
              <a:cs typeface="Arial"/>
            </a:endParaRPr>
          </a:p>
          <a:p>
            <a:pPr algn="l">
              <a:defRPr sz="1425" b="0">
                <a:solidFill>
                  <a:srgbClr val="24323A"/>
                </a:solidFill>
                <a:latin typeface="Arial"/>
                <a:ea typeface="Arial"/>
                <a:cs typeface="Arial"/>
              </a:defRPr>
            </a:pPr>
            <a:endParaRPr lang="en-US" sz="1425" b="0" dirty="0">
              <a:solidFill>
                <a:srgbClr val="24323A"/>
              </a:solidFill>
              <a:latin typeface="Arial"/>
              <a:ea typeface="Arial"/>
              <a:cs typeface="Arial"/>
            </a:endParaRPr>
          </a:p>
          <a:p>
            <a:pPr algn="l">
              <a:defRPr sz="1425" b="0">
                <a:solidFill>
                  <a:srgbClr val="24323A"/>
                </a:solidFill>
                <a:latin typeface="Arial"/>
                <a:ea typeface="Arial"/>
                <a:cs typeface="Arial"/>
              </a:defRPr>
            </a:pPr>
            <a:r>
              <a:rPr sz="1425" b="0" dirty="0">
                <a:solidFill>
                  <a:srgbClr val="24323A"/>
                </a:solidFill>
                <a:latin typeface="Arial"/>
                <a:ea typeface="Arial"/>
                <a:cs typeface="Arial"/>
              </a:rPr>
              <a:t>Dam failure</a:t>
            </a:r>
            <a:endParaRPr lang="en-US" sz="1425" dirty="0">
              <a:solidFill>
                <a:srgbClr val="24323A"/>
              </a:solidFill>
              <a:latin typeface="Arial"/>
              <a:ea typeface="Arial"/>
              <a:cs typeface="Arial"/>
            </a:endParaRPr>
          </a:p>
          <a:p>
            <a:pPr algn="l">
              <a:defRPr sz="1425" b="0">
                <a:solidFill>
                  <a:srgbClr val="24323A"/>
                </a:solidFill>
                <a:latin typeface="Arial"/>
                <a:ea typeface="Arial"/>
                <a:cs typeface="Arial"/>
              </a:defRPr>
            </a:pPr>
            <a:r>
              <a:rPr lang="en-US" sz="1425" dirty="0">
                <a:solidFill>
                  <a:srgbClr val="24323A"/>
                </a:solidFill>
                <a:latin typeface="Arial"/>
                <a:ea typeface="Arial"/>
                <a:cs typeface="Arial"/>
              </a:rPr>
              <a:t> </a:t>
            </a:r>
          </a:p>
          <a:p>
            <a:pPr algn="l">
              <a:defRPr sz="1425" b="0">
                <a:solidFill>
                  <a:srgbClr val="24323A"/>
                </a:solidFill>
                <a:latin typeface="Arial"/>
                <a:ea typeface="Arial"/>
                <a:cs typeface="Arial"/>
              </a:defRPr>
            </a:pPr>
            <a:r>
              <a:rPr lang="en-US" sz="1425" b="0" dirty="0">
                <a:solidFill>
                  <a:srgbClr val="24323A"/>
                </a:solidFill>
                <a:latin typeface="Arial"/>
                <a:ea typeface="Arial"/>
                <a:cs typeface="Arial"/>
              </a:rPr>
              <a:t>W</a:t>
            </a:r>
            <a:r>
              <a:rPr sz="1425" b="0" dirty="0">
                <a:solidFill>
                  <a:srgbClr val="24323A"/>
                </a:solidFill>
                <a:latin typeface="Arial"/>
                <a:ea typeface="Arial"/>
                <a:cs typeface="Arial"/>
              </a:rPr>
              <a:t>ildfire, smoke, heat, and drought</a:t>
            </a:r>
            <a:r>
              <a:rPr lang="en-US" sz="1425" b="0" dirty="0">
                <a:solidFill>
                  <a:srgbClr val="24323A"/>
                </a:solidFill>
                <a:latin typeface="Arial"/>
                <a:ea typeface="Arial"/>
                <a:cs typeface="Arial"/>
              </a:rPr>
              <a:t>.</a:t>
            </a:r>
            <a:endParaRPr sz="1425" b="0" dirty="0">
              <a:solidFill>
                <a:srgbClr val="24323A"/>
              </a:solidFill>
              <a:latin typeface="Arial"/>
              <a:ea typeface="Arial"/>
              <a:cs typeface="Arial"/>
            </a:endParaRPr>
          </a:p>
        </p:txBody>
      </p:sp>
      <p:sp>
        <p:nvSpPr>
          <p:cNvPr id="14" name="Rectangle 13">
            <a:extLst>
              <a:ext uri="{FF2B5EF4-FFF2-40B4-BE49-F238E27FC236}">
                <a16:creationId xmlns:a16="http://schemas.microsoft.com/office/drawing/2014/main" id="{EBFF59C9-6373-4ABB-9EE6-D0B3E165BCE6}"/>
              </a:ext>
            </a:extLst>
          </p:cNvPr>
          <p:cNvSpPr>
            <a:spLocks noGrp="1"/>
          </p:cNvSpPr>
          <p:nvPr/>
        </p:nvSpPr>
        <p:spPr>
          <a:xfrm>
            <a:off x="7762874" y="4524375"/>
            <a:ext cx="3372887" cy="1641035"/>
          </a:xfrm>
          <a:prstGeom prst="rect">
            <a:avLst/>
          </a:prstGeom>
          <a:noFill/>
          <a:ln w="0">
            <a:noFill/>
          </a:ln>
        </p:spPr>
        <p:txBody>
          <a:bodyPr anchor="t">
            <a:normAutofit/>
          </a:bodyPr>
          <a:lstStyle/>
          <a:p>
            <a:pPr algn="l">
              <a:defRPr sz="1425" b="0">
                <a:solidFill>
                  <a:srgbClr val="24323A"/>
                </a:solidFill>
                <a:latin typeface="Arial"/>
                <a:ea typeface="Arial"/>
                <a:cs typeface="Arial"/>
              </a:defRPr>
            </a:pPr>
            <a:r>
              <a:rPr sz="1425" b="0" dirty="0">
                <a:solidFill>
                  <a:srgbClr val="24323A"/>
                </a:solidFill>
                <a:latin typeface="Arial"/>
                <a:ea typeface="Arial"/>
                <a:cs typeface="Arial"/>
              </a:rPr>
              <a:t>Cyber</a:t>
            </a:r>
            <a:r>
              <a:rPr lang="en-US" sz="1425" b="0" dirty="0">
                <a:solidFill>
                  <a:srgbClr val="24323A"/>
                </a:solidFill>
                <a:latin typeface="Arial"/>
                <a:ea typeface="Arial"/>
                <a:cs typeface="Arial"/>
              </a:rPr>
              <a:t> </a:t>
            </a:r>
            <a:r>
              <a:rPr sz="1425" b="0" dirty="0">
                <a:solidFill>
                  <a:srgbClr val="24323A"/>
                </a:solidFill>
                <a:latin typeface="Arial"/>
                <a:ea typeface="Arial"/>
                <a:cs typeface="Arial"/>
              </a:rPr>
              <a:t>attack and utility interruption</a:t>
            </a:r>
            <a:endParaRPr lang="en-US" sz="1425" b="0" dirty="0">
              <a:solidFill>
                <a:srgbClr val="24323A"/>
              </a:solidFill>
              <a:latin typeface="Arial"/>
              <a:ea typeface="Arial"/>
              <a:cs typeface="Arial"/>
            </a:endParaRPr>
          </a:p>
          <a:p>
            <a:pPr algn="l">
              <a:defRPr sz="1425" b="0">
                <a:solidFill>
                  <a:srgbClr val="24323A"/>
                </a:solidFill>
                <a:latin typeface="Arial"/>
                <a:ea typeface="Arial"/>
                <a:cs typeface="Arial"/>
              </a:defRPr>
            </a:pPr>
            <a:endParaRPr sz="1425" b="0" dirty="0">
              <a:solidFill>
                <a:srgbClr val="24323A"/>
              </a:solidFill>
              <a:latin typeface="Arial"/>
              <a:ea typeface="Arial"/>
              <a:cs typeface="Arial"/>
            </a:endParaRPr>
          </a:p>
          <a:p>
            <a:pPr algn="l">
              <a:defRPr sz="1425" b="0">
                <a:solidFill>
                  <a:srgbClr val="24323A"/>
                </a:solidFill>
                <a:latin typeface="Arial"/>
                <a:ea typeface="Arial"/>
                <a:cs typeface="Arial"/>
              </a:defRPr>
            </a:pPr>
            <a:r>
              <a:rPr sz="1425" b="0" dirty="0">
                <a:solidFill>
                  <a:srgbClr val="24323A"/>
                </a:solidFill>
                <a:latin typeface="Arial"/>
                <a:ea typeface="Arial"/>
                <a:cs typeface="Arial"/>
              </a:rPr>
              <a:t>Public health and water contamination</a:t>
            </a:r>
            <a:endParaRPr lang="en-US" sz="1425" b="0" dirty="0">
              <a:solidFill>
                <a:srgbClr val="24323A"/>
              </a:solidFill>
              <a:latin typeface="Arial"/>
              <a:ea typeface="Arial"/>
              <a:cs typeface="Arial"/>
            </a:endParaRPr>
          </a:p>
          <a:p>
            <a:pPr algn="l">
              <a:defRPr sz="1425" b="0">
                <a:solidFill>
                  <a:srgbClr val="24323A"/>
                </a:solidFill>
                <a:latin typeface="Arial"/>
                <a:ea typeface="Arial"/>
                <a:cs typeface="Arial"/>
              </a:defRPr>
            </a:pPr>
            <a:endParaRPr sz="1425" b="0" dirty="0">
              <a:solidFill>
                <a:srgbClr val="24323A"/>
              </a:solidFill>
              <a:latin typeface="Arial"/>
              <a:ea typeface="Arial"/>
              <a:cs typeface="Arial"/>
            </a:endParaRPr>
          </a:p>
          <a:p>
            <a:pPr algn="l">
              <a:defRPr sz="1425" b="0">
                <a:solidFill>
                  <a:srgbClr val="24323A"/>
                </a:solidFill>
                <a:latin typeface="Arial"/>
                <a:ea typeface="Arial"/>
                <a:cs typeface="Arial"/>
              </a:defRPr>
            </a:pPr>
            <a:r>
              <a:rPr sz="1425" b="0" dirty="0">
                <a:solidFill>
                  <a:srgbClr val="24323A"/>
                </a:solidFill>
                <a:latin typeface="Arial"/>
                <a:ea typeface="Arial"/>
                <a:cs typeface="Arial"/>
              </a:rPr>
              <a:t>Targeted violence and civil</a:t>
            </a:r>
            <a:r>
              <a:rPr lang="en-US" sz="1425" b="0" dirty="0">
                <a:solidFill>
                  <a:srgbClr val="24323A"/>
                </a:solidFill>
                <a:latin typeface="Arial"/>
                <a:ea typeface="Arial"/>
                <a:cs typeface="Arial"/>
              </a:rPr>
              <a:t> </a:t>
            </a:r>
            <a:r>
              <a:rPr sz="1425" b="0" dirty="0">
                <a:solidFill>
                  <a:srgbClr val="24323A"/>
                </a:solidFill>
                <a:latin typeface="Arial"/>
                <a:ea typeface="Arial"/>
                <a:cs typeface="Arial"/>
              </a:rPr>
              <a:t>disturbance</a:t>
            </a:r>
            <a:endParaRPr lang="en-US" sz="1425" b="0" dirty="0">
              <a:solidFill>
                <a:srgbClr val="24323A"/>
              </a:solidFill>
              <a:latin typeface="Arial"/>
              <a:ea typeface="Arial"/>
              <a:cs typeface="Arial"/>
            </a:endParaRPr>
          </a:p>
          <a:p>
            <a:pPr algn="l">
              <a:defRPr sz="1425" b="0">
                <a:solidFill>
                  <a:srgbClr val="24323A"/>
                </a:solidFill>
                <a:latin typeface="Arial"/>
                <a:ea typeface="Arial"/>
                <a:cs typeface="Arial"/>
              </a:defRPr>
            </a:pPr>
            <a:endParaRPr sz="1425" b="0" dirty="0">
              <a:solidFill>
                <a:srgbClr val="24323A"/>
              </a:solidFill>
              <a:latin typeface="Arial"/>
              <a:ea typeface="Arial"/>
              <a:cs typeface="Arial"/>
            </a:endParaRPr>
          </a:p>
          <a:p>
            <a:pPr algn="l">
              <a:defRPr sz="1425" b="0">
                <a:solidFill>
                  <a:srgbClr val="24323A"/>
                </a:solidFill>
                <a:latin typeface="Arial"/>
                <a:ea typeface="Arial"/>
                <a:cs typeface="Arial"/>
              </a:defRPr>
            </a:pPr>
            <a:r>
              <a:rPr sz="1425" b="0" dirty="0">
                <a:solidFill>
                  <a:srgbClr val="24323A"/>
                </a:solidFill>
                <a:latin typeface="Arial"/>
                <a:ea typeface="Arial"/>
                <a:cs typeface="Arial"/>
              </a:rPr>
              <a:t>Airport emergencies</a:t>
            </a:r>
          </a:p>
        </p:txBody>
      </p:sp>
      <p:sp>
        <p:nvSpPr>
          <p:cNvPr id="15" name="Rectangle 14">
            <a:extLst>
              <a:ext uri="{FF2B5EF4-FFF2-40B4-BE49-F238E27FC236}">
                <a16:creationId xmlns:a16="http://schemas.microsoft.com/office/drawing/2014/main" id="{15E7D343-10AB-4497-A4F0-066393515B0E}"/>
              </a:ext>
            </a:extLst>
          </p:cNvPr>
          <p:cNvSpPr>
            <a:spLocks noGrp="1"/>
          </p:cNvSpPr>
          <p:nvPr/>
        </p:nvSpPr>
        <p:spPr>
          <a:xfrm>
            <a:off x="11572875" y="6457950"/>
            <a:ext cx="228600" cy="171450"/>
          </a:xfrm>
          <a:prstGeom prst="rect">
            <a:avLst/>
          </a:prstGeom>
          <a:noFill/>
          <a:ln w="0">
            <a:noFill/>
          </a:ln>
        </p:spPr>
        <p:txBody>
          <a:bodyPr anchor="t">
            <a:normAutofit fontScale="71136" lnSpcReduction="20000"/>
          </a:bodyPr>
          <a:lstStyle/>
          <a:p>
            <a:pPr algn="r">
              <a:defRPr sz="825" b="0">
                <a:solidFill>
                  <a:srgbClr val="9AA4A8"/>
                </a:solidFill>
                <a:latin typeface="Arial"/>
                <a:ea typeface="Arial"/>
                <a:cs typeface="Arial"/>
              </a:defRPr>
            </a:pPr>
            <a:r>
              <a:rPr sz="825" b="0">
                <a:solidFill>
                  <a:srgbClr val="9AA4A8"/>
                </a:solidFill>
                <a:latin typeface="Arial"/>
                <a:ea typeface="Arial"/>
                <a:cs typeface="Arial"/>
              </a:rPr>
              <a:t>4</a:t>
            </a:r>
          </a:p>
        </p:txBody>
      </p:sp>
    </p:spTree>
    <p:extLst>
      <p:ext uri="{BB962C8B-B14F-4D97-AF65-F5344CB8AC3E}">
        <p14:creationId xmlns:p14="http://schemas.microsoft.com/office/powerpoint/2010/main" val="1412755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2263A"/>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1E136D8-6898-40C1-AF6A-0F79CA7C24A4}"/>
              </a:ext>
            </a:extLst>
          </p:cNvPr>
          <p:cNvSpPr>
            <a:spLocks noGrp="1"/>
          </p:cNvSpPr>
          <p:nvPr/>
        </p:nvSpPr>
        <p:spPr>
          <a:xfrm>
            <a:off x="609600" y="438150"/>
            <a:ext cx="8572500" cy="5524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FFFFFF"/>
                </a:solidFill>
                <a:latin typeface="Bitstream Charter"/>
                <a:ea typeface="Bitstream Charter"/>
                <a:cs typeface="Bitstream Charter"/>
              </a:defRPr>
            </a:pPr>
            <a:r>
              <a:rPr kumimoji="0" sz="2550" b="1" i="0" u="none" strike="noStrike" kern="1200" cap="none" spc="0" normalizeH="0" baseline="0" noProof="0">
                <a:ln>
                  <a:noFill/>
                </a:ln>
                <a:solidFill>
                  <a:srgbClr val="FFFFFF"/>
                </a:solidFill>
                <a:effectLst/>
                <a:uLnTx/>
                <a:uFillTx/>
                <a:latin typeface="Bitstream Charter"/>
                <a:ea typeface="Bitstream Charter"/>
                <a:cs typeface="Bitstream Charter"/>
              </a:rPr>
              <a:t>Salinas hazard priorities</a:t>
            </a:r>
          </a:p>
        </p:txBody>
      </p:sp>
      <p:sp>
        <p:nvSpPr>
          <p:cNvPr id="2" name="Rectangle 1">
            <a:extLst>
              <a:ext uri="{FF2B5EF4-FFF2-40B4-BE49-F238E27FC236}">
                <a16:creationId xmlns:a16="http://schemas.microsoft.com/office/drawing/2014/main" id="{A00FD400-8C31-414E-9710-5C3BDDBC63BB}"/>
              </a:ext>
            </a:extLst>
          </p:cNvPr>
          <p:cNvSpPr>
            <a:spLocks noGrp="1"/>
          </p:cNvSpPr>
          <p:nvPr/>
        </p:nvSpPr>
        <p:spPr>
          <a:xfrm>
            <a:off x="609600" y="1133475"/>
            <a:ext cx="762000" cy="57150"/>
          </a:xfrm>
          <a:prstGeom prst="rect">
            <a:avLst/>
          </a:prstGeom>
          <a:solidFill>
            <a:srgbClr val="C93D3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2">
            <a:extLst>
              <a:ext uri="{FF2B5EF4-FFF2-40B4-BE49-F238E27FC236}">
                <a16:creationId xmlns:a16="http://schemas.microsoft.com/office/drawing/2014/main" id="{9E0B60D7-385C-4D17-9E34-667759D2FBF4}"/>
              </a:ext>
            </a:extLst>
          </p:cNvPr>
          <p:cNvSpPr>
            <a:spLocks noGrp="1"/>
          </p:cNvSpPr>
          <p:nvPr/>
        </p:nvSpPr>
        <p:spPr>
          <a:xfrm>
            <a:off x="559363" y="1381432"/>
            <a:ext cx="2605548" cy="638175"/>
          </a:xfrm>
          <a:prstGeom prst="rect">
            <a:avLst/>
          </a:prstGeom>
          <a:noFill/>
          <a:ln w="0">
            <a:noFill/>
          </a:ln>
        </p:spPr>
        <p:txBody>
          <a:bodyPr anchor="ct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DCEEF7"/>
                </a:solidFill>
                <a:latin typeface="Bitstream Charter"/>
                <a:ea typeface="Bitstream Charter"/>
                <a:cs typeface="Bitstream Charter"/>
              </a:defRPr>
            </a:pPr>
            <a:r>
              <a:rPr kumimoji="0" sz="1500" b="1" i="0" u="none" strike="noStrike" kern="1200" cap="none" spc="0" normalizeH="0" baseline="0" noProof="0" dirty="0">
                <a:ln>
                  <a:noFill/>
                </a:ln>
                <a:solidFill>
                  <a:srgbClr val="DCEEF7"/>
                </a:solidFill>
                <a:effectLst/>
                <a:uLnTx/>
                <a:uFillTx/>
                <a:latin typeface="Bitstream Charter"/>
                <a:ea typeface="Bitstream Charter"/>
                <a:cs typeface="Bitstream Charter"/>
              </a:rPr>
              <a:t>Highest </a:t>
            </a:r>
            <a:r>
              <a:rPr kumimoji="0" lang="en-US" sz="1500" b="1" i="0" u="none" strike="noStrike" kern="1200" cap="none" spc="0" normalizeH="0" baseline="0" noProof="0" dirty="0">
                <a:ln>
                  <a:noFill/>
                </a:ln>
                <a:solidFill>
                  <a:srgbClr val="DCEEF7"/>
                </a:solidFill>
                <a:effectLst/>
                <a:uLnTx/>
                <a:uFillTx/>
                <a:latin typeface="Bitstream Charter"/>
              </a:rPr>
              <a:t>Threat and Hazard Identification and Risk Assessment (THIRA) scores</a:t>
            </a:r>
          </a:p>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DCEEF7"/>
                </a:solidFill>
                <a:latin typeface="Bitstream Charter"/>
                <a:ea typeface="Bitstream Charter"/>
                <a:cs typeface="Bitstream Charter"/>
              </a:defRPr>
            </a:pPr>
            <a:endParaRPr kumimoji="0" sz="1500" b="1" i="0" u="none" strike="noStrike" kern="1200" cap="none" spc="0" normalizeH="0" baseline="0" noProof="0" dirty="0">
              <a:ln>
                <a:noFill/>
              </a:ln>
              <a:solidFill>
                <a:srgbClr val="DCEEF7"/>
              </a:solidFill>
              <a:effectLst/>
              <a:uLnTx/>
              <a:uFillTx/>
              <a:latin typeface="Bitstream Charter"/>
              <a:ea typeface="Bitstream Charter"/>
              <a:cs typeface="Bitstream Charter"/>
            </a:endParaRPr>
          </a:p>
        </p:txBody>
      </p:sp>
      <p:graphicFrame>
        <p:nvGraphicFramePr>
          <p:cNvPr id="16" name="Chart"/>
          <p:cNvGraphicFramePr/>
          <p:nvPr/>
        </p:nvGraphicFramePr>
        <p:xfrm>
          <a:off x="3524250" y="1428750"/>
          <a:ext cx="7810500" cy="4238625"/>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7E12BB0D-275C-477D-9843-DD87C7A5CE26}"/>
              </a:ext>
            </a:extLst>
          </p:cNvPr>
          <p:cNvSpPr>
            <a:spLocks noGrp="1"/>
          </p:cNvSpPr>
          <p:nvPr/>
        </p:nvSpPr>
        <p:spPr>
          <a:xfrm>
            <a:off x="609600" y="2143125"/>
            <a:ext cx="2095500" cy="495300"/>
          </a:xfrm>
          <a:prstGeom prst="rect">
            <a:avLst/>
          </a:prstGeom>
          <a:noFill/>
          <a:ln w="0">
            <a:noFill/>
          </a:ln>
        </p:spPr>
        <p:txBody>
          <a:bodyPr anchor="ctr">
            <a:normAutofit fontScale="92982"/>
          </a:bodyPr>
          <a:lstStyle/>
          <a:p>
            <a:pPr marL="0" marR="0" lvl="0" indent="0" algn="l" defTabSz="914400" rtl="0" eaLnBrk="1" fontAlgn="auto" latinLnBrk="0" hangingPunct="1">
              <a:lnSpc>
                <a:spcPct val="100000"/>
              </a:lnSpc>
              <a:spcBef>
                <a:spcPts val="0"/>
              </a:spcBef>
              <a:spcAft>
                <a:spcPts val="0"/>
              </a:spcAft>
              <a:buClrTx/>
              <a:buSzTx/>
              <a:buFontTx/>
              <a:buNone/>
              <a:tabLst/>
              <a:defRPr sz="2850" b="1">
                <a:solidFill>
                  <a:srgbClr val="C93D3D"/>
                </a:solidFill>
                <a:latin typeface="Bitstream Charter"/>
                <a:ea typeface="Bitstream Charter"/>
                <a:cs typeface="Bitstream Charter"/>
              </a:defRPr>
            </a:pPr>
            <a:r>
              <a:rPr kumimoji="0" sz="2850" b="1" i="0" u="none" strike="noStrike" kern="1200" cap="none" spc="0" normalizeH="0" baseline="0" noProof="0">
                <a:ln>
                  <a:noFill/>
                </a:ln>
                <a:solidFill>
                  <a:srgbClr val="C93D3D"/>
                </a:solidFill>
                <a:effectLst/>
                <a:uLnTx/>
                <a:uFillTx/>
                <a:latin typeface="Bitstream Charter"/>
                <a:ea typeface="Bitstream Charter"/>
                <a:cs typeface="Bitstream Charter"/>
              </a:rPr>
              <a:t>HIGH</a:t>
            </a:r>
          </a:p>
        </p:txBody>
      </p:sp>
      <p:sp>
        <p:nvSpPr>
          <p:cNvPr id="6" name="Rectangle 5">
            <a:extLst>
              <a:ext uri="{FF2B5EF4-FFF2-40B4-BE49-F238E27FC236}">
                <a16:creationId xmlns:a16="http://schemas.microsoft.com/office/drawing/2014/main" id="{9EE14CF0-A821-4004-89C4-4A7A81DDB8D1}"/>
              </a:ext>
            </a:extLst>
          </p:cNvPr>
          <p:cNvSpPr>
            <a:spLocks noGrp="1"/>
          </p:cNvSpPr>
          <p:nvPr/>
        </p:nvSpPr>
        <p:spPr>
          <a:xfrm>
            <a:off x="647700" y="2686050"/>
            <a:ext cx="2428875" cy="10953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FFFFFF"/>
                </a:solidFill>
                <a:latin typeface="Bitstream Charter"/>
                <a:ea typeface="Bitstream Charter"/>
                <a:cs typeface="Bitstream Charter"/>
              </a:defRPr>
            </a:pPr>
            <a:r>
              <a:rPr kumimoji="0" sz="1500" b="1" i="0" u="none" strike="noStrike" kern="1200" cap="none" spc="0" normalizeH="0" baseline="0" noProof="0">
                <a:ln>
                  <a:noFill/>
                </a:ln>
                <a:solidFill>
                  <a:srgbClr val="FFFFFF"/>
                </a:solidFill>
                <a:effectLst/>
                <a:uLnTx/>
                <a:uFillTx/>
                <a:latin typeface="Bitstream Charter"/>
                <a:ea typeface="Bitstream Charter"/>
                <a:cs typeface="Bitstream Charter"/>
              </a:rPr>
              <a:t>13.6  Drought</a:t>
            </a:r>
          </a:p>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FFFFFF"/>
                </a:solidFill>
                <a:latin typeface="Bitstream Charter"/>
                <a:ea typeface="Bitstream Charter"/>
                <a:cs typeface="Bitstream Charter"/>
              </a:defRPr>
            </a:pPr>
            <a:r>
              <a:rPr kumimoji="0" sz="1500" b="1" i="0" u="none" strike="noStrike" kern="1200" cap="none" spc="0" normalizeH="0" baseline="0" noProof="0">
                <a:ln>
                  <a:noFill/>
                </a:ln>
                <a:solidFill>
                  <a:srgbClr val="FFFFFF"/>
                </a:solidFill>
                <a:effectLst/>
                <a:uLnTx/>
                <a:uFillTx/>
                <a:latin typeface="Bitstream Charter"/>
                <a:ea typeface="Bitstream Charter"/>
                <a:cs typeface="Bitstream Charter"/>
              </a:rPr>
              <a:t>13.3  Earthquake</a:t>
            </a:r>
          </a:p>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FFFFFF"/>
                </a:solidFill>
                <a:latin typeface="Bitstream Charter"/>
                <a:ea typeface="Bitstream Charter"/>
                <a:cs typeface="Bitstream Charter"/>
              </a:defRPr>
            </a:pPr>
            <a:r>
              <a:rPr kumimoji="0" sz="1500" b="1" i="0" u="none" strike="noStrike" kern="1200" cap="none" spc="0" normalizeH="0" baseline="0" noProof="0">
                <a:ln>
                  <a:noFill/>
                </a:ln>
                <a:solidFill>
                  <a:srgbClr val="FFFFFF"/>
                </a:solidFill>
                <a:effectLst/>
                <a:uLnTx/>
                <a:uFillTx/>
                <a:latin typeface="Bitstream Charter"/>
                <a:ea typeface="Bitstream Charter"/>
                <a:cs typeface="Bitstream Charter"/>
              </a:rPr>
              <a:t>12.7  Cyberattack</a:t>
            </a:r>
          </a:p>
        </p:txBody>
      </p:sp>
      <p:sp>
        <p:nvSpPr>
          <p:cNvPr id="7" name="Rectangle 6">
            <a:extLst>
              <a:ext uri="{FF2B5EF4-FFF2-40B4-BE49-F238E27FC236}">
                <a16:creationId xmlns:a16="http://schemas.microsoft.com/office/drawing/2014/main" id="{5FB79B45-470F-4A60-8739-0CBDB18CD13A}"/>
              </a:ext>
            </a:extLst>
          </p:cNvPr>
          <p:cNvSpPr>
            <a:spLocks noGrp="1"/>
          </p:cNvSpPr>
          <p:nvPr/>
        </p:nvSpPr>
        <p:spPr>
          <a:xfrm>
            <a:off x="609600" y="4095750"/>
            <a:ext cx="2476500" cy="4000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E5A93D"/>
                </a:solidFill>
                <a:latin typeface="Bitstream Charter"/>
                <a:ea typeface="Bitstream Charter"/>
                <a:cs typeface="Bitstream Charter"/>
              </a:defRPr>
            </a:pPr>
            <a:r>
              <a:rPr kumimoji="0" sz="1875" b="1" i="0" u="none" strike="noStrike" kern="1200" cap="none" spc="0" normalizeH="0" baseline="0" noProof="0">
                <a:ln>
                  <a:noFill/>
                </a:ln>
                <a:solidFill>
                  <a:srgbClr val="E5A93D"/>
                </a:solidFill>
                <a:effectLst/>
                <a:uLnTx/>
                <a:uFillTx/>
                <a:latin typeface="Bitstream Charter"/>
                <a:ea typeface="Bitstream Charter"/>
                <a:cs typeface="Bitstream Charter"/>
              </a:rPr>
              <a:t>SUBSTANTIAL</a:t>
            </a:r>
          </a:p>
        </p:txBody>
      </p:sp>
      <p:sp>
        <p:nvSpPr>
          <p:cNvPr id="8" name="Rectangle 7">
            <a:extLst>
              <a:ext uri="{FF2B5EF4-FFF2-40B4-BE49-F238E27FC236}">
                <a16:creationId xmlns:a16="http://schemas.microsoft.com/office/drawing/2014/main" id="{81D927A6-87C3-4AC9-A087-78EC82CC2236}"/>
              </a:ext>
            </a:extLst>
          </p:cNvPr>
          <p:cNvSpPr>
            <a:spLocks noGrp="1"/>
          </p:cNvSpPr>
          <p:nvPr/>
        </p:nvSpPr>
        <p:spPr>
          <a:xfrm>
            <a:off x="647700" y="4572000"/>
            <a:ext cx="2381250" cy="6667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DCEEF7"/>
                </a:solidFill>
                <a:latin typeface="Bitstream Charter"/>
                <a:ea typeface="Bitstream Charter"/>
                <a:cs typeface="Bitstream Charter"/>
              </a:defRPr>
            </a:pPr>
            <a:r>
              <a:rPr kumimoji="0" sz="1425" b="0" i="0" u="none" strike="noStrike" kern="1200" cap="none" spc="0" normalizeH="0" baseline="0" noProof="0">
                <a:ln>
                  <a:noFill/>
                </a:ln>
                <a:solidFill>
                  <a:srgbClr val="DCEEF7"/>
                </a:solidFill>
                <a:effectLst/>
                <a:uLnTx/>
                <a:uFillTx/>
                <a:latin typeface="Bitstream Charter"/>
                <a:ea typeface="Bitstream Charter"/>
                <a:cs typeface="Bitstream Charter"/>
              </a:rPr>
              <a:t>Seven additional hazards score from 10.1 to 11.7</a:t>
            </a:r>
          </a:p>
        </p:txBody>
      </p:sp>
      <p:sp>
        <p:nvSpPr>
          <p:cNvPr id="9" name="Rectangle 8">
            <a:extLst>
              <a:ext uri="{FF2B5EF4-FFF2-40B4-BE49-F238E27FC236}">
                <a16:creationId xmlns:a16="http://schemas.microsoft.com/office/drawing/2014/main" id="{190D93C1-A73F-4349-B338-DA04DC6636BA}"/>
              </a:ext>
            </a:extLst>
          </p:cNvPr>
          <p:cNvSpPr>
            <a:spLocks noGrp="1"/>
          </p:cNvSpPr>
          <p:nvPr/>
        </p:nvSpPr>
        <p:spPr>
          <a:xfrm>
            <a:off x="3076575" y="5857874"/>
            <a:ext cx="7620000" cy="475943"/>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75" b="0">
                <a:solidFill>
                  <a:srgbClr val="DCEEF7"/>
                </a:solidFill>
                <a:latin typeface="Bitstream Charter"/>
                <a:ea typeface="Bitstream Charter"/>
                <a:cs typeface="Bitstream Charter"/>
              </a:defRPr>
            </a:pPr>
            <a:r>
              <a:rPr kumimoji="0" sz="1600" b="0" i="0" u="none" strike="noStrike" kern="1200" cap="none" spc="0" normalizeH="0" baseline="0" noProof="0" dirty="0">
                <a:ln>
                  <a:noFill/>
                </a:ln>
                <a:solidFill>
                  <a:srgbClr val="DCEEF7"/>
                </a:solidFill>
                <a:effectLst/>
                <a:uLnTx/>
                <a:uFillTx/>
                <a:latin typeface="Bitstream Charter"/>
                <a:ea typeface="Bitstream Charter"/>
                <a:cs typeface="Bitstream Charter"/>
              </a:rPr>
              <a:t>Scores combine extent, likelihood, severity, and impact. Maximum score: 16.</a:t>
            </a:r>
          </a:p>
        </p:txBody>
      </p:sp>
      <p:sp>
        <p:nvSpPr>
          <p:cNvPr id="10" name="Rectangle 9">
            <a:extLst>
              <a:ext uri="{FF2B5EF4-FFF2-40B4-BE49-F238E27FC236}">
                <a16:creationId xmlns:a16="http://schemas.microsoft.com/office/drawing/2014/main" id="{45821958-6AC4-4514-8E05-CE16C7DF0B8B}"/>
              </a:ext>
            </a:extLst>
          </p:cNvPr>
          <p:cNvSpPr>
            <a:spLocks noGrp="1"/>
          </p:cNvSpPr>
          <p:nvPr/>
        </p:nvSpPr>
        <p:spPr>
          <a:xfrm>
            <a:off x="609600" y="6486525"/>
            <a:ext cx="5905500" cy="190500"/>
          </a:xfrm>
          <a:prstGeom prst="rect">
            <a:avLst/>
          </a:prstGeom>
          <a:noFill/>
          <a:ln w="0">
            <a:noFill/>
          </a:ln>
        </p:spPr>
        <p:txBody>
          <a:bodyPr anchor="ctr">
            <a:normAutofit fontScale="86667"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750" b="1">
                <a:solidFill>
                  <a:srgbClr val="DCEEF7"/>
                </a:solidFill>
                <a:latin typeface="Bitstream Charter"/>
                <a:ea typeface="Bitstream Charter"/>
                <a:cs typeface="Bitstream Charter"/>
              </a:defRPr>
            </a:pPr>
            <a:r>
              <a:rPr kumimoji="0" sz="750" b="1" i="0" u="none" strike="noStrike" kern="1200" cap="none" spc="0" normalizeH="0" baseline="0" noProof="0">
                <a:ln>
                  <a:noFill/>
                </a:ln>
                <a:solidFill>
                  <a:srgbClr val="DCEEF7"/>
                </a:solidFill>
                <a:effectLst/>
                <a:uLnTx/>
                <a:uFillTx/>
                <a:latin typeface="Bitstream Charter"/>
                <a:ea typeface="Bitstream Charter"/>
                <a:cs typeface="Bitstream Charter"/>
              </a:rPr>
              <a:t>CITY OF SALINAS     EOP UPDATE</a:t>
            </a:r>
          </a:p>
        </p:txBody>
      </p:sp>
      <p:sp>
        <p:nvSpPr>
          <p:cNvPr id="11" name="Rectangle 10">
            <a:extLst>
              <a:ext uri="{FF2B5EF4-FFF2-40B4-BE49-F238E27FC236}">
                <a16:creationId xmlns:a16="http://schemas.microsoft.com/office/drawing/2014/main" id="{6E772DFE-2308-4BFC-A928-37703EA5A689}"/>
              </a:ext>
            </a:extLst>
          </p:cNvPr>
          <p:cNvSpPr>
            <a:spLocks noGrp="1"/>
          </p:cNvSpPr>
          <p:nvPr/>
        </p:nvSpPr>
        <p:spPr>
          <a:xfrm>
            <a:off x="6286500" y="6486525"/>
            <a:ext cx="4714875" cy="190500"/>
          </a:xfrm>
          <a:prstGeom prst="rect">
            <a:avLst/>
          </a:prstGeom>
          <a:noFill/>
          <a:ln w="0">
            <a:noFill/>
          </a:ln>
        </p:spPr>
        <p:txBody>
          <a:bodyPr anchor="ctr">
            <a:normAutofit fontScale="96296"/>
          </a:bodyPr>
          <a:lstStyle/>
          <a:p>
            <a:pPr marL="0" marR="0" lvl="0" indent="0" algn="l" defTabSz="914400" rtl="0" eaLnBrk="1" fontAlgn="auto" latinLnBrk="0" hangingPunct="1">
              <a:lnSpc>
                <a:spcPct val="100000"/>
              </a:lnSpc>
              <a:spcBef>
                <a:spcPts val="0"/>
              </a:spcBef>
              <a:spcAft>
                <a:spcPts val="0"/>
              </a:spcAft>
              <a:buClrTx/>
              <a:buSzTx/>
              <a:buFontTx/>
              <a:buNone/>
              <a:tabLst/>
              <a:defRPr sz="675" b="0">
                <a:solidFill>
                  <a:srgbClr val="DCEEF7"/>
                </a:solidFill>
                <a:latin typeface="Bitstream Charter"/>
                <a:ea typeface="Bitstream Charter"/>
                <a:cs typeface="Bitstream Charter"/>
              </a:defRPr>
            </a:pPr>
            <a:r>
              <a:rPr kumimoji="0" sz="675" b="0" i="0" u="none" strike="noStrike" kern="1200" cap="none" spc="0" normalizeH="0" baseline="0" noProof="0">
                <a:ln>
                  <a:noFill/>
                </a:ln>
                <a:solidFill>
                  <a:srgbClr val="DCEEF7"/>
                </a:solidFill>
                <a:effectLst/>
                <a:uLnTx/>
                <a:uFillTx/>
                <a:latin typeface="Bitstream Charter"/>
                <a:ea typeface="Bitstream Charter"/>
                <a:cs typeface="Bitstream Charter"/>
              </a:rPr>
              <a:t>MJHMP Annex J, Table J-2</a:t>
            </a:r>
          </a:p>
        </p:txBody>
      </p:sp>
      <p:sp>
        <p:nvSpPr>
          <p:cNvPr id="12" name="Rectangle 11">
            <a:extLst>
              <a:ext uri="{FF2B5EF4-FFF2-40B4-BE49-F238E27FC236}">
                <a16:creationId xmlns:a16="http://schemas.microsoft.com/office/drawing/2014/main" id="{33C918E1-4440-4590-A4E6-6180ED0890E9}"/>
              </a:ext>
            </a:extLst>
          </p:cNvPr>
          <p:cNvSpPr>
            <a:spLocks noGrp="1"/>
          </p:cNvSpPr>
          <p:nvPr/>
        </p:nvSpPr>
        <p:spPr>
          <a:xfrm>
            <a:off x="11144250" y="6486525"/>
            <a:ext cx="438150" cy="190500"/>
          </a:xfrm>
          <a:prstGeom prst="rect">
            <a:avLst/>
          </a:prstGeom>
          <a:noFill/>
          <a:ln w="0">
            <a:noFill/>
          </a:ln>
        </p:spPr>
        <p:txBody>
          <a:bodyPr anchor="ctr">
            <a:normAutofit fontScale="86667"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750" b="1">
                <a:solidFill>
                  <a:srgbClr val="DCEEF7"/>
                </a:solidFill>
                <a:latin typeface="Bitstream Charter"/>
                <a:ea typeface="Bitstream Charter"/>
                <a:cs typeface="Bitstream Charter"/>
              </a:defRPr>
            </a:pPr>
            <a:r>
              <a:rPr kumimoji="0" sz="750" b="1" i="0" u="none" strike="noStrike" kern="1200" cap="none" spc="0" normalizeH="0" baseline="0" noProof="0">
                <a:ln>
                  <a:noFill/>
                </a:ln>
                <a:solidFill>
                  <a:srgbClr val="DCEEF7"/>
                </a:solidFill>
                <a:effectLst/>
                <a:uLnTx/>
                <a:uFillTx/>
                <a:latin typeface="Bitstream Charter"/>
                <a:ea typeface="Bitstream Charter"/>
                <a:cs typeface="Bitstream Charter"/>
              </a:rPr>
              <a:t>4</a:t>
            </a:r>
          </a:p>
        </p:txBody>
      </p:sp>
      <p:pic>
        <p:nvPicPr>
          <p:cNvPr id="14" name="Picture 13">
            <a:extLst>
              <a:ext uri="{FF2B5EF4-FFF2-40B4-BE49-F238E27FC236}">
                <a16:creationId xmlns:a16="http://schemas.microsoft.com/office/drawing/2014/main" id="{B1D55B09-0953-EC02-8A2C-955178B06E11}"/>
              </a:ext>
            </a:extLst>
          </p:cNvPr>
          <p:cNvPicPr>
            <a:picLocks noChangeAspect="1"/>
          </p:cNvPicPr>
          <p:nvPr/>
        </p:nvPicPr>
        <p:blipFill>
          <a:blip r:embed="rId4"/>
          <a:stretch>
            <a:fillRect/>
          </a:stretch>
        </p:blipFill>
        <p:spPr>
          <a:xfrm>
            <a:off x="10285033" y="5533172"/>
            <a:ext cx="1432684" cy="1048603"/>
          </a:xfrm>
          <a:prstGeom prst="rect">
            <a:avLst/>
          </a:prstGeom>
        </p:spPr>
      </p:pic>
    </p:spTree>
    <p:extLst>
      <p:ext uri="{BB962C8B-B14F-4D97-AF65-F5344CB8AC3E}">
        <p14:creationId xmlns:p14="http://schemas.microsoft.com/office/powerpoint/2010/main" val="1572596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23A005A-CA5B-4B84-A77B-C882BCEE68A0}"/>
              </a:ext>
            </a:extLst>
          </p:cNvPr>
          <p:cNvSpPr>
            <a:spLocks noGrp="1"/>
          </p:cNvSpPr>
          <p:nvPr/>
        </p:nvSpPr>
        <p:spPr>
          <a:xfrm>
            <a:off x="609600" y="400050"/>
            <a:ext cx="10858500" cy="5715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2263A"/>
                </a:solidFill>
                <a:latin typeface="Bitstream Charter"/>
                <a:ea typeface="Bitstream Charter"/>
                <a:cs typeface="Bitstream Charter"/>
              </a:defRPr>
            </a:pPr>
            <a:r>
              <a:rPr kumimoji="0" sz="2550" b="1" i="0" u="none" strike="noStrike" kern="1200" cap="none" spc="0" normalizeH="0" baseline="0" noProof="0">
                <a:ln>
                  <a:noFill/>
                </a:ln>
                <a:solidFill>
                  <a:srgbClr val="12263A"/>
                </a:solidFill>
                <a:effectLst/>
                <a:uLnTx/>
                <a:uFillTx/>
                <a:latin typeface="Bitstream Charter"/>
                <a:ea typeface="Bitstream Charter"/>
                <a:cs typeface="Bitstream Charter"/>
              </a:rPr>
              <a:t>Earthquake risk is citywide</a:t>
            </a:r>
          </a:p>
        </p:txBody>
      </p:sp>
      <p:sp>
        <p:nvSpPr>
          <p:cNvPr id="2" name="Rectangle 1">
            <a:extLst>
              <a:ext uri="{FF2B5EF4-FFF2-40B4-BE49-F238E27FC236}">
                <a16:creationId xmlns:a16="http://schemas.microsoft.com/office/drawing/2014/main" id="{13775C47-B0BC-47B7-81D0-52FFAC8D91F4}"/>
              </a:ext>
            </a:extLst>
          </p:cNvPr>
          <p:cNvSpPr>
            <a:spLocks noGrp="1"/>
          </p:cNvSpPr>
          <p:nvPr/>
        </p:nvSpPr>
        <p:spPr>
          <a:xfrm>
            <a:off x="609600" y="1066800"/>
            <a:ext cx="781050" cy="57150"/>
          </a:xfrm>
          <a:prstGeom prst="rect">
            <a:avLst/>
          </a:prstGeom>
          <a:solidFill>
            <a:srgbClr val="C93D3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2">
            <a:extLst>
              <a:ext uri="{FF2B5EF4-FFF2-40B4-BE49-F238E27FC236}">
                <a16:creationId xmlns:a16="http://schemas.microsoft.com/office/drawing/2014/main" id="{1299C425-5CC6-4C51-AB18-4989BCDE7170}"/>
              </a:ext>
            </a:extLst>
          </p:cNvPr>
          <p:cNvSpPr>
            <a:spLocks noGrp="1"/>
          </p:cNvSpPr>
          <p:nvPr/>
        </p:nvSpPr>
        <p:spPr>
          <a:xfrm>
            <a:off x="1571625" y="914400"/>
            <a:ext cx="9810750" cy="3619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2606D"/>
                </a:solidFill>
                <a:latin typeface="Bitstream Charter"/>
                <a:ea typeface="Bitstream Charter"/>
                <a:cs typeface="Bitstream Charter"/>
              </a:defRPr>
            </a:pPr>
            <a:r>
              <a:rPr kumimoji="0" sz="1350" b="0" i="0" u="none" strike="noStrike" kern="1200" cap="none" spc="0" normalizeH="0" baseline="0" noProof="0">
                <a:ln>
                  <a:noFill/>
                </a:ln>
                <a:solidFill>
                  <a:srgbClr val="52606D"/>
                </a:solidFill>
                <a:effectLst/>
                <a:uLnTx/>
                <a:uFillTx/>
                <a:latin typeface="Bitstream Charter"/>
                <a:ea typeface="Bitstream Charter"/>
                <a:cs typeface="Bitstream Charter"/>
              </a:rPr>
              <a:t>Liquefaction concentrates additional risk in former wetlands and alluvial soils</a:t>
            </a:r>
          </a:p>
        </p:txBody>
      </p:sp>
      <p:sp>
        <p:nvSpPr>
          <p:cNvPr id="4" name="Rectangle 3">
            <a:extLst>
              <a:ext uri="{FF2B5EF4-FFF2-40B4-BE49-F238E27FC236}">
                <a16:creationId xmlns:a16="http://schemas.microsoft.com/office/drawing/2014/main" id="{AB8342FC-D89D-4C56-BC66-4C1E300E3360}"/>
              </a:ext>
            </a:extLst>
          </p:cNvPr>
          <p:cNvSpPr>
            <a:spLocks noGrp="1"/>
          </p:cNvSpPr>
          <p:nvPr/>
        </p:nvSpPr>
        <p:spPr>
          <a:xfrm>
            <a:off x="609600" y="1476375"/>
            <a:ext cx="2857500" cy="6286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C93D3D"/>
                </a:solidFill>
                <a:latin typeface="Bitstream Charter"/>
                <a:ea typeface="Bitstream Charter"/>
                <a:cs typeface="Bitstream Charter"/>
              </a:defRPr>
            </a:pPr>
            <a:r>
              <a:rPr kumimoji="0" sz="3150" b="1" i="0" u="none" strike="noStrike" kern="1200" cap="none" spc="0" normalizeH="0" baseline="0" noProof="0">
                <a:ln>
                  <a:noFill/>
                </a:ln>
                <a:solidFill>
                  <a:srgbClr val="C93D3D"/>
                </a:solidFill>
                <a:effectLst/>
                <a:uLnTx/>
                <a:uFillTx/>
                <a:latin typeface="Bitstream Charter"/>
                <a:ea typeface="Bitstream Charter"/>
                <a:cs typeface="Bitstream Charter"/>
              </a:rPr>
              <a:t>32,057</a:t>
            </a:r>
          </a:p>
        </p:txBody>
      </p:sp>
      <p:sp>
        <p:nvSpPr>
          <p:cNvPr id="5" name="Rectangle 4">
            <a:extLst>
              <a:ext uri="{FF2B5EF4-FFF2-40B4-BE49-F238E27FC236}">
                <a16:creationId xmlns:a16="http://schemas.microsoft.com/office/drawing/2014/main" id="{0C4604CE-13D1-4CE0-B059-A4A84E46BF74}"/>
              </a:ext>
            </a:extLst>
          </p:cNvPr>
          <p:cNvSpPr>
            <a:spLocks noGrp="1"/>
          </p:cNvSpPr>
          <p:nvPr/>
        </p:nvSpPr>
        <p:spPr>
          <a:xfrm>
            <a:off x="609600" y="2105025"/>
            <a:ext cx="2857500" cy="5238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2263A"/>
                </a:solidFill>
                <a:latin typeface="Bitstream Charter"/>
                <a:ea typeface="Bitstream Charter"/>
                <a:cs typeface="Bitstream Charter"/>
              </a:defRPr>
            </a:pPr>
            <a:r>
              <a:rPr kumimoji="0" sz="1275" b="1" i="0" u="none" strike="noStrike" kern="1200" cap="none" spc="0" normalizeH="0" baseline="0" noProof="0">
                <a:ln>
                  <a:noFill/>
                </a:ln>
                <a:solidFill>
                  <a:srgbClr val="12263A"/>
                </a:solidFill>
                <a:effectLst/>
                <a:uLnTx/>
                <a:uFillTx/>
                <a:latin typeface="Bitstream Charter"/>
                <a:ea typeface="Bitstream Charter"/>
                <a:cs typeface="Bitstream Charter"/>
              </a:rPr>
              <a:t>buildings potentially exposed</a:t>
            </a:r>
          </a:p>
        </p:txBody>
      </p:sp>
      <p:sp>
        <p:nvSpPr>
          <p:cNvPr id="6" name="Rectangle 5">
            <a:extLst>
              <a:ext uri="{FF2B5EF4-FFF2-40B4-BE49-F238E27FC236}">
                <a16:creationId xmlns:a16="http://schemas.microsoft.com/office/drawing/2014/main" id="{00A1A118-8607-41D9-A65C-80D0DAF35880}"/>
              </a:ext>
            </a:extLst>
          </p:cNvPr>
          <p:cNvSpPr>
            <a:spLocks noGrp="1"/>
          </p:cNvSpPr>
          <p:nvPr/>
        </p:nvSpPr>
        <p:spPr>
          <a:xfrm>
            <a:off x="609600" y="2857500"/>
            <a:ext cx="2857500" cy="6286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E5A93D"/>
                </a:solidFill>
                <a:latin typeface="Bitstream Charter"/>
                <a:ea typeface="Bitstream Charter"/>
                <a:cs typeface="Bitstream Charter"/>
              </a:defRPr>
            </a:pPr>
            <a:r>
              <a:rPr kumimoji="0" sz="3150" b="1" i="0" u="none" strike="noStrike" kern="1200" cap="none" spc="0" normalizeH="0" baseline="0" noProof="0">
                <a:ln>
                  <a:noFill/>
                </a:ln>
                <a:solidFill>
                  <a:srgbClr val="E5A93D"/>
                </a:solidFill>
                <a:effectLst/>
                <a:uLnTx/>
                <a:uFillTx/>
                <a:latin typeface="Bitstream Charter"/>
                <a:ea typeface="Bitstream Charter"/>
                <a:cs typeface="Bitstream Charter"/>
              </a:rPr>
              <a:t>$12.42B</a:t>
            </a:r>
          </a:p>
        </p:txBody>
      </p:sp>
      <p:sp>
        <p:nvSpPr>
          <p:cNvPr id="7" name="Rectangle 6">
            <a:extLst>
              <a:ext uri="{FF2B5EF4-FFF2-40B4-BE49-F238E27FC236}">
                <a16:creationId xmlns:a16="http://schemas.microsoft.com/office/drawing/2014/main" id="{A967D5F9-EFA8-4779-BEB0-B8573CCE36C8}"/>
              </a:ext>
            </a:extLst>
          </p:cNvPr>
          <p:cNvSpPr>
            <a:spLocks noGrp="1"/>
          </p:cNvSpPr>
          <p:nvPr/>
        </p:nvSpPr>
        <p:spPr>
          <a:xfrm>
            <a:off x="609600" y="3486150"/>
            <a:ext cx="2857500" cy="5238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2263A"/>
                </a:solidFill>
                <a:latin typeface="Bitstream Charter"/>
                <a:ea typeface="Bitstream Charter"/>
                <a:cs typeface="Bitstream Charter"/>
              </a:defRPr>
            </a:pPr>
            <a:r>
              <a:rPr kumimoji="0" sz="1275" b="1" i="0" u="none" strike="noStrike" kern="1200" cap="none" spc="0" normalizeH="0" baseline="0" noProof="0">
                <a:ln>
                  <a:noFill/>
                </a:ln>
                <a:solidFill>
                  <a:srgbClr val="12263A"/>
                </a:solidFill>
                <a:effectLst/>
                <a:uLnTx/>
                <a:uFillTx/>
                <a:latin typeface="Bitstream Charter"/>
                <a:ea typeface="Bitstream Charter"/>
                <a:cs typeface="Bitstream Charter"/>
              </a:rPr>
              <a:t>combined building value</a:t>
            </a:r>
          </a:p>
        </p:txBody>
      </p:sp>
      <p:sp>
        <p:nvSpPr>
          <p:cNvPr id="8" name="Rectangle 7">
            <a:extLst>
              <a:ext uri="{FF2B5EF4-FFF2-40B4-BE49-F238E27FC236}">
                <a16:creationId xmlns:a16="http://schemas.microsoft.com/office/drawing/2014/main" id="{015113D0-65EB-438F-816E-0F373C7BFCFF}"/>
              </a:ext>
            </a:extLst>
          </p:cNvPr>
          <p:cNvSpPr>
            <a:spLocks noGrp="1"/>
          </p:cNvSpPr>
          <p:nvPr/>
        </p:nvSpPr>
        <p:spPr>
          <a:xfrm>
            <a:off x="609600" y="4238625"/>
            <a:ext cx="2857500" cy="6286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2878A8"/>
                </a:solidFill>
                <a:latin typeface="Bitstream Charter"/>
                <a:ea typeface="Bitstream Charter"/>
                <a:cs typeface="Bitstream Charter"/>
              </a:defRPr>
            </a:pPr>
            <a:r>
              <a:rPr kumimoji="0" sz="3150" b="1" i="0" u="none" strike="noStrike" kern="1200" cap="none" spc="0" normalizeH="0" baseline="0" noProof="0">
                <a:ln>
                  <a:noFill/>
                </a:ln>
                <a:solidFill>
                  <a:srgbClr val="2878A8"/>
                </a:solidFill>
                <a:effectLst/>
                <a:uLnTx/>
                <a:uFillTx/>
                <a:latin typeface="Bitstream Charter"/>
                <a:ea typeface="Bitstream Charter"/>
                <a:cs typeface="Bitstream Charter"/>
              </a:rPr>
              <a:t>40,954</a:t>
            </a:r>
          </a:p>
        </p:txBody>
      </p:sp>
      <p:sp>
        <p:nvSpPr>
          <p:cNvPr id="9" name="Rectangle 8">
            <a:extLst>
              <a:ext uri="{FF2B5EF4-FFF2-40B4-BE49-F238E27FC236}">
                <a16:creationId xmlns:a16="http://schemas.microsoft.com/office/drawing/2014/main" id="{671028EA-848F-48C0-9CAA-05418B50B26B}"/>
              </a:ext>
            </a:extLst>
          </p:cNvPr>
          <p:cNvSpPr>
            <a:spLocks noGrp="1"/>
          </p:cNvSpPr>
          <p:nvPr/>
        </p:nvSpPr>
        <p:spPr>
          <a:xfrm>
            <a:off x="609600" y="4867275"/>
            <a:ext cx="2857500" cy="5238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2263A"/>
                </a:solidFill>
                <a:latin typeface="Bitstream Charter"/>
                <a:ea typeface="Bitstream Charter"/>
                <a:cs typeface="Bitstream Charter"/>
              </a:defRPr>
            </a:pPr>
            <a:r>
              <a:rPr kumimoji="0" sz="1275" b="1" i="0" u="none" strike="noStrike" kern="1200" cap="none" spc="0" normalizeH="0" baseline="0" noProof="0">
                <a:ln>
                  <a:noFill/>
                </a:ln>
                <a:solidFill>
                  <a:srgbClr val="12263A"/>
                </a:solidFill>
                <a:effectLst/>
                <a:uLnTx/>
                <a:uFillTx/>
                <a:latin typeface="Bitstream Charter"/>
                <a:ea typeface="Bitstream Charter"/>
                <a:cs typeface="Bitstream Charter"/>
              </a:rPr>
              <a:t>people in high liquefaction susceptibility</a:t>
            </a:r>
          </a:p>
        </p:txBody>
      </p:sp>
      <p:pic>
        <p:nvPicPr>
          <p:cNvPr id="25" name="Picture 24"/>
          <p:cNvPicPr>
            <a:picLocks noChangeAspect="1"/>
          </p:cNvPicPr>
          <p:nvPr/>
        </p:nvPicPr>
        <p:blipFill>
          <a:blip r:embed="rId3"/>
          <a:stretch/>
        </p:blipFill>
        <p:spPr>
          <a:xfrm>
            <a:off x="5742773" y="1381125"/>
            <a:ext cx="3468704" cy="4429125"/>
          </a:xfrm>
          <a:prstGeom prst="rect">
            <a:avLst/>
          </a:prstGeom>
        </p:spPr>
      </p:pic>
      <p:sp>
        <p:nvSpPr>
          <p:cNvPr id="11" name="Rectangle 10">
            <a:extLst>
              <a:ext uri="{FF2B5EF4-FFF2-40B4-BE49-F238E27FC236}">
                <a16:creationId xmlns:a16="http://schemas.microsoft.com/office/drawing/2014/main" id="{B1545F66-D12C-45C5-BD9D-E2E8BE5C5193}"/>
              </a:ext>
            </a:extLst>
          </p:cNvPr>
          <p:cNvSpPr>
            <a:spLocks noGrp="1"/>
          </p:cNvSpPr>
          <p:nvPr/>
        </p:nvSpPr>
        <p:spPr>
          <a:xfrm>
            <a:off x="3631288" y="5824868"/>
            <a:ext cx="7191375" cy="457200"/>
          </a:xfrm>
          <a:prstGeom prst="rect">
            <a:avLst/>
          </a:prstGeom>
          <a:noFill/>
          <a:ln w="0">
            <a:noFill/>
          </a:ln>
        </p:spPr>
        <p:txBody>
          <a:bodyPr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050" b="0">
                <a:solidFill>
                  <a:srgbClr val="17212B"/>
                </a:solidFill>
                <a:latin typeface="Bitstream Charter"/>
                <a:ea typeface="Bitstream Charter"/>
                <a:cs typeface="Bitstream Charter"/>
              </a:defRPr>
            </a:pPr>
            <a:r>
              <a:rPr kumimoji="0" sz="1400" b="0" i="0" u="none" strike="noStrike" kern="1200" cap="none" spc="0" normalizeH="0" baseline="0" noProof="0" dirty="0">
                <a:ln>
                  <a:noFill/>
                </a:ln>
                <a:solidFill>
                  <a:srgbClr val="17212B"/>
                </a:solidFill>
                <a:effectLst/>
                <a:uLnTx/>
                <a:uFillTx/>
                <a:latin typeface="Bitstream Charter"/>
                <a:ea typeface="Bitstream Charter"/>
                <a:cs typeface="Bitstream Charter"/>
              </a:rPr>
              <a:t>High susceptibility areas include 2 emergency response facilities, 5 medical facilities, 24 government facilities, 67 communication facilities, 5 rail miles, and about 80 road miles.</a:t>
            </a:r>
          </a:p>
        </p:txBody>
      </p:sp>
      <p:sp>
        <p:nvSpPr>
          <p:cNvPr id="12" name="Rectangle 11">
            <a:extLst>
              <a:ext uri="{FF2B5EF4-FFF2-40B4-BE49-F238E27FC236}">
                <a16:creationId xmlns:a16="http://schemas.microsoft.com/office/drawing/2014/main" id="{19E7993E-3D66-429C-B9DB-0196C114D518}"/>
              </a:ext>
            </a:extLst>
          </p:cNvPr>
          <p:cNvSpPr>
            <a:spLocks noGrp="1"/>
          </p:cNvSpPr>
          <p:nvPr/>
        </p:nvSpPr>
        <p:spPr>
          <a:xfrm>
            <a:off x="609600" y="6438900"/>
            <a:ext cx="10972800" cy="9525"/>
          </a:xfrm>
          <a:prstGeom prst="rect">
            <a:avLst/>
          </a:prstGeom>
          <a:solidFill>
            <a:srgbClr val="B9C5CE"/>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3" name="Rectangle 12">
            <a:extLst>
              <a:ext uri="{FF2B5EF4-FFF2-40B4-BE49-F238E27FC236}">
                <a16:creationId xmlns:a16="http://schemas.microsoft.com/office/drawing/2014/main" id="{CEC4C0D9-AF86-4DEF-886F-32CA14301E6B}"/>
              </a:ext>
            </a:extLst>
          </p:cNvPr>
          <p:cNvSpPr>
            <a:spLocks noGrp="1"/>
          </p:cNvSpPr>
          <p:nvPr/>
        </p:nvSpPr>
        <p:spPr>
          <a:xfrm>
            <a:off x="609600" y="6486525"/>
            <a:ext cx="5905500" cy="209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b="1">
                <a:solidFill>
                  <a:srgbClr val="52606D"/>
                </a:solidFill>
                <a:latin typeface="Bitstream Charter"/>
                <a:ea typeface="Bitstream Charter"/>
                <a:cs typeface="Bitstream Charter"/>
              </a:defRPr>
            </a:pPr>
            <a:r>
              <a:rPr kumimoji="0" sz="750" b="1" i="0" u="none" strike="noStrike" kern="1200" cap="none" spc="0" normalizeH="0" baseline="0" noProof="0">
                <a:ln>
                  <a:noFill/>
                </a:ln>
                <a:solidFill>
                  <a:srgbClr val="52606D"/>
                </a:solidFill>
                <a:effectLst/>
                <a:uLnTx/>
                <a:uFillTx/>
                <a:latin typeface="Bitstream Charter"/>
                <a:ea typeface="Bitstream Charter"/>
                <a:cs typeface="Bitstream Charter"/>
              </a:rPr>
              <a:t>CITY OF SALINAS     EOP UPDATE</a:t>
            </a:r>
          </a:p>
        </p:txBody>
      </p:sp>
      <p:sp>
        <p:nvSpPr>
          <p:cNvPr id="14" name="Rectangle 13">
            <a:extLst>
              <a:ext uri="{FF2B5EF4-FFF2-40B4-BE49-F238E27FC236}">
                <a16:creationId xmlns:a16="http://schemas.microsoft.com/office/drawing/2014/main" id="{B12FB0FA-0FAD-4873-A758-C5159D6B64C1}"/>
              </a:ext>
            </a:extLst>
          </p:cNvPr>
          <p:cNvSpPr>
            <a:spLocks noGrp="1"/>
          </p:cNvSpPr>
          <p:nvPr/>
        </p:nvSpPr>
        <p:spPr>
          <a:xfrm>
            <a:off x="6286500" y="6486525"/>
            <a:ext cx="4714875" cy="209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675" b="0">
                <a:solidFill>
                  <a:srgbClr val="52606D"/>
                </a:solidFill>
                <a:latin typeface="Bitstream Charter"/>
                <a:ea typeface="Bitstream Charter"/>
                <a:cs typeface="Bitstream Charter"/>
              </a:defRPr>
            </a:pPr>
            <a:r>
              <a:rPr kumimoji="0" sz="675" b="0" i="0" u="none" strike="noStrike" kern="1200" cap="none" spc="0" normalizeH="0" baseline="0" noProof="0">
                <a:ln>
                  <a:noFill/>
                </a:ln>
                <a:solidFill>
                  <a:srgbClr val="52606D"/>
                </a:solidFill>
                <a:effectLst/>
                <a:uLnTx/>
                <a:uFillTx/>
                <a:latin typeface="Bitstream Charter"/>
                <a:ea typeface="Bitstream Charter"/>
                <a:cs typeface="Bitstream Charter"/>
              </a:rPr>
              <a:t>MJHMP Annex J, Table J-4 and Figure J-2</a:t>
            </a:r>
          </a:p>
        </p:txBody>
      </p:sp>
      <p:sp>
        <p:nvSpPr>
          <p:cNvPr id="15" name="Rectangle 14">
            <a:extLst>
              <a:ext uri="{FF2B5EF4-FFF2-40B4-BE49-F238E27FC236}">
                <a16:creationId xmlns:a16="http://schemas.microsoft.com/office/drawing/2014/main" id="{EDBDEC43-F0C7-4974-B98A-D6884EE5C94B}"/>
              </a:ext>
            </a:extLst>
          </p:cNvPr>
          <p:cNvSpPr>
            <a:spLocks noGrp="1"/>
          </p:cNvSpPr>
          <p:nvPr/>
        </p:nvSpPr>
        <p:spPr>
          <a:xfrm>
            <a:off x="11144250" y="6486525"/>
            <a:ext cx="438150" cy="209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b="1">
                <a:solidFill>
                  <a:srgbClr val="52606D"/>
                </a:solidFill>
                <a:latin typeface="Bitstream Charter"/>
                <a:ea typeface="Bitstream Charter"/>
                <a:cs typeface="Bitstream Charter"/>
              </a:defRPr>
            </a:pPr>
            <a:r>
              <a:rPr kumimoji="0" sz="750" b="1" i="0" u="none" strike="noStrike" kern="1200" cap="none" spc="0" normalizeH="0" baseline="0" noProof="0">
                <a:ln>
                  <a:noFill/>
                </a:ln>
                <a:solidFill>
                  <a:srgbClr val="52606D"/>
                </a:solidFill>
                <a:effectLst/>
                <a:uLnTx/>
                <a:uFillTx/>
                <a:latin typeface="Bitstream Charter"/>
                <a:ea typeface="Bitstream Charter"/>
                <a:cs typeface="Bitstream Charter"/>
              </a:rPr>
              <a:t>5</a:t>
            </a:r>
          </a:p>
        </p:txBody>
      </p:sp>
      <p:pic>
        <p:nvPicPr>
          <p:cNvPr id="17" name="Picture 16">
            <a:extLst>
              <a:ext uri="{FF2B5EF4-FFF2-40B4-BE49-F238E27FC236}">
                <a16:creationId xmlns:a16="http://schemas.microsoft.com/office/drawing/2014/main" id="{9987183E-442B-7551-9F4F-9D9C75CF4E2E}"/>
              </a:ext>
            </a:extLst>
          </p:cNvPr>
          <p:cNvPicPr>
            <a:picLocks noChangeAspect="1"/>
          </p:cNvPicPr>
          <p:nvPr/>
        </p:nvPicPr>
        <p:blipFill>
          <a:blip r:embed="rId4"/>
          <a:stretch>
            <a:fillRect/>
          </a:stretch>
        </p:blipFill>
        <p:spPr>
          <a:xfrm>
            <a:off x="10666033" y="5418872"/>
            <a:ext cx="1432684" cy="1048603"/>
          </a:xfrm>
          <a:prstGeom prst="rect">
            <a:avLst/>
          </a:prstGeom>
        </p:spPr>
      </p:pic>
    </p:spTree>
    <p:extLst>
      <p:ext uri="{BB962C8B-B14F-4D97-AF65-F5344CB8AC3E}">
        <p14:creationId xmlns:p14="http://schemas.microsoft.com/office/powerpoint/2010/main" val="74576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79F4A66-A19A-4E21-AABC-41D4A0FE8302}"/>
              </a:ext>
            </a:extLst>
          </p:cNvPr>
          <p:cNvSpPr>
            <a:spLocks noGrp="1"/>
          </p:cNvSpPr>
          <p:nvPr/>
        </p:nvSpPr>
        <p:spPr>
          <a:xfrm>
            <a:off x="609600" y="400050"/>
            <a:ext cx="10858500" cy="5715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2263A"/>
                </a:solidFill>
                <a:latin typeface="Bitstream Charter"/>
                <a:ea typeface="Bitstream Charter"/>
                <a:cs typeface="Bitstream Charter"/>
              </a:defRPr>
            </a:pPr>
            <a:r>
              <a:rPr kumimoji="0" sz="2550" b="1" i="0" u="none" strike="noStrike" kern="1200" cap="none" spc="0" normalizeH="0" baseline="0" noProof="0">
                <a:ln>
                  <a:noFill/>
                </a:ln>
                <a:solidFill>
                  <a:srgbClr val="12263A"/>
                </a:solidFill>
                <a:effectLst/>
                <a:uLnTx/>
                <a:uFillTx/>
                <a:latin typeface="Bitstream Charter"/>
                <a:ea typeface="Bitstream Charter"/>
                <a:cs typeface="Bitstream Charter"/>
              </a:rPr>
              <a:t>Flooding follows known corridors</a:t>
            </a:r>
          </a:p>
        </p:txBody>
      </p:sp>
      <p:sp>
        <p:nvSpPr>
          <p:cNvPr id="2" name="Rectangle 1">
            <a:extLst>
              <a:ext uri="{FF2B5EF4-FFF2-40B4-BE49-F238E27FC236}">
                <a16:creationId xmlns:a16="http://schemas.microsoft.com/office/drawing/2014/main" id="{BEE65EAE-F962-4CE0-ABAE-DECA497E2FE8}"/>
              </a:ext>
            </a:extLst>
          </p:cNvPr>
          <p:cNvSpPr>
            <a:spLocks noGrp="1"/>
          </p:cNvSpPr>
          <p:nvPr/>
        </p:nvSpPr>
        <p:spPr>
          <a:xfrm>
            <a:off x="609600" y="1066800"/>
            <a:ext cx="781050" cy="57150"/>
          </a:xfrm>
          <a:prstGeom prst="rect">
            <a:avLst/>
          </a:prstGeom>
          <a:solidFill>
            <a:srgbClr val="C93D3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2">
            <a:extLst>
              <a:ext uri="{FF2B5EF4-FFF2-40B4-BE49-F238E27FC236}">
                <a16:creationId xmlns:a16="http://schemas.microsoft.com/office/drawing/2014/main" id="{011B172C-B63E-4500-A779-EF4E6A73C677}"/>
              </a:ext>
            </a:extLst>
          </p:cNvPr>
          <p:cNvSpPr>
            <a:spLocks noGrp="1"/>
          </p:cNvSpPr>
          <p:nvPr/>
        </p:nvSpPr>
        <p:spPr>
          <a:xfrm>
            <a:off x="1571625" y="914400"/>
            <a:ext cx="9810750" cy="3619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2606D"/>
                </a:solidFill>
                <a:latin typeface="Bitstream Charter"/>
                <a:ea typeface="Bitstream Charter"/>
                <a:cs typeface="Bitstream Charter"/>
              </a:defRPr>
            </a:pPr>
            <a:r>
              <a:rPr kumimoji="0" sz="1350" b="0" i="0" u="none" strike="noStrike" kern="1200" cap="none" spc="0" normalizeH="0" baseline="0" noProof="0">
                <a:ln>
                  <a:noFill/>
                </a:ln>
                <a:solidFill>
                  <a:srgbClr val="52606D"/>
                </a:solidFill>
                <a:effectLst/>
                <a:uLnTx/>
                <a:uFillTx/>
                <a:latin typeface="Bitstream Charter"/>
                <a:ea typeface="Bitstream Charter"/>
                <a:cs typeface="Bitstream Charter"/>
              </a:rPr>
              <a:t>Creeks, Carr Lake, the Reclamation Ditch, and drainage constraints shape local operations</a:t>
            </a:r>
          </a:p>
        </p:txBody>
      </p:sp>
      <p:sp>
        <p:nvSpPr>
          <p:cNvPr id="4" name="Rectangle 3">
            <a:extLst>
              <a:ext uri="{FF2B5EF4-FFF2-40B4-BE49-F238E27FC236}">
                <a16:creationId xmlns:a16="http://schemas.microsoft.com/office/drawing/2014/main" id="{8971F49D-86A3-459A-929B-FB55A77330B7}"/>
              </a:ext>
            </a:extLst>
          </p:cNvPr>
          <p:cNvSpPr>
            <a:spLocks noGrp="1"/>
          </p:cNvSpPr>
          <p:nvPr/>
        </p:nvSpPr>
        <p:spPr>
          <a:xfrm>
            <a:off x="609600" y="1381125"/>
            <a:ext cx="3048000" cy="6286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C93D3D"/>
                </a:solidFill>
                <a:latin typeface="Bitstream Charter"/>
                <a:ea typeface="Bitstream Charter"/>
                <a:cs typeface="Bitstream Charter"/>
              </a:defRPr>
            </a:pPr>
            <a:r>
              <a:rPr kumimoji="0" sz="3150" b="1" i="0" u="none" strike="noStrike" kern="1200" cap="none" spc="0" normalizeH="0" baseline="0" noProof="0">
                <a:ln>
                  <a:noFill/>
                </a:ln>
                <a:solidFill>
                  <a:srgbClr val="C93D3D"/>
                </a:solidFill>
                <a:effectLst/>
                <a:uLnTx/>
                <a:uFillTx/>
                <a:latin typeface="Bitstream Charter"/>
                <a:ea typeface="Bitstream Charter"/>
                <a:cs typeface="Bitstream Charter"/>
              </a:rPr>
              <a:t>15,415</a:t>
            </a:r>
          </a:p>
        </p:txBody>
      </p:sp>
      <p:sp>
        <p:nvSpPr>
          <p:cNvPr id="5" name="Rectangle 4">
            <a:extLst>
              <a:ext uri="{FF2B5EF4-FFF2-40B4-BE49-F238E27FC236}">
                <a16:creationId xmlns:a16="http://schemas.microsoft.com/office/drawing/2014/main" id="{D50FC698-C862-4579-91AD-258B5F69D0E6}"/>
              </a:ext>
            </a:extLst>
          </p:cNvPr>
          <p:cNvSpPr>
            <a:spLocks noGrp="1"/>
          </p:cNvSpPr>
          <p:nvPr/>
        </p:nvSpPr>
        <p:spPr>
          <a:xfrm>
            <a:off x="609600" y="2009775"/>
            <a:ext cx="3048000" cy="5238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2263A"/>
                </a:solidFill>
                <a:latin typeface="Bitstream Charter"/>
                <a:ea typeface="Bitstream Charter"/>
                <a:cs typeface="Bitstream Charter"/>
              </a:defRPr>
            </a:pPr>
            <a:r>
              <a:rPr kumimoji="0" sz="1275" b="1" i="0" u="none" strike="noStrike" kern="1200" cap="none" spc="0" normalizeH="0" baseline="0" noProof="0">
                <a:ln>
                  <a:noFill/>
                </a:ln>
                <a:solidFill>
                  <a:srgbClr val="12263A"/>
                </a:solidFill>
                <a:effectLst/>
                <a:uLnTx/>
                <a:uFillTx/>
                <a:latin typeface="Bitstream Charter"/>
                <a:ea typeface="Bitstream Charter"/>
                <a:cs typeface="Bitstream Charter"/>
              </a:rPr>
              <a:t>people in the 1% annual chance floodplain</a:t>
            </a:r>
          </a:p>
        </p:txBody>
      </p:sp>
      <p:sp>
        <p:nvSpPr>
          <p:cNvPr id="6" name="Rectangle 5">
            <a:extLst>
              <a:ext uri="{FF2B5EF4-FFF2-40B4-BE49-F238E27FC236}">
                <a16:creationId xmlns:a16="http://schemas.microsoft.com/office/drawing/2014/main" id="{00982382-6129-4886-9DC3-F5B9DA8C5F08}"/>
              </a:ext>
            </a:extLst>
          </p:cNvPr>
          <p:cNvSpPr>
            <a:spLocks noGrp="1"/>
          </p:cNvSpPr>
          <p:nvPr/>
        </p:nvSpPr>
        <p:spPr>
          <a:xfrm>
            <a:off x="609600" y="2781300"/>
            <a:ext cx="3048000" cy="6286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E5A93D"/>
                </a:solidFill>
                <a:latin typeface="Bitstream Charter"/>
                <a:ea typeface="Bitstream Charter"/>
                <a:cs typeface="Bitstream Charter"/>
              </a:defRPr>
            </a:pPr>
            <a:r>
              <a:rPr kumimoji="0" sz="3150" b="1" i="0" u="none" strike="noStrike" kern="1200" cap="none" spc="0" normalizeH="0" baseline="0" noProof="0">
                <a:ln>
                  <a:noFill/>
                </a:ln>
                <a:solidFill>
                  <a:srgbClr val="E5A93D"/>
                </a:solidFill>
                <a:effectLst/>
                <a:uLnTx/>
                <a:uFillTx/>
                <a:latin typeface="Bitstream Charter"/>
                <a:ea typeface="Bitstream Charter"/>
                <a:cs typeface="Bitstream Charter"/>
              </a:rPr>
              <a:t>$723M</a:t>
            </a:r>
          </a:p>
        </p:txBody>
      </p:sp>
      <p:sp>
        <p:nvSpPr>
          <p:cNvPr id="7" name="Rectangle 6">
            <a:extLst>
              <a:ext uri="{FF2B5EF4-FFF2-40B4-BE49-F238E27FC236}">
                <a16:creationId xmlns:a16="http://schemas.microsoft.com/office/drawing/2014/main" id="{89C02C26-B9FA-4986-A334-AB0FBFF9844E}"/>
              </a:ext>
            </a:extLst>
          </p:cNvPr>
          <p:cNvSpPr>
            <a:spLocks noGrp="1"/>
          </p:cNvSpPr>
          <p:nvPr/>
        </p:nvSpPr>
        <p:spPr>
          <a:xfrm>
            <a:off x="609600" y="3409950"/>
            <a:ext cx="3048000" cy="5238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2263A"/>
                </a:solidFill>
                <a:latin typeface="Bitstream Charter"/>
                <a:ea typeface="Bitstream Charter"/>
                <a:cs typeface="Bitstream Charter"/>
              </a:defRPr>
            </a:pPr>
            <a:r>
              <a:rPr kumimoji="0" sz="1275" b="1" i="0" u="none" strike="noStrike" kern="1200" cap="none" spc="0" normalizeH="0" baseline="0" noProof="0">
                <a:ln>
                  <a:noFill/>
                </a:ln>
                <a:solidFill>
                  <a:srgbClr val="12263A"/>
                </a:solidFill>
                <a:effectLst/>
                <a:uLnTx/>
                <a:uFillTx/>
                <a:latin typeface="Bitstream Charter"/>
                <a:ea typeface="Bitstream Charter"/>
                <a:cs typeface="Bitstream Charter"/>
              </a:rPr>
              <a:t>residential and nonresidential property in that floodplain</a:t>
            </a:r>
          </a:p>
        </p:txBody>
      </p:sp>
      <p:sp>
        <p:nvSpPr>
          <p:cNvPr id="8" name="Rectangle 7">
            <a:extLst>
              <a:ext uri="{FF2B5EF4-FFF2-40B4-BE49-F238E27FC236}">
                <a16:creationId xmlns:a16="http://schemas.microsoft.com/office/drawing/2014/main" id="{D9A54537-3A9E-4923-98B4-342DCFFD50EB}"/>
              </a:ext>
            </a:extLst>
          </p:cNvPr>
          <p:cNvSpPr>
            <a:spLocks noGrp="1"/>
          </p:cNvSpPr>
          <p:nvPr/>
        </p:nvSpPr>
        <p:spPr>
          <a:xfrm>
            <a:off x="609600" y="4238625"/>
            <a:ext cx="3048000" cy="6286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2878A8"/>
                </a:solidFill>
                <a:latin typeface="Bitstream Charter"/>
                <a:ea typeface="Bitstream Charter"/>
                <a:cs typeface="Bitstream Charter"/>
              </a:defRPr>
            </a:pPr>
            <a:r>
              <a:rPr kumimoji="0" sz="3150" b="1" i="0" u="none" strike="noStrike" kern="1200" cap="none" spc="0" normalizeH="0" baseline="0" noProof="0" dirty="0">
                <a:ln>
                  <a:noFill/>
                </a:ln>
                <a:solidFill>
                  <a:srgbClr val="2878A8"/>
                </a:solidFill>
                <a:effectLst/>
                <a:uLnTx/>
                <a:uFillTx/>
                <a:latin typeface="Bitstream Charter"/>
                <a:ea typeface="Bitstream Charter"/>
                <a:cs typeface="Bitstream Charter"/>
              </a:rPr>
              <a:t>21 mi</a:t>
            </a:r>
          </a:p>
        </p:txBody>
      </p:sp>
      <p:sp>
        <p:nvSpPr>
          <p:cNvPr id="9" name="Rectangle 8">
            <a:extLst>
              <a:ext uri="{FF2B5EF4-FFF2-40B4-BE49-F238E27FC236}">
                <a16:creationId xmlns:a16="http://schemas.microsoft.com/office/drawing/2014/main" id="{2FAAEB65-11EA-4A1F-B0CF-7677B2CE0017}"/>
              </a:ext>
            </a:extLst>
          </p:cNvPr>
          <p:cNvSpPr>
            <a:spLocks noGrp="1"/>
          </p:cNvSpPr>
          <p:nvPr/>
        </p:nvSpPr>
        <p:spPr>
          <a:xfrm>
            <a:off x="609600" y="4867275"/>
            <a:ext cx="3048000" cy="5238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2263A"/>
                </a:solidFill>
                <a:latin typeface="Bitstream Charter"/>
                <a:ea typeface="Bitstream Charter"/>
                <a:cs typeface="Bitstream Charter"/>
              </a:defRPr>
            </a:pPr>
            <a:r>
              <a:rPr kumimoji="0" sz="1275" b="1" i="0" u="none" strike="noStrike" kern="1200" cap="none" spc="0" normalizeH="0" baseline="0" noProof="0">
                <a:ln>
                  <a:noFill/>
                </a:ln>
                <a:solidFill>
                  <a:srgbClr val="12263A"/>
                </a:solidFill>
                <a:effectLst/>
                <a:uLnTx/>
                <a:uFillTx/>
                <a:latin typeface="Bitstream Charter"/>
                <a:ea typeface="Bitstream Charter"/>
                <a:cs typeface="Bitstream Charter"/>
              </a:rPr>
              <a:t>of roadway in the 1% annual chance floodplain</a:t>
            </a:r>
          </a:p>
        </p:txBody>
      </p:sp>
      <p:pic>
        <p:nvPicPr>
          <p:cNvPr id="25" name="Picture 24"/>
          <p:cNvPicPr>
            <a:picLocks noChangeAspect="1"/>
          </p:cNvPicPr>
          <p:nvPr/>
        </p:nvPicPr>
        <p:blipFill>
          <a:blip r:embed="rId3"/>
          <a:stretch/>
        </p:blipFill>
        <p:spPr>
          <a:xfrm>
            <a:off x="5729994" y="1352550"/>
            <a:ext cx="3399012" cy="4333875"/>
          </a:xfrm>
          <a:prstGeom prst="rect">
            <a:avLst/>
          </a:prstGeom>
        </p:spPr>
      </p:pic>
      <p:sp>
        <p:nvSpPr>
          <p:cNvPr id="11" name="Rectangle 10">
            <a:extLst>
              <a:ext uri="{FF2B5EF4-FFF2-40B4-BE49-F238E27FC236}">
                <a16:creationId xmlns:a16="http://schemas.microsoft.com/office/drawing/2014/main" id="{9BACD540-2686-4ED1-A108-956D4B7FCED1}"/>
              </a:ext>
            </a:extLst>
          </p:cNvPr>
          <p:cNvSpPr>
            <a:spLocks noGrp="1"/>
          </p:cNvSpPr>
          <p:nvPr/>
        </p:nvSpPr>
        <p:spPr>
          <a:xfrm>
            <a:off x="3097134" y="5780590"/>
            <a:ext cx="7239000" cy="457200"/>
          </a:xfrm>
          <a:prstGeom prst="rect">
            <a:avLst/>
          </a:prstGeom>
          <a:noFill/>
          <a:ln w="0">
            <a:noFill/>
          </a:ln>
        </p:spPr>
        <p:txBody>
          <a:bodyPr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050" b="0">
                <a:solidFill>
                  <a:srgbClr val="17212B"/>
                </a:solidFill>
                <a:latin typeface="Bitstream Charter"/>
                <a:ea typeface="Bitstream Charter"/>
                <a:cs typeface="Bitstream Charter"/>
              </a:defRPr>
            </a:pPr>
            <a:r>
              <a:rPr kumimoji="0" sz="1400" b="0" i="0" u="none" strike="noStrike" kern="1200" cap="none" spc="0" normalizeH="0" baseline="0" noProof="0" dirty="0">
                <a:ln>
                  <a:noFill/>
                </a:ln>
                <a:solidFill>
                  <a:srgbClr val="17212B"/>
                </a:solidFill>
                <a:effectLst/>
                <a:uLnTx/>
                <a:uFillTx/>
                <a:latin typeface="Bitstream Charter"/>
                <a:ea typeface="Bitstream Charter"/>
                <a:cs typeface="Bitstream Charter"/>
              </a:rPr>
              <a:t>Known problem areas include Carr Lake, Cesar Chavez Park, Gabilan, Natividad and Alisal Creeks, Kern, Market, Merced and Williams, and the Reclamation Ditch.</a:t>
            </a:r>
          </a:p>
        </p:txBody>
      </p:sp>
      <p:sp>
        <p:nvSpPr>
          <p:cNvPr id="12" name="Rectangle 11">
            <a:extLst>
              <a:ext uri="{FF2B5EF4-FFF2-40B4-BE49-F238E27FC236}">
                <a16:creationId xmlns:a16="http://schemas.microsoft.com/office/drawing/2014/main" id="{9194D0B7-1A09-4AB7-A29A-C5A37A49B750}"/>
              </a:ext>
            </a:extLst>
          </p:cNvPr>
          <p:cNvSpPr>
            <a:spLocks noGrp="1"/>
          </p:cNvSpPr>
          <p:nvPr/>
        </p:nvSpPr>
        <p:spPr>
          <a:xfrm>
            <a:off x="609600" y="6438900"/>
            <a:ext cx="10972800" cy="9525"/>
          </a:xfrm>
          <a:prstGeom prst="rect">
            <a:avLst/>
          </a:prstGeom>
          <a:solidFill>
            <a:srgbClr val="B9C5CE"/>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3" name="Rectangle 12">
            <a:extLst>
              <a:ext uri="{FF2B5EF4-FFF2-40B4-BE49-F238E27FC236}">
                <a16:creationId xmlns:a16="http://schemas.microsoft.com/office/drawing/2014/main" id="{F9D6D36D-0216-4511-A32A-60BFF404FF2E}"/>
              </a:ext>
            </a:extLst>
          </p:cNvPr>
          <p:cNvSpPr>
            <a:spLocks noGrp="1"/>
          </p:cNvSpPr>
          <p:nvPr/>
        </p:nvSpPr>
        <p:spPr>
          <a:xfrm>
            <a:off x="609600" y="6486525"/>
            <a:ext cx="5905500" cy="209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b="1">
                <a:solidFill>
                  <a:srgbClr val="52606D"/>
                </a:solidFill>
                <a:latin typeface="Bitstream Charter"/>
                <a:ea typeface="Bitstream Charter"/>
                <a:cs typeface="Bitstream Charter"/>
              </a:defRPr>
            </a:pPr>
            <a:r>
              <a:rPr kumimoji="0" sz="750" b="1" i="0" u="none" strike="noStrike" kern="1200" cap="none" spc="0" normalizeH="0" baseline="0" noProof="0">
                <a:ln>
                  <a:noFill/>
                </a:ln>
                <a:solidFill>
                  <a:srgbClr val="52606D"/>
                </a:solidFill>
                <a:effectLst/>
                <a:uLnTx/>
                <a:uFillTx/>
                <a:latin typeface="Bitstream Charter"/>
                <a:ea typeface="Bitstream Charter"/>
                <a:cs typeface="Bitstream Charter"/>
              </a:rPr>
              <a:t>CITY OF SALINAS     EOP UPDATE</a:t>
            </a:r>
          </a:p>
        </p:txBody>
      </p:sp>
      <p:sp>
        <p:nvSpPr>
          <p:cNvPr id="14" name="Rectangle 13">
            <a:extLst>
              <a:ext uri="{FF2B5EF4-FFF2-40B4-BE49-F238E27FC236}">
                <a16:creationId xmlns:a16="http://schemas.microsoft.com/office/drawing/2014/main" id="{EA1CE232-59CD-48D5-A573-A5CD0137A035}"/>
              </a:ext>
            </a:extLst>
          </p:cNvPr>
          <p:cNvSpPr>
            <a:spLocks noGrp="1"/>
          </p:cNvSpPr>
          <p:nvPr/>
        </p:nvSpPr>
        <p:spPr>
          <a:xfrm>
            <a:off x="6286500" y="6486525"/>
            <a:ext cx="4714875" cy="209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675" b="0">
                <a:solidFill>
                  <a:srgbClr val="52606D"/>
                </a:solidFill>
                <a:latin typeface="Bitstream Charter"/>
                <a:ea typeface="Bitstream Charter"/>
                <a:cs typeface="Bitstream Charter"/>
              </a:defRPr>
            </a:pPr>
            <a:r>
              <a:rPr kumimoji="0" sz="675" b="0" i="0" u="none" strike="noStrike" kern="1200" cap="none" spc="0" normalizeH="0" baseline="0" noProof="0">
                <a:ln>
                  <a:noFill/>
                </a:ln>
                <a:solidFill>
                  <a:srgbClr val="52606D"/>
                </a:solidFill>
                <a:effectLst/>
                <a:uLnTx/>
                <a:uFillTx/>
                <a:latin typeface="Bitstream Charter"/>
                <a:ea typeface="Bitstream Charter"/>
                <a:cs typeface="Bitstream Charter"/>
              </a:rPr>
              <a:t>MJHMP Annex J, Table J-5 and Figure J-3</a:t>
            </a:r>
          </a:p>
        </p:txBody>
      </p:sp>
      <p:sp>
        <p:nvSpPr>
          <p:cNvPr id="15" name="Rectangle 14">
            <a:extLst>
              <a:ext uri="{FF2B5EF4-FFF2-40B4-BE49-F238E27FC236}">
                <a16:creationId xmlns:a16="http://schemas.microsoft.com/office/drawing/2014/main" id="{2F8D10C1-D04D-4E37-A386-95F9A5F70917}"/>
              </a:ext>
            </a:extLst>
          </p:cNvPr>
          <p:cNvSpPr>
            <a:spLocks noGrp="1"/>
          </p:cNvSpPr>
          <p:nvPr/>
        </p:nvSpPr>
        <p:spPr>
          <a:xfrm>
            <a:off x="11144250" y="6486525"/>
            <a:ext cx="438150" cy="209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b="1">
                <a:solidFill>
                  <a:srgbClr val="52606D"/>
                </a:solidFill>
                <a:latin typeface="Bitstream Charter"/>
                <a:ea typeface="Bitstream Charter"/>
                <a:cs typeface="Bitstream Charter"/>
              </a:defRPr>
            </a:pPr>
            <a:r>
              <a:rPr kumimoji="0" sz="750" b="1" i="0" u="none" strike="noStrike" kern="1200" cap="none" spc="0" normalizeH="0" baseline="0" noProof="0">
                <a:ln>
                  <a:noFill/>
                </a:ln>
                <a:solidFill>
                  <a:srgbClr val="52606D"/>
                </a:solidFill>
                <a:effectLst/>
                <a:uLnTx/>
                <a:uFillTx/>
                <a:latin typeface="Bitstream Charter"/>
                <a:ea typeface="Bitstream Charter"/>
                <a:cs typeface="Bitstream Charter"/>
              </a:rPr>
              <a:t>6</a:t>
            </a:r>
          </a:p>
        </p:txBody>
      </p:sp>
      <p:pic>
        <p:nvPicPr>
          <p:cNvPr id="17" name="Picture 16">
            <a:extLst>
              <a:ext uri="{FF2B5EF4-FFF2-40B4-BE49-F238E27FC236}">
                <a16:creationId xmlns:a16="http://schemas.microsoft.com/office/drawing/2014/main" id="{DB10A605-F2D0-F387-42AA-E26AF778946C}"/>
              </a:ext>
            </a:extLst>
          </p:cNvPr>
          <p:cNvPicPr>
            <a:picLocks noChangeAspect="1"/>
          </p:cNvPicPr>
          <p:nvPr/>
        </p:nvPicPr>
        <p:blipFill>
          <a:blip r:embed="rId4"/>
          <a:stretch>
            <a:fillRect/>
          </a:stretch>
        </p:blipFill>
        <p:spPr>
          <a:xfrm>
            <a:off x="10427908" y="5289742"/>
            <a:ext cx="1432684" cy="1048603"/>
          </a:xfrm>
          <a:prstGeom prst="rect">
            <a:avLst/>
          </a:prstGeom>
        </p:spPr>
      </p:pic>
    </p:spTree>
    <p:extLst>
      <p:ext uri="{BB962C8B-B14F-4D97-AF65-F5344CB8AC3E}">
        <p14:creationId xmlns:p14="http://schemas.microsoft.com/office/powerpoint/2010/main" val="1210989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EE"/>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E3F4FF0-8F8C-485E-BCAF-46FEBEF36CC7}"/>
              </a:ext>
            </a:extLst>
          </p:cNvPr>
          <p:cNvSpPr>
            <a:spLocks noGrp="1"/>
          </p:cNvSpPr>
          <p:nvPr/>
        </p:nvSpPr>
        <p:spPr>
          <a:xfrm>
            <a:off x="609600" y="400050"/>
            <a:ext cx="10858500" cy="5715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2263A"/>
                </a:solidFill>
                <a:latin typeface="Bitstream Charter"/>
                <a:ea typeface="Bitstream Charter"/>
                <a:cs typeface="Bitstream Charter"/>
              </a:defRPr>
            </a:pPr>
            <a:r>
              <a:rPr kumimoji="0" sz="2550" b="1" i="0" u="none" strike="noStrike" kern="1200" cap="none" spc="0" normalizeH="0" baseline="0" noProof="0" dirty="0">
                <a:ln>
                  <a:noFill/>
                </a:ln>
                <a:solidFill>
                  <a:srgbClr val="12263A"/>
                </a:solidFill>
                <a:effectLst/>
                <a:uLnTx/>
                <a:uFillTx/>
                <a:latin typeface="Bitstream Charter"/>
                <a:ea typeface="Bitstream Charter"/>
                <a:cs typeface="Bitstream Charter"/>
              </a:rPr>
              <a:t>Dam failure requires route</a:t>
            </a:r>
            <a:r>
              <a:rPr kumimoji="0" lang="en-US" sz="2550" b="1" i="0" u="none" strike="noStrike" kern="1200" cap="none" spc="0" normalizeH="0" baseline="0" noProof="0" dirty="0">
                <a:ln>
                  <a:noFill/>
                </a:ln>
                <a:solidFill>
                  <a:srgbClr val="12263A"/>
                </a:solidFill>
                <a:effectLst/>
                <a:uLnTx/>
                <a:uFillTx/>
                <a:latin typeface="Bitstream Charter"/>
                <a:ea typeface="Bitstream Charter"/>
                <a:cs typeface="Bitstream Charter"/>
              </a:rPr>
              <a:t>-</a:t>
            </a:r>
            <a:r>
              <a:rPr kumimoji="0" sz="2550" b="1" i="0" u="none" strike="noStrike" kern="1200" cap="none" spc="0" normalizeH="0" baseline="0" noProof="0" dirty="0">
                <a:ln>
                  <a:noFill/>
                </a:ln>
                <a:solidFill>
                  <a:srgbClr val="12263A"/>
                </a:solidFill>
                <a:effectLst/>
                <a:uLnTx/>
                <a:uFillTx/>
                <a:latin typeface="Bitstream Charter"/>
                <a:ea typeface="Bitstream Charter"/>
                <a:cs typeface="Bitstream Charter"/>
              </a:rPr>
              <a:t>based evacuation planning</a:t>
            </a:r>
          </a:p>
        </p:txBody>
      </p:sp>
      <p:sp>
        <p:nvSpPr>
          <p:cNvPr id="2" name="Rectangle 1">
            <a:extLst>
              <a:ext uri="{FF2B5EF4-FFF2-40B4-BE49-F238E27FC236}">
                <a16:creationId xmlns:a16="http://schemas.microsoft.com/office/drawing/2014/main" id="{02A25BCB-1894-4680-BAFD-0EDB96932F58}"/>
              </a:ext>
            </a:extLst>
          </p:cNvPr>
          <p:cNvSpPr>
            <a:spLocks noGrp="1"/>
          </p:cNvSpPr>
          <p:nvPr/>
        </p:nvSpPr>
        <p:spPr>
          <a:xfrm>
            <a:off x="609600" y="1066800"/>
            <a:ext cx="781050" cy="57150"/>
          </a:xfrm>
          <a:prstGeom prst="rect">
            <a:avLst/>
          </a:prstGeom>
          <a:solidFill>
            <a:srgbClr val="C93D3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2">
            <a:extLst>
              <a:ext uri="{FF2B5EF4-FFF2-40B4-BE49-F238E27FC236}">
                <a16:creationId xmlns:a16="http://schemas.microsoft.com/office/drawing/2014/main" id="{7468068A-980B-4F74-A9A0-06FB5076E8BF}"/>
              </a:ext>
            </a:extLst>
          </p:cNvPr>
          <p:cNvSpPr>
            <a:spLocks noGrp="1"/>
          </p:cNvSpPr>
          <p:nvPr/>
        </p:nvSpPr>
        <p:spPr>
          <a:xfrm>
            <a:off x="1571625" y="914400"/>
            <a:ext cx="9810750" cy="3619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2606D"/>
                </a:solidFill>
                <a:latin typeface="Bitstream Charter"/>
                <a:ea typeface="Bitstream Charter"/>
                <a:cs typeface="Bitstream Charter"/>
              </a:defRPr>
            </a:pPr>
            <a:r>
              <a:rPr kumimoji="0" sz="1350" b="0" i="0" u="none" strike="noStrike" kern="1200" cap="none" spc="0" normalizeH="0" baseline="0" noProof="0">
                <a:ln>
                  <a:noFill/>
                </a:ln>
                <a:solidFill>
                  <a:srgbClr val="52606D"/>
                </a:solidFill>
                <a:effectLst/>
                <a:uLnTx/>
                <a:uFillTx/>
                <a:latin typeface="Bitstream Charter"/>
                <a:ea typeface="Bitstream Charter"/>
                <a:cs typeface="Bitstream Charter"/>
              </a:rPr>
              <a:t>Nacimiento and San Antonio scenarios affect the south and west sides of Salinas</a:t>
            </a:r>
          </a:p>
        </p:txBody>
      </p:sp>
      <p:sp>
        <p:nvSpPr>
          <p:cNvPr id="4" name="Rectangle 3">
            <a:extLst>
              <a:ext uri="{FF2B5EF4-FFF2-40B4-BE49-F238E27FC236}">
                <a16:creationId xmlns:a16="http://schemas.microsoft.com/office/drawing/2014/main" id="{EBCDD189-FB1C-4F60-A546-EFAC7E27B1BE}"/>
              </a:ext>
            </a:extLst>
          </p:cNvPr>
          <p:cNvSpPr>
            <a:spLocks noGrp="1"/>
          </p:cNvSpPr>
          <p:nvPr/>
        </p:nvSpPr>
        <p:spPr>
          <a:xfrm>
            <a:off x="609600" y="1476375"/>
            <a:ext cx="3048000" cy="6286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C93D3D"/>
                </a:solidFill>
                <a:latin typeface="Bitstream Charter"/>
                <a:ea typeface="Bitstream Charter"/>
                <a:cs typeface="Bitstream Charter"/>
              </a:defRPr>
            </a:pPr>
            <a:r>
              <a:rPr kumimoji="0" sz="3150" b="1" i="0" u="none" strike="noStrike" kern="1200" cap="none" spc="0" normalizeH="0" baseline="0" noProof="0">
                <a:ln>
                  <a:noFill/>
                </a:ln>
                <a:solidFill>
                  <a:srgbClr val="C93D3D"/>
                </a:solidFill>
                <a:effectLst/>
                <a:uLnTx/>
                <a:uFillTx/>
                <a:latin typeface="Bitstream Charter"/>
                <a:ea typeface="Bitstream Charter"/>
                <a:cs typeface="Bitstream Charter"/>
              </a:rPr>
              <a:t>10,545</a:t>
            </a:r>
          </a:p>
        </p:txBody>
      </p:sp>
      <p:sp>
        <p:nvSpPr>
          <p:cNvPr id="5" name="Rectangle 4">
            <a:extLst>
              <a:ext uri="{FF2B5EF4-FFF2-40B4-BE49-F238E27FC236}">
                <a16:creationId xmlns:a16="http://schemas.microsoft.com/office/drawing/2014/main" id="{FA844252-2FB9-44EC-BF44-1B510C1E41D0}"/>
              </a:ext>
            </a:extLst>
          </p:cNvPr>
          <p:cNvSpPr>
            <a:spLocks noGrp="1"/>
          </p:cNvSpPr>
          <p:nvPr/>
        </p:nvSpPr>
        <p:spPr>
          <a:xfrm>
            <a:off x="609600" y="2105025"/>
            <a:ext cx="3048000" cy="5238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2263A"/>
                </a:solidFill>
                <a:latin typeface="Bitstream Charter"/>
                <a:ea typeface="Bitstream Charter"/>
                <a:cs typeface="Bitstream Charter"/>
              </a:defRPr>
            </a:pPr>
            <a:r>
              <a:rPr kumimoji="0" sz="1275" b="1" i="0" u="none" strike="noStrike" kern="1200" cap="none" spc="0" normalizeH="0" baseline="0" noProof="0">
                <a:ln>
                  <a:noFill/>
                </a:ln>
                <a:solidFill>
                  <a:srgbClr val="12263A"/>
                </a:solidFill>
                <a:effectLst/>
                <a:uLnTx/>
                <a:uFillTx/>
                <a:latin typeface="Bitstream Charter"/>
                <a:ea typeface="Bitstream Charter"/>
                <a:cs typeface="Bitstream Charter"/>
              </a:rPr>
              <a:t>people exposed in the Nacimiento dam failure scenario</a:t>
            </a:r>
          </a:p>
        </p:txBody>
      </p:sp>
      <p:sp>
        <p:nvSpPr>
          <p:cNvPr id="6" name="Rectangle 5">
            <a:extLst>
              <a:ext uri="{FF2B5EF4-FFF2-40B4-BE49-F238E27FC236}">
                <a16:creationId xmlns:a16="http://schemas.microsoft.com/office/drawing/2014/main" id="{74C71394-6E78-4B1C-93C7-4536FE52925A}"/>
              </a:ext>
            </a:extLst>
          </p:cNvPr>
          <p:cNvSpPr>
            <a:spLocks noGrp="1"/>
          </p:cNvSpPr>
          <p:nvPr/>
        </p:nvSpPr>
        <p:spPr>
          <a:xfrm>
            <a:off x="609600" y="3143250"/>
            <a:ext cx="3048000" cy="6286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E5A93D"/>
                </a:solidFill>
                <a:latin typeface="Bitstream Charter"/>
                <a:ea typeface="Bitstream Charter"/>
                <a:cs typeface="Bitstream Charter"/>
              </a:defRPr>
            </a:pPr>
            <a:r>
              <a:rPr kumimoji="0" sz="3150" b="1" i="0" u="none" strike="noStrike" kern="1200" cap="none" spc="0" normalizeH="0" baseline="0" noProof="0">
                <a:ln>
                  <a:noFill/>
                </a:ln>
                <a:solidFill>
                  <a:srgbClr val="E5A93D"/>
                </a:solidFill>
                <a:effectLst/>
                <a:uLnTx/>
                <a:uFillTx/>
                <a:latin typeface="Bitstream Charter"/>
                <a:ea typeface="Bitstream Charter"/>
                <a:cs typeface="Bitstream Charter"/>
              </a:rPr>
              <a:t>8,825</a:t>
            </a:r>
          </a:p>
        </p:txBody>
      </p:sp>
      <p:sp>
        <p:nvSpPr>
          <p:cNvPr id="7" name="Rectangle 6">
            <a:extLst>
              <a:ext uri="{FF2B5EF4-FFF2-40B4-BE49-F238E27FC236}">
                <a16:creationId xmlns:a16="http://schemas.microsoft.com/office/drawing/2014/main" id="{9EE45C24-844E-4860-ABED-C2C378A31C76}"/>
              </a:ext>
            </a:extLst>
          </p:cNvPr>
          <p:cNvSpPr>
            <a:spLocks noGrp="1"/>
          </p:cNvSpPr>
          <p:nvPr/>
        </p:nvSpPr>
        <p:spPr>
          <a:xfrm>
            <a:off x="609600" y="3771900"/>
            <a:ext cx="3048000" cy="5238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2263A"/>
                </a:solidFill>
                <a:latin typeface="Bitstream Charter"/>
                <a:ea typeface="Bitstream Charter"/>
                <a:cs typeface="Bitstream Charter"/>
              </a:defRPr>
            </a:pPr>
            <a:r>
              <a:rPr kumimoji="0" sz="1275" b="1" i="0" u="none" strike="noStrike" kern="1200" cap="none" spc="0" normalizeH="0" baseline="0" noProof="0">
                <a:ln>
                  <a:noFill/>
                </a:ln>
                <a:solidFill>
                  <a:srgbClr val="12263A"/>
                </a:solidFill>
                <a:effectLst/>
                <a:uLnTx/>
                <a:uFillTx/>
                <a:latin typeface="Bitstream Charter"/>
                <a:ea typeface="Bitstream Charter"/>
                <a:cs typeface="Bitstream Charter"/>
              </a:rPr>
              <a:t>people exposed in the San Antonio dam failure scenario</a:t>
            </a:r>
          </a:p>
        </p:txBody>
      </p:sp>
      <p:pic>
        <p:nvPicPr>
          <p:cNvPr id="21" name="Picture 20"/>
          <p:cNvPicPr>
            <a:picLocks noChangeAspect="1"/>
          </p:cNvPicPr>
          <p:nvPr/>
        </p:nvPicPr>
        <p:blipFill>
          <a:blip r:embed="rId3"/>
          <a:stretch/>
        </p:blipFill>
        <p:spPr>
          <a:xfrm>
            <a:off x="5667937" y="1352550"/>
            <a:ext cx="3475501" cy="4429125"/>
          </a:xfrm>
          <a:prstGeom prst="rect">
            <a:avLst/>
          </a:prstGeom>
        </p:spPr>
      </p:pic>
      <p:sp>
        <p:nvSpPr>
          <p:cNvPr id="9" name="Rectangle 8">
            <a:extLst>
              <a:ext uri="{FF2B5EF4-FFF2-40B4-BE49-F238E27FC236}">
                <a16:creationId xmlns:a16="http://schemas.microsoft.com/office/drawing/2014/main" id="{A7AA94E0-5BE8-471E-9F49-4CE290DE1A6A}"/>
              </a:ext>
            </a:extLst>
          </p:cNvPr>
          <p:cNvSpPr>
            <a:spLocks noGrp="1"/>
          </p:cNvSpPr>
          <p:nvPr/>
        </p:nvSpPr>
        <p:spPr>
          <a:xfrm>
            <a:off x="3470306" y="5755317"/>
            <a:ext cx="6533774" cy="523874"/>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0">
                <a:solidFill>
                  <a:srgbClr val="17212B"/>
                </a:solidFill>
                <a:latin typeface="Bitstream Charter"/>
                <a:ea typeface="Bitstream Charter"/>
                <a:cs typeface="Bitstream Charter"/>
              </a:defRPr>
            </a:pPr>
            <a:r>
              <a:rPr kumimoji="0" sz="1400" b="0" i="0" u="none" strike="noStrike" kern="1200" cap="none" spc="0" normalizeH="0" baseline="0" noProof="0" dirty="0">
                <a:ln>
                  <a:noFill/>
                </a:ln>
                <a:solidFill>
                  <a:srgbClr val="17212B"/>
                </a:solidFill>
                <a:effectLst/>
                <a:uLnTx/>
                <a:uFillTx/>
                <a:latin typeface="Bitstream Charter"/>
                <a:ea typeface="Bitstream Charter"/>
                <a:cs typeface="Bitstream Charter"/>
              </a:rPr>
              <a:t>Potentially exposed routes include Blanco, Davis and Harkins Roads, Highways 68, 101 and 183, and Abbott Street.</a:t>
            </a:r>
          </a:p>
        </p:txBody>
      </p:sp>
      <p:sp>
        <p:nvSpPr>
          <p:cNvPr id="10" name="Rectangle 9">
            <a:extLst>
              <a:ext uri="{FF2B5EF4-FFF2-40B4-BE49-F238E27FC236}">
                <a16:creationId xmlns:a16="http://schemas.microsoft.com/office/drawing/2014/main" id="{117334EB-A1ED-4680-8349-1F6DD1B8C97E}"/>
              </a:ext>
            </a:extLst>
          </p:cNvPr>
          <p:cNvSpPr>
            <a:spLocks noGrp="1"/>
          </p:cNvSpPr>
          <p:nvPr/>
        </p:nvSpPr>
        <p:spPr>
          <a:xfrm>
            <a:off x="609600" y="6438900"/>
            <a:ext cx="10972800" cy="9525"/>
          </a:xfrm>
          <a:prstGeom prst="rect">
            <a:avLst/>
          </a:prstGeom>
          <a:solidFill>
            <a:srgbClr val="B9C5CE"/>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1" name="Rectangle 10">
            <a:extLst>
              <a:ext uri="{FF2B5EF4-FFF2-40B4-BE49-F238E27FC236}">
                <a16:creationId xmlns:a16="http://schemas.microsoft.com/office/drawing/2014/main" id="{D5DD528D-9E67-4156-B3A2-8702ECE0BE79}"/>
              </a:ext>
            </a:extLst>
          </p:cNvPr>
          <p:cNvSpPr>
            <a:spLocks noGrp="1"/>
          </p:cNvSpPr>
          <p:nvPr/>
        </p:nvSpPr>
        <p:spPr>
          <a:xfrm>
            <a:off x="609600" y="6486525"/>
            <a:ext cx="5905500" cy="209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b="1">
                <a:solidFill>
                  <a:srgbClr val="52606D"/>
                </a:solidFill>
                <a:latin typeface="Bitstream Charter"/>
                <a:ea typeface="Bitstream Charter"/>
                <a:cs typeface="Bitstream Charter"/>
              </a:defRPr>
            </a:pPr>
            <a:r>
              <a:rPr kumimoji="0" sz="750" b="1" i="0" u="none" strike="noStrike" kern="1200" cap="none" spc="0" normalizeH="0" baseline="0" noProof="0">
                <a:ln>
                  <a:noFill/>
                </a:ln>
                <a:solidFill>
                  <a:srgbClr val="52606D"/>
                </a:solidFill>
                <a:effectLst/>
                <a:uLnTx/>
                <a:uFillTx/>
                <a:latin typeface="Bitstream Charter"/>
                <a:ea typeface="Bitstream Charter"/>
                <a:cs typeface="Bitstream Charter"/>
              </a:rPr>
              <a:t>CITY OF SALINAS     EOP UPDATE</a:t>
            </a:r>
          </a:p>
        </p:txBody>
      </p:sp>
      <p:sp>
        <p:nvSpPr>
          <p:cNvPr id="12" name="Rectangle 11">
            <a:extLst>
              <a:ext uri="{FF2B5EF4-FFF2-40B4-BE49-F238E27FC236}">
                <a16:creationId xmlns:a16="http://schemas.microsoft.com/office/drawing/2014/main" id="{136A8BA7-2F34-4C69-AEEB-A8844731B692}"/>
              </a:ext>
            </a:extLst>
          </p:cNvPr>
          <p:cNvSpPr>
            <a:spLocks noGrp="1"/>
          </p:cNvSpPr>
          <p:nvPr/>
        </p:nvSpPr>
        <p:spPr>
          <a:xfrm>
            <a:off x="6286500" y="6486525"/>
            <a:ext cx="4714875" cy="209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675" b="0">
                <a:solidFill>
                  <a:srgbClr val="52606D"/>
                </a:solidFill>
                <a:latin typeface="Bitstream Charter"/>
                <a:ea typeface="Bitstream Charter"/>
                <a:cs typeface="Bitstream Charter"/>
              </a:defRPr>
            </a:pPr>
            <a:r>
              <a:rPr kumimoji="0" sz="675" b="0" i="0" u="none" strike="noStrike" kern="1200" cap="none" spc="0" normalizeH="0" baseline="0" noProof="0">
                <a:ln>
                  <a:noFill/>
                </a:ln>
                <a:solidFill>
                  <a:srgbClr val="52606D"/>
                </a:solidFill>
                <a:effectLst/>
                <a:uLnTx/>
                <a:uFillTx/>
                <a:latin typeface="Bitstream Charter"/>
                <a:ea typeface="Bitstream Charter"/>
                <a:cs typeface="Bitstream Charter"/>
              </a:rPr>
              <a:t>MJHMP Annex J, Table J-3 and Figure J-1</a:t>
            </a:r>
          </a:p>
        </p:txBody>
      </p:sp>
      <p:sp>
        <p:nvSpPr>
          <p:cNvPr id="13" name="Rectangle 12">
            <a:extLst>
              <a:ext uri="{FF2B5EF4-FFF2-40B4-BE49-F238E27FC236}">
                <a16:creationId xmlns:a16="http://schemas.microsoft.com/office/drawing/2014/main" id="{995ED7A8-E53E-4E43-9891-39E4279BC34A}"/>
              </a:ext>
            </a:extLst>
          </p:cNvPr>
          <p:cNvSpPr>
            <a:spLocks noGrp="1"/>
          </p:cNvSpPr>
          <p:nvPr/>
        </p:nvSpPr>
        <p:spPr>
          <a:xfrm>
            <a:off x="11144250" y="6486525"/>
            <a:ext cx="438150" cy="209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b="1">
                <a:solidFill>
                  <a:srgbClr val="52606D"/>
                </a:solidFill>
                <a:latin typeface="Bitstream Charter"/>
                <a:ea typeface="Bitstream Charter"/>
                <a:cs typeface="Bitstream Charter"/>
              </a:defRPr>
            </a:pPr>
            <a:r>
              <a:rPr kumimoji="0" sz="750" b="1" i="0" u="none" strike="noStrike" kern="1200" cap="none" spc="0" normalizeH="0" baseline="0" noProof="0">
                <a:ln>
                  <a:noFill/>
                </a:ln>
                <a:solidFill>
                  <a:srgbClr val="52606D"/>
                </a:solidFill>
                <a:effectLst/>
                <a:uLnTx/>
                <a:uFillTx/>
                <a:latin typeface="Bitstream Charter"/>
                <a:ea typeface="Bitstream Charter"/>
                <a:cs typeface="Bitstream Charter"/>
              </a:rPr>
              <a:t>8</a:t>
            </a:r>
          </a:p>
        </p:txBody>
      </p:sp>
      <p:pic>
        <p:nvPicPr>
          <p:cNvPr id="15" name="Picture 14">
            <a:extLst>
              <a:ext uri="{FF2B5EF4-FFF2-40B4-BE49-F238E27FC236}">
                <a16:creationId xmlns:a16="http://schemas.microsoft.com/office/drawing/2014/main" id="{943A32AC-A176-BAD8-229A-DA49FF9DF043}"/>
              </a:ext>
            </a:extLst>
          </p:cNvPr>
          <p:cNvPicPr>
            <a:picLocks noChangeAspect="1"/>
          </p:cNvPicPr>
          <p:nvPr/>
        </p:nvPicPr>
        <p:blipFill>
          <a:blip r:embed="rId4"/>
          <a:stretch>
            <a:fillRect/>
          </a:stretch>
        </p:blipFill>
        <p:spPr>
          <a:xfrm>
            <a:off x="10137267" y="5257373"/>
            <a:ext cx="1432684" cy="1048603"/>
          </a:xfrm>
          <a:prstGeom prst="rect">
            <a:avLst/>
          </a:prstGeom>
        </p:spPr>
      </p:pic>
    </p:spTree>
    <p:extLst>
      <p:ext uri="{BB962C8B-B14F-4D97-AF65-F5344CB8AC3E}">
        <p14:creationId xmlns:p14="http://schemas.microsoft.com/office/powerpoint/2010/main" val="442758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2263A"/>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BA93D8C-DA99-4D2F-B199-09737CD04CF5}"/>
              </a:ext>
            </a:extLst>
          </p:cNvPr>
          <p:cNvSpPr>
            <a:spLocks noGrp="1"/>
          </p:cNvSpPr>
          <p:nvPr/>
        </p:nvSpPr>
        <p:spPr>
          <a:xfrm>
            <a:off x="609600" y="438150"/>
            <a:ext cx="10477500" cy="5524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FFFFFF"/>
                </a:solidFill>
                <a:latin typeface="Bitstream Charter"/>
                <a:ea typeface="Bitstream Charter"/>
                <a:cs typeface="Bitstream Charter"/>
              </a:defRPr>
            </a:pPr>
            <a:r>
              <a:rPr kumimoji="0" sz="2550" b="1" i="0" u="none" strike="noStrike" kern="1200" cap="none" spc="0" normalizeH="0" baseline="0" noProof="0">
                <a:ln>
                  <a:noFill/>
                </a:ln>
                <a:solidFill>
                  <a:srgbClr val="FFFFFF"/>
                </a:solidFill>
                <a:effectLst/>
                <a:uLnTx/>
                <a:uFillTx/>
                <a:latin typeface="Bitstream Charter"/>
                <a:ea typeface="Bitstream Charter"/>
                <a:cs typeface="Bitstream Charter"/>
              </a:rPr>
              <a:t>Hazardous materials and transportation corridors</a:t>
            </a:r>
          </a:p>
        </p:txBody>
      </p:sp>
      <p:sp>
        <p:nvSpPr>
          <p:cNvPr id="2" name="Rectangle 1">
            <a:extLst>
              <a:ext uri="{FF2B5EF4-FFF2-40B4-BE49-F238E27FC236}">
                <a16:creationId xmlns:a16="http://schemas.microsoft.com/office/drawing/2014/main" id="{02C765F4-EE69-4A08-9045-42095AD93585}"/>
              </a:ext>
            </a:extLst>
          </p:cNvPr>
          <p:cNvSpPr>
            <a:spLocks noGrp="1"/>
          </p:cNvSpPr>
          <p:nvPr/>
        </p:nvSpPr>
        <p:spPr>
          <a:xfrm>
            <a:off x="609600" y="1133475"/>
            <a:ext cx="762000" cy="57150"/>
          </a:xfrm>
          <a:prstGeom prst="rect">
            <a:avLst/>
          </a:prstGeom>
          <a:solidFill>
            <a:srgbClr val="C93D3D"/>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2">
            <a:extLst>
              <a:ext uri="{FF2B5EF4-FFF2-40B4-BE49-F238E27FC236}">
                <a16:creationId xmlns:a16="http://schemas.microsoft.com/office/drawing/2014/main" id="{4C518276-3E79-4C2B-87B3-F5B6ADDA0B1F}"/>
              </a:ext>
            </a:extLst>
          </p:cNvPr>
          <p:cNvSpPr>
            <a:spLocks noGrp="1"/>
          </p:cNvSpPr>
          <p:nvPr/>
        </p:nvSpPr>
        <p:spPr>
          <a:xfrm>
            <a:off x="609600" y="1524000"/>
            <a:ext cx="2619375" cy="61912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E5A93D"/>
                </a:solidFill>
                <a:latin typeface="Bitstream Charter"/>
                <a:ea typeface="Bitstream Charter"/>
                <a:cs typeface="Bitstream Charter"/>
              </a:defRPr>
            </a:pPr>
            <a:r>
              <a:rPr kumimoji="0" sz="3300" b="1" i="0" u="none" strike="noStrike" kern="1200" cap="none" spc="0" normalizeH="0" baseline="0" noProof="0">
                <a:ln>
                  <a:noFill/>
                </a:ln>
                <a:solidFill>
                  <a:srgbClr val="E5A93D"/>
                </a:solidFill>
                <a:effectLst/>
                <a:uLnTx/>
                <a:uFillTx/>
                <a:latin typeface="Bitstream Charter"/>
                <a:ea typeface="Bitstream Charter"/>
                <a:cs typeface="Bitstream Charter"/>
              </a:rPr>
              <a:t>82,575</a:t>
            </a:r>
          </a:p>
        </p:txBody>
      </p:sp>
      <p:sp>
        <p:nvSpPr>
          <p:cNvPr id="4" name="Rectangle 3">
            <a:extLst>
              <a:ext uri="{FF2B5EF4-FFF2-40B4-BE49-F238E27FC236}">
                <a16:creationId xmlns:a16="http://schemas.microsoft.com/office/drawing/2014/main" id="{3BAD56B3-58DA-4A5C-A90A-A4C000866976}"/>
              </a:ext>
            </a:extLst>
          </p:cNvPr>
          <p:cNvSpPr>
            <a:spLocks noGrp="1"/>
          </p:cNvSpPr>
          <p:nvPr/>
        </p:nvSpPr>
        <p:spPr>
          <a:xfrm>
            <a:off x="647700" y="2143125"/>
            <a:ext cx="2762250" cy="6667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DCEEF7"/>
                </a:solidFill>
                <a:latin typeface="Bitstream Charter"/>
                <a:ea typeface="Bitstream Charter"/>
                <a:cs typeface="Bitstream Charter"/>
              </a:defRPr>
            </a:pPr>
            <a:r>
              <a:rPr kumimoji="0" sz="1350" b="1" i="0" u="none" strike="noStrike" kern="1200" cap="none" spc="0" normalizeH="0" baseline="0" noProof="0">
                <a:ln>
                  <a:noFill/>
                </a:ln>
                <a:solidFill>
                  <a:srgbClr val="DCEEF7"/>
                </a:solidFill>
                <a:effectLst/>
                <a:uLnTx/>
                <a:uFillTx/>
                <a:latin typeface="Bitstream Charter"/>
                <a:ea typeface="Bitstream Charter"/>
                <a:cs typeface="Bitstream Charter"/>
              </a:rPr>
              <a:t>residents in the modeled mobile source exposure area</a:t>
            </a:r>
          </a:p>
        </p:txBody>
      </p:sp>
      <p:sp>
        <p:nvSpPr>
          <p:cNvPr id="5" name="Rectangle 4">
            <a:extLst>
              <a:ext uri="{FF2B5EF4-FFF2-40B4-BE49-F238E27FC236}">
                <a16:creationId xmlns:a16="http://schemas.microsoft.com/office/drawing/2014/main" id="{3A1F0A03-3652-4687-8087-97A512B58DBF}"/>
              </a:ext>
            </a:extLst>
          </p:cNvPr>
          <p:cNvSpPr>
            <a:spLocks noGrp="1"/>
          </p:cNvSpPr>
          <p:nvPr/>
        </p:nvSpPr>
        <p:spPr>
          <a:xfrm>
            <a:off x="609600" y="3238500"/>
            <a:ext cx="2619375" cy="61912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C93D3D"/>
                </a:solidFill>
                <a:latin typeface="Bitstream Charter"/>
                <a:ea typeface="Bitstream Charter"/>
                <a:cs typeface="Bitstream Charter"/>
              </a:defRPr>
            </a:pPr>
            <a:r>
              <a:rPr kumimoji="0" sz="3300" b="1" i="0" u="none" strike="noStrike" kern="1200" cap="none" spc="0" normalizeH="0" baseline="0" noProof="0">
                <a:ln>
                  <a:noFill/>
                </a:ln>
                <a:solidFill>
                  <a:srgbClr val="C93D3D"/>
                </a:solidFill>
                <a:effectLst/>
                <a:uLnTx/>
                <a:uFillTx/>
                <a:latin typeface="Bitstream Charter"/>
                <a:ea typeface="Bitstream Charter"/>
                <a:cs typeface="Bitstream Charter"/>
              </a:rPr>
              <a:t>74,602</a:t>
            </a:r>
          </a:p>
        </p:txBody>
      </p:sp>
      <p:sp>
        <p:nvSpPr>
          <p:cNvPr id="6" name="Rectangle 5">
            <a:extLst>
              <a:ext uri="{FF2B5EF4-FFF2-40B4-BE49-F238E27FC236}">
                <a16:creationId xmlns:a16="http://schemas.microsoft.com/office/drawing/2014/main" id="{1F7A054D-DCCE-4E6A-AB93-24D068257F46}"/>
              </a:ext>
            </a:extLst>
          </p:cNvPr>
          <p:cNvSpPr>
            <a:spLocks noGrp="1"/>
          </p:cNvSpPr>
          <p:nvPr/>
        </p:nvSpPr>
        <p:spPr>
          <a:xfrm>
            <a:off x="647700" y="3857625"/>
            <a:ext cx="2762250" cy="6667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DCEEF7"/>
                </a:solidFill>
                <a:latin typeface="Bitstream Charter"/>
                <a:ea typeface="Bitstream Charter"/>
                <a:cs typeface="Bitstream Charter"/>
              </a:defRPr>
            </a:pPr>
            <a:r>
              <a:rPr kumimoji="0" sz="1350" b="1" i="0" u="none" strike="noStrike" kern="1200" cap="none" spc="0" normalizeH="0" baseline="0" noProof="0">
                <a:ln>
                  <a:noFill/>
                </a:ln>
                <a:solidFill>
                  <a:srgbClr val="DCEEF7"/>
                </a:solidFill>
                <a:effectLst/>
                <a:uLnTx/>
                <a:uFillTx/>
                <a:latin typeface="Bitstream Charter"/>
                <a:ea typeface="Bitstream Charter"/>
                <a:cs typeface="Bitstream Charter"/>
              </a:rPr>
              <a:t>residents in the modeled fixed source exposure area</a:t>
            </a:r>
          </a:p>
        </p:txBody>
      </p:sp>
      <p:sp>
        <p:nvSpPr>
          <p:cNvPr id="7" name="Rectangle 6">
            <a:extLst>
              <a:ext uri="{FF2B5EF4-FFF2-40B4-BE49-F238E27FC236}">
                <a16:creationId xmlns:a16="http://schemas.microsoft.com/office/drawing/2014/main" id="{EC940868-C7E7-444C-B4E8-5D57686D33AE}"/>
              </a:ext>
            </a:extLst>
          </p:cNvPr>
          <p:cNvSpPr>
            <a:spLocks noGrp="1"/>
          </p:cNvSpPr>
          <p:nvPr/>
        </p:nvSpPr>
        <p:spPr>
          <a:xfrm>
            <a:off x="3857625" y="1428750"/>
            <a:ext cx="19050" cy="4095750"/>
          </a:xfrm>
          <a:prstGeom prst="rect">
            <a:avLst/>
          </a:prstGeom>
          <a:solidFill>
            <a:srgbClr val="486174"/>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8" name="Rectangle 7">
            <a:extLst>
              <a:ext uri="{FF2B5EF4-FFF2-40B4-BE49-F238E27FC236}">
                <a16:creationId xmlns:a16="http://schemas.microsoft.com/office/drawing/2014/main" id="{C42C499B-4220-41F0-8927-60884AB24DD9}"/>
              </a:ext>
            </a:extLst>
          </p:cNvPr>
          <p:cNvSpPr>
            <a:spLocks noGrp="1"/>
          </p:cNvSpPr>
          <p:nvPr/>
        </p:nvSpPr>
        <p:spPr>
          <a:xfrm>
            <a:off x="4286250" y="1476375"/>
            <a:ext cx="1714500" cy="3333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C93D3D"/>
                </a:solidFill>
                <a:latin typeface="Bitstream Charter"/>
                <a:ea typeface="Bitstream Charter"/>
                <a:cs typeface="Bitstream Charter"/>
              </a:defRPr>
            </a:pPr>
            <a:r>
              <a:rPr kumimoji="0" sz="1350" b="1" i="0" u="none" strike="noStrike" kern="1200" cap="none" spc="0" normalizeH="0" baseline="0" noProof="0">
                <a:ln>
                  <a:noFill/>
                </a:ln>
                <a:solidFill>
                  <a:srgbClr val="C93D3D"/>
                </a:solidFill>
                <a:effectLst/>
                <a:uLnTx/>
                <a:uFillTx/>
                <a:latin typeface="Bitstream Charter"/>
                <a:ea typeface="Bitstream Charter"/>
                <a:cs typeface="Bitstream Charter"/>
              </a:rPr>
              <a:t>Sources</a:t>
            </a:r>
          </a:p>
        </p:txBody>
      </p:sp>
      <p:sp>
        <p:nvSpPr>
          <p:cNvPr id="9" name="Rectangle 8">
            <a:extLst>
              <a:ext uri="{FF2B5EF4-FFF2-40B4-BE49-F238E27FC236}">
                <a16:creationId xmlns:a16="http://schemas.microsoft.com/office/drawing/2014/main" id="{5F18AA8A-CEFD-4F9A-8585-A581484E709A}"/>
              </a:ext>
            </a:extLst>
          </p:cNvPr>
          <p:cNvSpPr>
            <a:spLocks noGrp="1"/>
          </p:cNvSpPr>
          <p:nvPr/>
        </p:nvSpPr>
        <p:spPr>
          <a:xfrm>
            <a:off x="5953125" y="1457325"/>
            <a:ext cx="5095875" cy="6858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FFFFFF"/>
                </a:solidFill>
                <a:latin typeface="Bitstream Charter"/>
                <a:ea typeface="Bitstream Charter"/>
                <a:cs typeface="Bitstream Charter"/>
              </a:defRPr>
            </a:pPr>
            <a:r>
              <a:rPr kumimoji="0" sz="1350" b="0" i="0" u="none" strike="noStrike" kern="1200" cap="none" spc="0" normalizeH="0" baseline="0" noProof="0">
                <a:ln>
                  <a:noFill/>
                </a:ln>
                <a:solidFill>
                  <a:srgbClr val="FFFFFF"/>
                </a:solidFill>
                <a:effectLst/>
                <a:uLnTx/>
                <a:uFillTx/>
                <a:latin typeface="Bitstream Charter"/>
                <a:ea typeface="Bitstream Charter"/>
                <a:cs typeface="Bitstream Charter"/>
              </a:rPr>
              <a:t>Agricultural refrigerants and pesticides, fixed facilities, Highway 101, Union Pacific rail, and surface streets</a:t>
            </a:r>
          </a:p>
        </p:txBody>
      </p:sp>
      <p:sp>
        <p:nvSpPr>
          <p:cNvPr id="10" name="Rectangle 9">
            <a:extLst>
              <a:ext uri="{FF2B5EF4-FFF2-40B4-BE49-F238E27FC236}">
                <a16:creationId xmlns:a16="http://schemas.microsoft.com/office/drawing/2014/main" id="{C9F1A27F-6824-47A1-9174-C04EFDAB62B9}"/>
              </a:ext>
            </a:extLst>
          </p:cNvPr>
          <p:cNvSpPr>
            <a:spLocks noGrp="1"/>
          </p:cNvSpPr>
          <p:nvPr/>
        </p:nvSpPr>
        <p:spPr>
          <a:xfrm>
            <a:off x="4286250" y="2257425"/>
            <a:ext cx="6762750" cy="9525"/>
          </a:xfrm>
          <a:prstGeom prst="rect">
            <a:avLst/>
          </a:prstGeom>
          <a:solidFill>
            <a:srgbClr val="486174"/>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1" name="Rectangle 10">
            <a:extLst>
              <a:ext uri="{FF2B5EF4-FFF2-40B4-BE49-F238E27FC236}">
                <a16:creationId xmlns:a16="http://schemas.microsoft.com/office/drawing/2014/main" id="{F09F63B3-E7C7-4020-92C1-0636A60C4CAA}"/>
              </a:ext>
            </a:extLst>
          </p:cNvPr>
          <p:cNvSpPr>
            <a:spLocks noGrp="1"/>
          </p:cNvSpPr>
          <p:nvPr/>
        </p:nvSpPr>
        <p:spPr>
          <a:xfrm>
            <a:off x="4286250" y="2476500"/>
            <a:ext cx="1714500" cy="3333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E5A93D"/>
                </a:solidFill>
                <a:latin typeface="Bitstream Charter"/>
                <a:ea typeface="Bitstream Charter"/>
                <a:cs typeface="Bitstream Charter"/>
              </a:defRPr>
            </a:pPr>
            <a:r>
              <a:rPr kumimoji="0" sz="1350" b="1" i="0" u="none" strike="noStrike" kern="1200" cap="none" spc="0" normalizeH="0" baseline="0" noProof="0">
                <a:ln>
                  <a:noFill/>
                </a:ln>
                <a:solidFill>
                  <a:srgbClr val="E5A93D"/>
                </a:solidFill>
                <a:effectLst/>
                <a:uLnTx/>
                <a:uFillTx/>
                <a:latin typeface="Bitstream Charter"/>
                <a:ea typeface="Bitstream Charter"/>
                <a:cs typeface="Bitstream Charter"/>
              </a:rPr>
              <a:t>Protective actions</a:t>
            </a:r>
          </a:p>
        </p:txBody>
      </p:sp>
      <p:sp>
        <p:nvSpPr>
          <p:cNvPr id="12" name="Rectangle 11">
            <a:extLst>
              <a:ext uri="{FF2B5EF4-FFF2-40B4-BE49-F238E27FC236}">
                <a16:creationId xmlns:a16="http://schemas.microsoft.com/office/drawing/2014/main" id="{A9FD160F-FBFA-4003-A02D-1AD06D96CBF5}"/>
              </a:ext>
            </a:extLst>
          </p:cNvPr>
          <p:cNvSpPr>
            <a:spLocks noGrp="1"/>
          </p:cNvSpPr>
          <p:nvPr/>
        </p:nvSpPr>
        <p:spPr>
          <a:xfrm>
            <a:off x="5953125" y="2457450"/>
            <a:ext cx="5095875" cy="6858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FFFFFF"/>
                </a:solidFill>
                <a:latin typeface="Bitstream Charter"/>
                <a:ea typeface="Bitstream Charter"/>
                <a:cs typeface="Bitstream Charter"/>
              </a:defRPr>
            </a:pPr>
            <a:r>
              <a:rPr kumimoji="0" sz="1350" b="0" i="0" u="none" strike="noStrike" kern="1200" cap="none" spc="0" normalizeH="0" baseline="0" noProof="0">
                <a:ln>
                  <a:noFill/>
                </a:ln>
                <a:solidFill>
                  <a:srgbClr val="FFFFFF"/>
                </a:solidFill>
                <a:effectLst/>
                <a:uLnTx/>
                <a:uFillTx/>
                <a:latin typeface="Bitstream Charter"/>
                <a:ea typeface="Bitstream Charter"/>
                <a:cs typeface="Bitstream Charter"/>
              </a:rPr>
              <a:t>Shelter in place or evacuation based on substance, quantity, weather, and route conditions</a:t>
            </a:r>
          </a:p>
        </p:txBody>
      </p:sp>
      <p:sp>
        <p:nvSpPr>
          <p:cNvPr id="13" name="Rectangle 12">
            <a:extLst>
              <a:ext uri="{FF2B5EF4-FFF2-40B4-BE49-F238E27FC236}">
                <a16:creationId xmlns:a16="http://schemas.microsoft.com/office/drawing/2014/main" id="{949036A3-2401-4E2D-B7C6-E8998CDEE284}"/>
              </a:ext>
            </a:extLst>
          </p:cNvPr>
          <p:cNvSpPr>
            <a:spLocks noGrp="1"/>
          </p:cNvSpPr>
          <p:nvPr/>
        </p:nvSpPr>
        <p:spPr>
          <a:xfrm>
            <a:off x="4286250" y="3257550"/>
            <a:ext cx="6762750" cy="9525"/>
          </a:xfrm>
          <a:prstGeom prst="rect">
            <a:avLst/>
          </a:prstGeom>
          <a:solidFill>
            <a:srgbClr val="486174"/>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4" name="Rectangle 13">
            <a:extLst>
              <a:ext uri="{FF2B5EF4-FFF2-40B4-BE49-F238E27FC236}">
                <a16:creationId xmlns:a16="http://schemas.microsoft.com/office/drawing/2014/main" id="{051A7585-C070-4880-AE49-19C83DE29B18}"/>
              </a:ext>
            </a:extLst>
          </p:cNvPr>
          <p:cNvSpPr>
            <a:spLocks noGrp="1"/>
          </p:cNvSpPr>
          <p:nvPr/>
        </p:nvSpPr>
        <p:spPr>
          <a:xfrm>
            <a:off x="4286250" y="3476625"/>
            <a:ext cx="1714500" cy="3333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E5A93D"/>
                </a:solidFill>
                <a:latin typeface="Bitstream Charter"/>
                <a:ea typeface="Bitstream Charter"/>
                <a:cs typeface="Bitstream Charter"/>
              </a:defRPr>
            </a:pPr>
            <a:r>
              <a:rPr kumimoji="0" sz="1350" b="1" i="0" u="none" strike="noStrike" kern="1200" cap="none" spc="0" normalizeH="0" baseline="0" noProof="0">
                <a:ln>
                  <a:noFill/>
                </a:ln>
                <a:solidFill>
                  <a:srgbClr val="E5A93D"/>
                </a:solidFill>
                <a:effectLst/>
                <a:uLnTx/>
                <a:uFillTx/>
                <a:latin typeface="Bitstream Charter"/>
                <a:ea typeface="Bitstream Charter"/>
                <a:cs typeface="Bitstream Charter"/>
              </a:rPr>
              <a:t>Coordination</a:t>
            </a:r>
          </a:p>
        </p:txBody>
      </p:sp>
      <p:sp>
        <p:nvSpPr>
          <p:cNvPr id="15" name="Rectangle 14">
            <a:extLst>
              <a:ext uri="{FF2B5EF4-FFF2-40B4-BE49-F238E27FC236}">
                <a16:creationId xmlns:a16="http://schemas.microsoft.com/office/drawing/2014/main" id="{1833C2B1-FD29-4212-BE3A-878769573645}"/>
              </a:ext>
            </a:extLst>
          </p:cNvPr>
          <p:cNvSpPr>
            <a:spLocks noGrp="1"/>
          </p:cNvSpPr>
          <p:nvPr/>
        </p:nvSpPr>
        <p:spPr>
          <a:xfrm>
            <a:off x="5953125" y="3457575"/>
            <a:ext cx="5095875" cy="6858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FFFFFF"/>
                </a:solidFill>
                <a:latin typeface="Bitstream Charter"/>
                <a:ea typeface="Bitstream Charter"/>
                <a:cs typeface="Bitstream Charter"/>
              </a:defRPr>
            </a:pPr>
            <a:r>
              <a:rPr kumimoji="0" sz="1350" b="0" i="0" u="none" strike="noStrike" kern="1200" cap="none" spc="0" normalizeH="0" baseline="0" noProof="0">
                <a:ln>
                  <a:noFill/>
                </a:ln>
                <a:solidFill>
                  <a:srgbClr val="FFFFFF"/>
                </a:solidFill>
                <a:effectLst/>
                <a:uLnTx/>
                <a:uFillTx/>
                <a:latin typeface="Bitstream Charter"/>
                <a:ea typeface="Bitstream Charter"/>
                <a:cs typeface="Bitstream Charter"/>
              </a:rPr>
              <a:t>Regional HazMat team activation, unified command, law enforcement, public health, hospitals, and facility operators</a:t>
            </a:r>
          </a:p>
        </p:txBody>
      </p:sp>
      <p:sp>
        <p:nvSpPr>
          <p:cNvPr id="16" name="Rectangle 15">
            <a:extLst>
              <a:ext uri="{FF2B5EF4-FFF2-40B4-BE49-F238E27FC236}">
                <a16:creationId xmlns:a16="http://schemas.microsoft.com/office/drawing/2014/main" id="{CAE49F72-BB0D-4DD9-AAC7-6C409EC99F5B}"/>
              </a:ext>
            </a:extLst>
          </p:cNvPr>
          <p:cNvSpPr>
            <a:spLocks noGrp="1"/>
          </p:cNvSpPr>
          <p:nvPr/>
        </p:nvSpPr>
        <p:spPr>
          <a:xfrm>
            <a:off x="4286250" y="4257675"/>
            <a:ext cx="6762750" cy="9525"/>
          </a:xfrm>
          <a:prstGeom prst="rect">
            <a:avLst/>
          </a:prstGeom>
          <a:solidFill>
            <a:srgbClr val="486174"/>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7" name="Rectangle 16">
            <a:extLst>
              <a:ext uri="{FF2B5EF4-FFF2-40B4-BE49-F238E27FC236}">
                <a16:creationId xmlns:a16="http://schemas.microsoft.com/office/drawing/2014/main" id="{40E5C4B0-3270-4CE9-9747-8B3D007C03E2}"/>
              </a:ext>
            </a:extLst>
          </p:cNvPr>
          <p:cNvSpPr>
            <a:spLocks noGrp="1"/>
          </p:cNvSpPr>
          <p:nvPr/>
        </p:nvSpPr>
        <p:spPr>
          <a:xfrm>
            <a:off x="4286250" y="4476750"/>
            <a:ext cx="1714500" cy="3333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E5A93D"/>
                </a:solidFill>
                <a:latin typeface="Bitstream Charter"/>
                <a:ea typeface="Bitstream Charter"/>
                <a:cs typeface="Bitstream Charter"/>
              </a:defRPr>
            </a:pPr>
            <a:r>
              <a:rPr kumimoji="0" sz="1350" b="1" i="0" u="none" strike="noStrike" kern="1200" cap="none" spc="0" normalizeH="0" baseline="0" noProof="0">
                <a:ln>
                  <a:noFill/>
                </a:ln>
                <a:solidFill>
                  <a:srgbClr val="E5A93D"/>
                </a:solidFill>
                <a:effectLst/>
                <a:uLnTx/>
                <a:uFillTx/>
                <a:latin typeface="Bitstream Charter"/>
                <a:ea typeface="Bitstream Charter"/>
                <a:cs typeface="Bitstream Charter"/>
              </a:rPr>
              <a:t>Continuity</a:t>
            </a:r>
          </a:p>
        </p:txBody>
      </p:sp>
      <p:sp>
        <p:nvSpPr>
          <p:cNvPr id="18" name="Rectangle 17">
            <a:extLst>
              <a:ext uri="{FF2B5EF4-FFF2-40B4-BE49-F238E27FC236}">
                <a16:creationId xmlns:a16="http://schemas.microsoft.com/office/drawing/2014/main" id="{1B3EB557-B3BE-4C04-8BC5-FDBB324358DB}"/>
              </a:ext>
            </a:extLst>
          </p:cNvPr>
          <p:cNvSpPr>
            <a:spLocks noGrp="1"/>
          </p:cNvSpPr>
          <p:nvPr/>
        </p:nvSpPr>
        <p:spPr>
          <a:xfrm>
            <a:off x="5953125" y="4457700"/>
            <a:ext cx="5095875" cy="6858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FFFFFF"/>
                </a:solidFill>
                <a:latin typeface="Bitstream Charter"/>
                <a:ea typeface="Bitstream Charter"/>
                <a:cs typeface="Bitstream Charter"/>
              </a:defRPr>
            </a:pPr>
            <a:r>
              <a:rPr kumimoji="0" sz="1350" b="0" i="0" u="none" strike="noStrike" kern="1200" cap="none" spc="0" normalizeH="0" baseline="0" noProof="0" dirty="0">
                <a:ln>
                  <a:noFill/>
                </a:ln>
                <a:solidFill>
                  <a:srgbClr val="FFFFFF"/>
                </a:solidFill>
                <a:effectLst/>
                <a:uLnTx/>
                <a:uFillTx/>
                <a:latin typeface="Bitstream Charter"/>
                <a:ea typeface="Bitstream Charter"/>
                <a:cs typeface="Bitstream Charter"/>
              </a:rPr>
              <a:t>Plan for power, water, communications, or transportation disruption during the release</a:t>
            </a:r>
          </a:p>
        </p:txBody>
      </p:sp>
      <p:sp>
        <p:nvSpPr>
          <p:cNvPr id="19" name="Rectangle 18">
            <a:extLst>
              <a:ext uri="{FF2B5EF4-FFF2-40B4-BE49-F238E27FC236}">
                <a16:creationId xmlns:a16="http://schemas.microsoft.com/office/drawing/2014/main" id="{AEB132F5-6701-4E52-ADDC-8B35707E36F9}"/>
              </a:ext>
            </a:extLst>
          </p:cNvPr>
          <p:cNvSpPr>
            <a:spLocks noGrp="1"/>
          </p:cNvSpPr>
          <p:nvPr/>
        </p:nvSpPr>
        <p:spPr>
          <a:xfrm>
            <a:off x="4286250" y="5257800"/>
            <a:ext cx="6762750" cy="9525"/>
          </a:xfrm>
          <a:prstGeom prst="rect">
            <a:avLst/>
          </a:prstGeom>
          <a:solidFill>
            <a:srgbClr val="486174"/>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20" name="Rectangle 19">
            <a:extLst>
              <a:ext uri="{FF2B5EF4-FFF2-40B4-BE49-F238E27FC236}">
                <a16:creationId xmlns:a16="http://schemas.microsoft.com/office/drawing/2014/main" id="{6C4CD6D2-FC67-41F6-B765-434FCDEA41B0}"/>
              </a:ext>
            </a:extLst>
          </p:cNvPr>
          <p:cNvSpPr>
            <a:spLocks noGrp="1"/>
          </p:cNvSpPr>
          <p:nvPr/>
        </p:nvSpPr>
        <p:spPr>
          <a:xfrm>
            <a:off x="3715882" y="5762625"/>
            <a:ext cx="6762750" cy="400050"/>
          </a:xfrm>
          <a:prstGeom prst="rect">
            <a:avLst/>
          </a:prstGeom>
          <a:noFill/>
          <a:ln w="0">
            <a:noFill/>
          </a:ln>
        </p:spPr>
        <p:txBody>
          <a:bodyPr anchor="ctr">
            <a:normAutofit fontScale="850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050" b="0">
                <a:solidFill>
                  <a:srgbClr val="DCEEF7"/>
                </a:solidFill>
                <a:latin typeface="Bitstream Charter"/>
                <a:ea typeface="Bitstream Charter"/>
                <a:cs typeface="Bitstream Charter"/>
              </a:defRPr>
            </a:pPr>
            <a:r>
              <a:rPr kumimoji="0" sz="1400" b="0" i="0" u="none" strike="noStrike" kern="1200" cap="none" spc="0" normalizeH="0" baseline="0" noProof="0" dirty="0">
                <a:ln>
                  <a:noFill/>
                </a:ln>
                <a:solidFill>
                  <a:srgbClr val="DCEEF7"/>
                </a:solidFill>
                <a:effectLst/>
                <a:uLnTx/>
                <a:uFillTx/>
                <a:latin typeface="Bitstream Charter"/>
                <a:ea typeface="Bitstream Charter"/>
                <a:cs typeface="Bitstream Charter"/>
              </a:rPr>
              <a:t>Exposure figures use one mile planning buffers and do not predict the impact area of a specific release.</a:t>
            </a:r>
          </a:p>
        </p:txBody>
      </p:sp>
      <p:sp>
        <p:nvSpPr>
          <p:cNvPr id="21" name="Rectangle 20">
            <a:extLst>
              <a:ext uri="{FF2B5EF4-FFF2-40B4-BE49-F238E27FC236}">
                <a16:creationId xmlns:a16="http://schemas.microsoft.com/office/drawing/2014/main" id="{A997CAFA-C4FF-4825-8530-6CBA8AF22D27}"/>
              </a:ext>
            </a:extLst>
          </p:cNvPr>
          <p:cNvSpPr>
            <a:spLocks noGrp="1"/>
          </p:cNvSpPr>
          <p:nvPr/>
        </p:nvSpPr>
        <p:spPr>
          <a:xfrm>
            <a:off x="609600" y="6486525"/>
            <a:ext cx="5905500" cy="190500"/>
          </a:xfrm>
          <a:prstGeom prst="rect">
            <a:avLst/>
          </a:prstGeom>
          <a:noFill/>
          <a:ln w="0">
            <a:noFill/>
          </a:ln>
        </p:spPr>
        <p:txBody>
          <a:bodyPr anchor="ctr">
            <a:normAutofit fontScale="86667"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750" b="1">
                <a:solidFill>
                  <a:srgbClr val="DCEEF7"/>
                </a:solidFill>
                <a:latin typeface="Bitstream Charter"/>
                <a:ea typeface="Bitstream Charter"/>
                <a:cs typeface="Bitstream Charter"/>
              </a:defRPr>
            </a:pPr>
            <a:r>
              <a:rPr kumimoji="0" sz="750" b="1" i="0" u="none" strike="noStrike" kern="1200" cap="none" spc="0" normalizeH="0" baseline="0" noProof="0">
                <a:ln>
                  <a:noFill/>
                </a:ln>
                <a:solidFill>
                  <a:srgbClr val="DCEEF7"/>
                </a:solidFill>
                <a:effectLst/>
                <a:uLnTx/>
                <a:uFillTx/>
                <a:latin typeface="Bitstream Charter"/>
                <a:ea typeface="Bitstream Charter"/>
                <a:cs typeface="Bitstream Charter"/>
              </a:rPr>
              <a:t>CITY OF SALINAS     EOP UPDATE</a:t>
            </a:r>
          </a:p>
        </p:txBody>
      </p:sp>
      <p:sp>
        <p:nvSpPr>
          <p:cNvPr id="22" name="Rectangle 21">
            <a:extLst>
              <a:ext uri="{FF2B5EF4-FFF2-40B4-BE49-F238E27FC236}">
                <a16:creationId xmlns:a16="http://schemas.microsoft.com/office/drawing/2014/main" id="{1BCF679C-1E59-4421-BB75-2BCBCB88C8C1}"/>
              </a:ext>
            </a:extLst>
          </p:cNvPr>
          <p:cNvSpPr>
            <a:spLocks noGrp="1"/>
          </p:cNvSpPr>
          <p:nvPr/>
        </p:nvSpPr>
        <p:spPr>
          <a:xfrm>
            <a:off x="6286500" y="6486525"/>
            <a:ext cx="4714875" cy="190500"/>
          </a:xfrm>
          <a:prstGeom prst="rect">
            <a:avLst/>
          </a:prstGeom>
          <a:noFill/>
          <a:ln w="0">
            <a:noFill/>
          </a:ln>
        </p:spPr>
        <p:txBody>
          <a:bodyPr anchor="ctr">
            <a:normAutofit fontScale="96296"/>
          </a:bodyPr>
          <a:lstStyle/>
          <a:p>
            <a:pPr marL="0" marR="0" lvl="0" indent="0" algn="l" defTabSz="914400" rtl="0" eaLnBrk="1" fontAlgn="auto" latinLnBrk="0" hangingPunct="1">
              <a:lnSpc>
                <a:spcPct val="100000"/>
              </a:lnSpc>
              <a:spcBef>
                <a:spcPts val="0"/>
              </a:spcBef>
              <a:spcAft>
                <a:spcPts val="0"/>
              </a:spcAft>
              <a:buClrTx/>
              <a:buSzTx/>
              <a:buFontTx/>
              <a:buNone/>
              <a:tabLst/>
              <a:defRPr sz="675" b="0">
                <a:solidFill>
                  <a:srgbClr val="DCEEF7"/>
                </a:solidFill>
                <a:latin typeface="Bitstream Charter"/>
                <a:ea typeface="Bitstream Charter"/>
                <a:cs typeface="Bitstream Charter"/>
              </a:defRPr>
            </a:pPr>
            <a:r>
              <a:rPr kumimoji="0" sz="675" b="0" i="0" u="none" strike="noStrike" kern="1200" cap="none" spc="0" normalizeH="0" baseline="0" noProof="0">
                <a:ln>
                  <a:noFill/>
                </a:ln>
                <a:solidFill>
                  <a:srgbClr val="DCEEF7"/>
                </a:solidFill>
                <a:effectLst/>
                <a:uLnTx/>
                <a:uFillTx/>
                <a:latin typeface="Bitstream Charter"/>
                <a:ea typeface="Bitstream Charter"/>
                <a:cs typeface="Bitstream Charter"/>
              </a:rPr>
              <a:t>MJHMP Annex J, Table J-6</a:t>
            </a:r>
          </a:p>
        </p:txBody>
      </p:sp>
      <p:sp>
        <p:nvSpPr>
          <p:cNvPr id="23" name="Rectangle 22">
            <a:extLst>
              <a:ext uri="{FF2B5EF4-FFF2-40B4-BE49-F238E27FC236}">
                <a16:creationId xmlns:a16="http://schemas.microsoft.com/office/drawing/2014/main" id="{0AD4B19A-FFEC-4C99-BEA4-6A7B89CA4540}"/>
              </a:ext>
            </a:extLst>
          </p:cNvPr>
          <p:cNvSpPr>
            <a:spLocks noGrp="1"/>
          </p:cNvSpPr>
          <p:nvPr/>
        </p:nvSpPr>
        <p:spPr>
          <a:xfrm>
            <a:off x="11144250" y="6486525"/>
            <a:ext cx="438150" cy="190500"/>
          </a:xfrm>
          <a:prstGeom prst="rect">
            <a:avLst/>
          </a:prstGeom>
          <a:noFill/>
          <a:ln w="0">
            <a:noFill/>
          </a:ln>
        </p:spPr>
        <p:txBody>
          <a:bodyPr anchor="ctr">
            <a:normAutofit fontScale="86667"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750" b="1">
                <a:solidFill>
                  <a:srgbClr val="DCEEF7"/>
                </a:solidFill>
                <a:latin typeface="Bitstream Charter"/>
                <a:ea typeface="Bitstream Charter"/>
                <a:cs typeface="Bitstream Charter"/>
              </a:defRPr>
            </a:pPr>
            <a:r>
              <a:rPr kumimoji="0" sz="750" b="1" i="0" u="none" strike="noStrike" kern="1200" cap="none" spc="0" normalizeH="0" baseline="0" noProof="0">
                <a:ln>
                  <a:noFill/>
                </a:ln>
                <a:solidFill>
                  <a:srgbClr val="DCEEF7"/>
                </a:solidFill>
                <a:effectLst/>
                <a:uLnTx/>
                <a:uFillTx/>
                <a:latin typeface="Bitstream Charter"/>
                <a:ea typeface="Bitstream Charter"/>
                <a:cs typeface="Bitstream Charter"/>
              </a:rPr>
              <a:t>9</a:t>
            </a:r>
          </a:p>
        </p:txBody>
      </p:sp>
      <p:pic>
        <p:nvPicPr>
          <p:cNvPr id="26" name="Picture 25">
            <a:extLst>
              <a:ext uri="{FF2B5EF4-FFF2-40B4-BE49-F238E27FC236}">
                <a16:creationId xmlns:a16="http://schemas.microsoft.com/office/drawing/2014/main" id="{7F349289-C747-D171-B140-5C8B01652323}"/>
              </a:ext>
            </a:extLst>
          </p:cNvPr>
          <p:cNvPicPr>
            <a:picLocks noChangeAspect="1"/>
          </p:cNvPicPr>
          <p:nvPr/>
        </p:nvPicPr>
        <p:blipFill>
          <a:blip r:embed="rId3"/>
          <a:stretch>
            <a:fillRect/>
          </a:stretch>
        </p:blipFill>
        <p:spPr>
          <a:xfrm>
            <a:off x="10332658" y="5352623"/>
            <a:ext cx="1432684" cy="1048603"/>
          </a:xfrm>
          <a:prstGeom prst="rect">
            <a:avLst/>
          </a:prstGeom>
        </p:spPr>
      </p:pic>
    </p:spTree>
    <p:extLst>
      <p:ext uri="{BB962C8B-B14F-4D97-AF65-F5344CB8AC3E}">
        <p14:creationId xmlns:p14="http://schemas.microsoft.com/office/powerpoint/2010/main" val="1748173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A519A402-605D-424B-B77E-38FAFF4B72EA}"/>
              </a:ext>
            </a:extLst>
          </p:cNvPr>
          <p:cNvSpPr>
            <a:spLocks noGrp="1"/>
          </p:cNvSpPr>
          <p:nvPr/>
        </p:nvSpPr>
        <p:spPr>
          <a:xfrm>
            <a:off x="609600" y="400050"/>
            <a:ext cx="10858500" cy="571500"/>
          </a:xfrm>
          <a:prstGeom prst="rect">
            <a:avLst/>
          </a:prstGeom>
          <a:noFill/>
          <a:ln w="0">
            <a:noFill/>
          </a:ln>
        </p:spPr>
        <p:txBody>
          <a:bodyPr anchor="ctr">
            <a:normAutofit/>
          </a:bodyPr>
          <a:lstStyle/>
          <a:p>
            <a:pPr>
              <a:defRPr sz="2550" b="1">
                <a:solidFill>
                  <a:srgbClr val="12263A"/>
                </a:solidFill>
                <a:latin typeface="Bitstream Charter"/>
                <a:ea typeface="Bitstream Charter"/>
                <a:cs typeface="Bitstream Charter"/>
              </a:defRPr>
            </a:pPr>
            <a:r>
              <a:rPr sz="2550" b="1">
                <a:solidFill>
                  <a:srgbClr val="12263A"/>
                </a:solidFill>
                <a:latin typeface="Bitstream Charter"/>
                <a:ea typeface="Bitstream Charter"/>
                <a:cs typeface="Bitstream Charter"/>
              </a:rPr>
              <a:t>Other Salinas hazards require dedicated procedures</a:t>
            </a:r>
          </a:p>
        </p:txBody>
      </p:sp>
      <p:sp>
        <p:nvSpPr>
          <p:cNvPr id="2" name="Rectangle 1">
            <a:extLst>
              <a:ext uri="{FF2B5EF4-FFF2-40B4-BE49-F238E27FC236}">
                <a16:creationId xmlns:a16="http://schemas.microsoft.com/office/drawing/2014/main" id="{9389BD7C-CF1B-4A44-AD92-2320C53B1689}"/>
              </a:ext>
            </a:extLst>
          </p:cNvPr>
          <p:cNvSpPr>
            <a:spLocks noGrp="1"/>
          </p:cNvSpPr>
          <p:nvPr/>
        </p:nvSpPr>
        <p:spPr>
          <a:xfrm>
            <a:off x="609600" y="1066800"/>
            <a:ext cx="781050" cy="57150"/>
          </a:xfrm>
          <a:prstGeom prst="rect">
            <a:avLst/>
          </a:prstGeom>
          <a:solidFill>
            <a:srgbClr val="C93D3D"/>
          </a:solidFill>
          <a:ln w="0">
            <a:noFill/>
          </a:ln>
        </p:spPr>
        <p:txBody>
          <a:bodyPr/>
          <a:lstStyle/>
          <a:p>
            <a:endParaRPr lang="en-US"/>
          </a:p>
        </p:txBody>
      </p:sp>
      <p:sp>
        <p:nvSpPr>
          <p:cNvPr id="3" name="Rectangle 2">
            <a:extLst>
              <a:ext uri="{FF2B5EF4-FFF2-40B4-BE49-F238E27FC236}">
                <a16:creationId xmlns:a16="http://schemas.microsoft.com/office/drawing/2014/main" id="{B264BF35-FF26-4E57-AE73-345DF3025A1F}"/>
              </a:ext>
            </a:extLst>
          </p:cNvPr>
          <p:cNvSpPr>
            <a:spLocks noGrp="1"/>
          </p:cNvSpPr>
          <p:nvPr/>
        </p:nvSpPr>
        <p:spPr>
          <a:xfrm>
            <a:off x="1571625" y="914400"/>
            <a:ext cx="9810750" cy="361950"/>
          </a:xfrm>
          <a:prstGeom prst="rect">
            <a:avLst/>
          </a:prstGeom>
          <a:noFill/>
          <a:ln w="0">
            <a:noFill/>
          </a:ln>
        </p:spPr>
        <p:txBody>
          <a:bodyPr anchor="ctr">
            <a:normAutofit/>
          </a:bodyPr>
          <a:lstStyle/>
          <a:p>
            <a:pPr>
              <a:defRPr sz="1350" b="0">
                <a:solidFill>
                  <a:srgbClr val="52606D"/>
                </a:solidFill>
                <a:latin typeface="Bitstream Charter"/>
                <a:ea typeface="Bitstream Charter"/>
                <a:cs typeface="Bitstream Charter"/>
              </a:defRPr>
            </a:pPr>
            <a:r>
              <a:rPr sz="1350" b="0">
                <a:solidFill>
                  <a:srgbClr val="52606D"/>
                </a:solidFill>
                <a:latin typeface="Bitstream Charter"/>
                <a:ea typeface="Bitstream Charter"/>
                <a:cs typeface="Bitstream Charter"/>
              </a:rPr>
              <a:t>Several substantial risks can interrupt government and community services</a:t>
            </a:r>
          </a:p>
        </p:txBody>
      </p:sp>
      <p:sp>
        <p:nvSpPr>
          <p:cNvPr id="4" name="Rectangle 3">
            <a:extLst>
              <a:ext uri="{FF2B5EF4-FFF2-40B4-BE49-F238E27FC236}">
                <a16:creationId xmlns:a16="http://schemas.microsoft.com/office/drawing/2014/main" id="{25ECDC87-3EB2-4086-9096-FBFED3FC5F75}"/>
              </a:ext>
            </a:extLst>
          </p:cNvPr>
          <p:cNvSpPr>
            <a:spLocks noGrp="1"/>
          </p:cNvSpPr>
          <p:nvPr/>
        </p:nvSpPr>
        <p:spPr>
          <a:xfrm>
            <a:off x="609600" y="1428750"/>
            <a:ext cx="4762500" cy="323850"/>
          </a:xfrm>
          <a:prstGeom prst="rect">
            <a:avLst/>
          </a:prstGeom>
          <a:noFill/>
          <a:ln w="0">
            <a:noFill/>
          </a:ln>
        </p:spPr>
        <p:txBody>
          <a:bodyPr anchor="ctr">
            <a:normAutofit/>
          </a:bodyPr>
          <a:lstStyle/>
          <a:p>
            <a:pPr>
              <a:defRPr sz="1275" b="1">
                <a:solidFill>
                  <a:srgbClr val="C93D3D"/>
                </a:solidFill>
                <a:latin typeface="Bitstream Charter"/>
                <a:ea typeface="Bitstream Charter"/>
                <a:cs typeface="Bitstream Charter"/>
              </a:defRPr>
            </a:pPr>
            <a:r>
              <a:rPr sz="1275" b="1">
                <a:solidFill>
                  <a:srgbClr val="C93D3D"/>
                </a:solidFill>
                <a:latin typeface="Bitstream Charter"/>
                <a:ea typeface="Bitstream Charter"/>
                <a:cs typeface="Bitstream Charter"/>
              </a:rPr>
              <a:t>CYBERATTACK  12.7</a:t>
            </a:r>
          </a:p>
        </p:txBody>
      </p:sp>
      <p:sp>
        <p:nvSpPr>
          <p:cNvPr id="5" name="Rectangle 4">
            <a:extLst>
              <a:ext uri="{FF2B5EF4-FFF2-40B4-BE49-F238E27FC236}">
                <a16:creationId xmlns:a16="http://schemas.microsoft.com/office/drawing/2014/main" id="{F1919815-AACB-4FCC-A0B8-CAECF35891F7}"/>
              </a:ext>
            </a:extLst>
          </p:cNvPr>
          <p:cNvSpPr>
            <a:spLocks noGrp="1"/>
          </p:cNvSpPr>
          <p:nvPr/>
        </p:nvSpPr>
        <p:spPr>
          <a:xfrm>
            <a:off x="609600" y="1828800"/>
            <a:ext cx="4762500" cy="38100"/>
          </a:xfrm>
          <a:prstGeom prst="rect">
            <a:avLst/>
          </a:prstGeom>
          <a:solidFill>
            <a:srgbClr val="C93D3D"/>
          </a:solidFill>
          <a:ln w="0">
            <a:noFill/>
          </a:ln>
        </p:spPr>
        <p:txBody>
          <a:bodyPr/>
          <a:lstStyle/>
          <a:p>
            <a:endParaRPr lang="en-US"/>
          </a:p>
        </p:txBody>
      </p:sp>
      <p:sp>
        <p:nvSpPr>
          <p:cNvPr id="6" name="Rectangle 5">
            <a:extLst>
              <a:ext uri="{FF2B5EF4-FFF2-40B4-BE49-F238E27FC236}">
                <a16:creationId xmlns:a16="http://schemas.microsoft.com/office/drawing/2014/main" id="{909D0F48-442E-4C21-8DCC-21E7064FB621}"/>
              </a:ext>
            </a:extLst>
          </p:cNvPr>
          <p:cNvSpPr>
            <a:spLocks noGrp="1"/>
          </p:cNvSpPr>
          <p:nvPr/>
        </p:nvSpPr>
        <p:spPr>
          <a:xfrm>
            <a:off x="609600" y="2019300"/>
            <a:ext cx="4762500" cy="666750"/>
          </a:xfrm>
          <a:prstGeom prst="rect">
            <a:avLst/>
          </a:prstGeom>
          <a:noFill/>
          <a:ln w="0">
            <a:noFill/>
          </a:ln>
        </p:spPr>
        <p:txBody>
          <a:bodyPr anchor="ctr">
            <a:normAutofit/>
          </a:bodyPr>
          <a:lstStyle/>
          <a:p>
            <a:pPr>
              <a:defRPr sz="1350" b="0">
                <a:solidFill>
                  <a:srgbClr val="17212B"/>
                </a:solidFill>
                <a:latin typeface="Bitstream Charter"/>
                <a:ea typeface="Bitstream Charter"/>
                <a:cs typeface="Bitstream Charter"/>
              </a:defRPr>
            </a:pPr>
            <a:r>
              <a:rPr sz="1350" b="0">
                <a:solidFill>
                  <a:srgbClr val="17212B"/>
                </a:solidFill>
                <a:latin typeface="Bitstream Charter"/>
                <a:ea typeface="Bitstream Charter"/>
                <a:cs typeface="Bitstream Charter"/>
              </a:rPr>
              <a:t>City systems, dispatch support, records, public information, and restoration priorities</a:t>
            </a:r>
          </a:p>
        </p:txBody>
      </p:sp>
      <p:sp>
        <p:nvSpPr>
          <p:cNvPr id="7" name="Rectangle 6">
            <a:extLst>
              <a:ext uri="{FF2B5EF4-FFF2-40B4-BE49-F238E27FC236}">
                <a16:creationId xmlns:a16="http://schemas.microsoft.com/office/drawing/2014/main" id="{5E51C7E4-5A22-4D97-B72D-5CBD0DC9C2F1}"/>
              </a:ext>
            </a:extLst>
          </p:cNvPr>
          <p:cNvSpPr>
            <a:spLocks noGrp="1"/>
          </p:cNvSpPr>
          <p:nvPr/>
        </p:nvSpPr>
        <p:spPr>
          <a:xfrm>
            <a:off x="6096000" y="1428750"/>
            <a:ext cx="4762500" cy="323850"/>
          </a:xfrm>
          <a:prstGeom prst="rect">
            <a:avLst/>
          </a:prstGeom>
          <a:noFill/>
          <a:ln w="0">
            <a:noFill/>
          </a:ln>
        </p:spPr>
        <p:txBody>
          <a:bodyPr anchor="ctr">
            <a:normAutofit/>
          </a:bodyPr>
          <a:lstStyle/>
          <a:p>
            <a:pPr>
              <a:defRPr sz="1275" b="1">
                <a:solidFill>
                  <a:srgbClr val="C93D3D"/>
                </a:solidFill>
                <a:latin typeface="Bitstream Charter"/>
                <a:ea typeface="Bitstream Charter"/>
                <a:cs typeface="Bitstream Charter"/>
              </a:defRPr>
            </a:pPr>
            <a:r>
              <a:rPr sz="1275" b="1" dirty="0">
                <a:solidFill>
                  <a:srgbClr val="C93D3D"/>
                </a:solidFill>
                <a:latin typeface="Bitstream Charter"/>
                <a:ea typeface="Bitstream Charter"/>
                <a:cs typeface="Bitstream Charter"/>
              </a:rPr>
              <a:t>PUBLIC HEALTH  11.7</a:t>
            </a:r>
          </a:p>
        </p:txBody>
      </p:sp>
      <p:sp>
        <p:nvSpPr>
          <p:cNvPr id="8" name="Rectangle 7">
            <a:extLst>
              <a:ext uri="{FF2B5EF4-FFF2-40B4-BE49-F238E27FC236}">
                <a16:creationId xmlns:a16="http://schemas.microsoft.com/office/drawing/2014/main" id="{70C766C1-ACF4-4709-A799-E931DE5AFD88}"/>
              </a:ext>
            </a:extLst>
          </p:cNvPr>
          <p:cNvSpPr>
            <a:spLocks noGrp="1"/>
          </p:cNvSpPr>
          <p:nvPr/>
        </p:nvSpPr>
        <p:spPr>
          <a:xfrm>
            <a:off x="6096000" y="1828800"/>
            <a:ext cx="4762500" cy="38100"/>
          </a:xfrm>
          <a:prstGeom prst="rect">
            <a:avLst/>
          </a:prstGeom>
          <a:solidFill>
            <a:srgbClr val="C93D3D"/>
          </a:solidFill>
          <a:ln w="0">
            <a:noFill/>
          </a:ln>
        </p:spPr>
        <p:txBody>
          <a:bodyPr/>
          <a:lstStyle/>
          <a:p>
            <a:endParaRPr lang="en-US"/>
          </a:p>
        </p:txBody>
      </p:sp>
      <p:sp>
        <p:nvSpPr>
          <p:cNvPr id="9" name="Rectangle 8">
            <a:extLst>
              <a:ext uri="{FF2B5EF4-FFF2-40B4-BE49-F238E27FC236}">
                <a16:creationId xmlns:a16="http://schemas.microsoft.com/office/drawing/2014/main" id="{ECB6797A-C72D-4CFE-8129-1FAA18504F8C}"/>
              </a:ext>
            </a:extLst>
          </p:cNvPr>
          <p:cNvSpPr>
            <a:spLocks noGrp="1"/>
          </p:cNvSpPr>
          <p:nvPr/>
        </p:nvSpPr>
        <p:spPr>
          <a:xfrm>
            <a:off x="6096000" y="2019300"/>
            <a:ext cx="4762500" cy="666750"/>
          </a:xfrm>
          <a:prstGeom prst="rect">
            <a:avLst/>
          </a:prstGeom>
          <a:noFill/>
          <a:ln w="0">
            <a:noFill/>
          </a:ln>
        </p:spPr>
        <p:txBody>
          <a:bodyPr anchor="ctr">
            <a:normAutofit/>
          </a:bodyPr>
          <a:lstStyle/>
          <a:p>
            <a:pPr>
              <a:defRPr sz="1350" b="0">
                <a:solidFill>
                  <a:srgbClr val="17212B"/>
                </a:solidFill>
                <a:latin typeface="Bitstream Charter"/>
                <a:ea typeface="Bitstream Charter"/>
                <a:cs typeface="Bitstream Charter"/>
              </a:defRPr>
            </a:pPr>
            <a:r>
              <a:rPr sz="1350" b="0">
                <a:solidFill>
                  <a:srgbClr val="17212B"/>
                </a:solidFill>
                <a:latin typeface="Bitstream Charter"/>
                <a:ea typeface="Bitstream Charter"/>
                <a:cs typeface="Bitstream Charter"/>
              </a:rPr>
              <a:t>Disease outbreak, workforce continuity, medical surge, health guidance, and mass care</a:t>
            </a:r>
          </a:p>
        </p:txBody>
      </p:sp>
      <p:sp>
        <p:nvSpPr>
          <p:cNvPr id="10" name="Rectangle 9">
            <a:extLst>
              <a:ext uri="{FF2B5EF4-FFF2-40B4-BE49-F238E27FC236}">
                <a16:creationId xmlns:a16="http://schemas.microsoft.com/office/drawing/2014/main" id="{86270AD1-38F1-471C-AB48-D5F69C9161B2}"/>
              </a:ext>
            </a:extLst>
          </p:cNvPr>
          <p:cNvSpPr>
            <a:spLocks noGrp="1"/>
          </p:cNvSpPr>
          <p:nvPr/>
        </p:nvSpPr>
        <p:spPr>
          <a:xfrm>
            <a:off x="609600" y="2952750"/>
            <a:ext cx="4762500" cy="323850"/>
          </a:xfrm>
          <a:prstGeom prst="rect">
            <a:avLst/>
          </a:prstGeom>
          <a:noFill/>
          <a:ln w="0">
            <a:noFill/>
          </a:ln>
        </p:spPr>
        <p:txBody>
          <a:bodyPr anchor="ctr">
            <a:normAutofit/>
          </a:bodyPr>
          <a:lstStyle/>
          <a:p>
            <a:pPr>
              <a:defRPr sz="1275" b="1">
                <a:solidFill>
                  <a:srgbClr val="2878A8"/>
                </a:solidFill>
                <a:latin typeface="Bitstream Charter"/>
                <a:ea typeface="Bitstream Charter"/>
                <a:cs typeface="Bitstream Charter"/>
              </a:defRPr>
            </a:pPr>
            <a:r>
              <a:rPr sz="1275" b="1">
                <a:solidFill>
                  <a:srgbClr val="2878A8"/>
                </a:solidFill>
                <a:latin typeface="Bitstream Charter"/>
                <a:ea typeface="Bitstream Charter"/>
                <a:cs typeface="Bitstream Charter"/>
              </a:rPr>
              <a:t>WATER CONTAMINATION  11.1</a:t>
            </a:r>
          </a:p>
        </p:txBody>
      </p:sp>
      <p:sp>
        <p:nvSpPr>
          <p:cNvPr id="11" name="Rectangle 10">
            <a:extLst>
              <a:ext uri="{FF2B5EF4-FFF2-40B4-BE49-F238E27FC236}">
                <a16:creationId xmlns:a16="http://schemas.microsoft.com/office/drawing/2014/main" id="{5F7DCE38-BF48-481F-B938-51FCEC451BF2}"/>
              </a:ext>
            </a:extLst>
          </p:cNvPr>
          <p:cNvSpPr>
            <a:spLocks noGrp="1"/>
          </p:cNvSpPr>
          <p:nvPr/>
        </p:nvSpPr>
        <p:spPr>
          <a:xfrm>
            <a:off x="609600" y="3352800"/>
            <a:ext cx="4762500" cy="38100"/>
          </a:xfrm>
          <a:prstGeom prst="rect">
            <a:avLst/>
          </a:prstGeom>
          <a:solidFill>
            <a:srgbClr val="2878A8"/>
          </a:solidFill>
          <a:ln w="0">
            <a:noFill/>
          </a:ln>
        </p:spPr>
        <p:txBody>
          <a:bodyPr/>
          <a:lstStyle/>
          <a:p>
            <a:endParaRPr lang="en-US"/>
          </a:p>
        </p:txBody>
      </p:sp>
      <p:sp>
        <p:nvSpPr>
          <p:cNvPr id="12" name="Rectangle 11">
            <a:extLst>
              <a:ext uri="{FF2B5EF4-FFF2-40B4-BE49-F238E27FC236}">
                <a16:creationId xmlns:a16="http://schemas.microsoft.com/office/drawing/2014/main" id="{510CBFA3-C206-4201-AE93-7566A0AEED3D}"/>
              </a:ext>
            </a:extLst>
          </p:cNvPr>
          <p:cNvSpPr>
            <a:spLocks noGrp="1"/>
          </p:cNvSpPr>
          <p:nvPr/>
        </p:nvSpPr>
        <p:spPr>
          <a:xfrm>
            <a:off x="609600" y="3543300"/>
            <a:ext cx="4762500" cy="666750"/>
          </a:xfrm>
          <a:prstGeom prst="rect">
            <a:avLst/>
          </a:prstGeom>
          <a:noFill/>
          <a:ln w="0">
            <a:noFill/>
          </a:ln>
        </p:spPr>
        <p:txBody>
          <a:bodyPr anchor="ctr">
            <a:normAutofit/>
          </a:bodyPr>
          <a:lstStyle/>
          <a:p>
            <a:pPr>
              <a:defRPr sz="1350" b="0">
                <a:solidFill>
                  <a:srgbClr val="17212B"/>
                </a:solidFill>
                <a:latin typeface="Bitstream Charter"/>
                <a:ea typeface="Bitstream Charter"/>
                <a:cs typeface="Bitstream Charter"/>
              </a:defRPr>
            </a:pPr>
            <a:r>
              <a:rPr sz="1350" b="0">
                <a:solidFill>
                  <a:srgbClr val="17212B"/>
                </a:solidFill>
                <a:latin typeface="Bitstream Charter"/>
                <a:ea typeface="Bitstream Charter"/>
                <a:cs typeface="Bitstream Charter"/>
              </a:rPr>
              <a:t>Rapid warning, alternate water, public health coordination, and vulnerable populations</a:t>
            </a:r>
          </a:p>
        </p:txBody>
      </p:sp>
      <p:sp>
        <p:nvSpPr>
          <p:cNvPr id="13" name="Rectangle 12">
            <a:extLst>
              <a:ext uri="{FF2B5EF4-FFF2-40B4-BE49-F238E27FC236}">
                <a16:creationId xmlns:a16="http://schemas.microsoft.com/office/drawing/2014/main" id="{099C5900-87D3-4123-9954-C28DDDC048DE}"/>
              </a:ext>
            </a:extLst>
          </p:cNvPr>
          <p:cNvSpPr>
            <a:spLocks noGrp="1"/>
          </p:cNvSpPr>
          <p:nvPr/>
        </p:nvSpPr>
        <p:spPr>
          <a:xfrm>
            <a:off x="6096000" y="2952750"/>
            <a:ext cx="4762500" cy="323850"/>
          </a:xfrm>
          <a:prstGeom prst="rect">
            <a:avLst/>
          </a:prstGeom>
          <a:noFill/>
          <a:ln w="0">
            <a:noFill/>
          </a:ln>
        </p:spPr>
        <p:txBody>
          <a:bodyPr anchor="ctr">
            <a:normAutofit/>
          </a:bodyPr>
          <a:lstStyle/>
          <a:p>
            <a:pPr>
              <a:defRPr sz="1275" b="1">
                <a:solidFill>
                  <a:srgbClr val="2878A8"/>
                </a:solidFill>
                <a:latin typeface="Bitstream Charter"/>
                <a:ea typeface="Bitstream Charter"/>
                <a:cs typeface="Bitstream Charter"/>
              </a:defRPr>
            </a:pPr>
            <a:r>
              <a:rPr sz="1275" b="1">
                <a:solidFill>
                  <a:srgbClr val="2878A8"/>
                </a:solidFill>
                <a:latin typeface="Bitstream Charter"/>
                <a:ea typeface="Bitstream Charter"/>
                <a:cs typeface="Bitstream Charter"/>
              </a:rPr>
              <a:t>UTILITY INTERRUPTION  10.6</a:t>
            </a:r>
          </a:p>
        </p:txBody>
      </p:sp>
      <p:sp>
        <p:nvSpPr>
          <p:cNvPr id="14" name="Rectangle 13">
            <a:extLst>
              <a:ext uri="{FF2B5EF4-FFF2-40B4-BE49-F238E27FC236}">
                <a16:creationId xmlns:a16="http://schemas.microsoft.com/office/drawing/2014/main" id="{81971A1A-0FA3-4AAE-85D6-2A643434C764}"/>
              </a:ext>
            </a:extLst>
          </p:cNvPr>
          <p:cNvSpPr>
            <a:spLocks noGrp="1"/>
          </p:cNvSpPr>
          <p:nvPr/>
        </p:nvSpPr>
        <p:spPr>
          <a:xfrm>
            <a:off x="6096000" y="3352800"/>
            <a:ext cx="4762500" cy="38100"/>
          </a:xfrm>
          <a:prstGeom prst="rect">
            <a:avLst/>
          </a:prstGeom>
          <a:solidFill>
            <a:srgbClr val="2878A8"/>
          </a:solidFill>
          <a:ln w="0">
            <a:noFill/>
          </a:ln>
        </p:spPr>
        <p:txBody>
          <a:bodyPr/>
          <a:lstStyle/>
          <a:p>
            <a:endParaRPr lang="en-US"/>
          </a:p>
        </p:txBody>
      </p:sp>
      <p:sp>
        <p:nvSpPr>
          <p:cNvPr id="15" name="Rectangle 14">
            <a:extLst>
              <a:ext uri="{FF2B5EF4-FFF2-40B4-BE49-F238E27FC236}">
                <a16:creationId xmlns:a16="http://schemas.microsoft.com/office/drawing/2014/main" id="{57350F9E-01F1-4BC5-8976-D0E1E994200E}"/>
              </a:ext>
            </a:extLst>
          </p:cNvPr>
          <p:cNvSpPr>
            <a:spLocks noGrp="1"/>
          </p:cNvSpPr>
          <p:nvPr/>
        </p:nvSpPr>
        <p:spPr>
          <a:xfrm>
            <a:off x="6096000" y="3543300"/>
            <a:ext cx="4762500" cy="666750"/>
          </a:xfrm>
          <a:prstGeom prst="rect">
            <a:avLst/>
          </a:prstGeom>
          <a:noFill/>
          <a:ln w="0">
            <a:noFill/>
          </a:ln>
        </p:spPr>
        <p:txBody>
          <a:bodyPr anchor="ctr">
            <a:normAutofit/>
          </a:bodyPr>
          <a:lstStyle/>
          <a:p>
            <a:pPr>
              <a:defRPr sz="1350" b="0">
                <a:solidFill>
                  <a:srgbClr val="17212B"/>
                </a:solidFill>
                <a:latin typeface="Bitstream Charter"/>
                <a:ea typeface="Bitstream Charter"/>
                <a:cs typeface="Bitstream Charter"/>
              </a:defRPr>
            </a:pPr>
            <a:r>
              <a:rPr sz="1350" b="0">
                <a:solidFill>
                  <a:srgbClr val="17212B"/>
                </a:solidFill>
                <a:latin typeface="Bitstream Charter"/>
                <a:ea typeface="Bitstream Charter"/>
                <a:cs typeface="Bitstream Charter"/>
              </a:rPr>
              <a:t>Critical facilities, communications, transportation, fuel, housing, and restoration priorities</a:t>
            </a:r>
          </a:p>
        </p:txBody>
      </p:sp>
      <p:sp>
        <p:nvSpPr>
          <p:cNvPr id="16" name="Rectangle 15">
            <a:extLst>
              <a:ext uri="{FF2B5EF4-FFF2-40B4-BE49-F238E27FC236}">
                <a16:creationId xmlns:a16="http://schemas.microsoft.com/office/drawing/2014/main" id="{A3F3748B-B215-4E9D-819D-000930A49072}"/>
              </a:ext>
            </a:extLst>
          </p:cNvPr>
          <p:cNvSpPr>
            <a:spLocks noGrp="1"/>
          </p:cNvSpPr>
          <p:nvPr/>
        </p:nvSpPr>
        <p:spPr>
          <a:xfrm>
            <a:off x="609600" y="4476750"/>
            <a:ext cx="4762500" cy="323850"/>
          </a:xfrm>
          <a:prstGeom prst="rect">
            <a:avLst/>
          </a:prstGeom>
          <a:noFill/>
          <a:ln w="0">
            <a:noFill/>
          </a:ln>
        </p:spPr>
        <p:txBody>
          <a:bodyPr anchor="ctr">
            <a:normAutofit/>
          </a:bodyPr>
          <a:lstStyle/>
          <a:p>
            <a:pPr>
              <a:defRPr sz="1275" b="1">
                <a:solidFill>
                  <a:srgbClr val="2878A8"/>
                </a:solidFill>
                <a:latin typeface="Bitstream Charter"/>
                <a:ea typeface="Bitstream Charter"/>
                <a:cs typeface="Bitstream Charter"/>
              </a:defRPr>
            </a:pPr>
            <a:r>
              <a:rPr sz="1275" b="1">
                <a:solidFill>
                  <a:srgbClr val="2878A8"/>
                </a:solidFill>
                <a:latin typeface="Bitstream Charter"/>
                <a:ea typeface="Bitstream Charter"/>
                <a:cs typeface="Bitstream Charter"/>
              </a:rPr>
              <a:t>TARGETED VIOLENCE  10.3</a:t>
            </a:r>
          </a:p>
        </p:txBody>
      </p:sp>
      <p:sp>
        <p:nvSpPr>
          <p:cNvPr id="17" name="Rectangle 16">
            <a:extLst>
              <a:ext uri="{FF2B5EF4-FFF2-40B4-BE49-F238E27FC236}">
                <a16:creationId xmlns:a16="http://schemas.microsoft.com/office/drawing/2014/main" id="{F8868565-48B9-49B1-B934-62C5F803DE1B}"/>
              </a:ext>
            </a:extLst>
          </p:cNvPr>
          <p:cNvSpPr>
            <a:spLocks noGrp="1"/>
          </p:cNvSpPr>
          <p:nvPr/>
        </p:nvSpPr>
        <p:spPr>
          <a:xfrm>
            <a:off x="609600" y="4876800"/>
            <a:ext cx="4762500" cy="38100"/>
          </a:xfrm>
          <a:prstGeom prst="rect">
            <a:avLst/>
          </a:prstGeom>
          <a:solidFill>
            <a:srgbClr val="2878A8"/>
          </a:solidFill>
          <a:ln w="0">
            <a:noFill/>
          </a:ln>
        </p:spPr>
        <p:txBody>
          <a:bodyPr/>
          <a:lstStyle/>
          <a:p>
            <a:endParaRPr lang="en-US"/>
          </a:p>
        </p:txBody>
      </p:sp>
      <p:sp>
        <p:nvSpPr>
          <p:cNvPr id="18" name="Rectangle 17">
            <a:extLst>
              <a:ext uri="{FF2B5EF4-FFF2-40B4-BE49-F238E27FC236}">
                <a16:creationId xmlns:a16="http://schemas.microsoft.com/office/drawing/2014/main" id="{EB2F7FF7-87B2-474D-83FE-C0160BFD1A5A}"/>
              </a:ext>
            </a:extLst>
          </p:cNvPr>
          <p:cNvSpPr>
            <a:spLocks noGrp="1"/>
          </p:cNvSpPr>
          <p:nvPr/>
        </p:nvSpPr>
        <p:spPr>
          <a:xfrm>
            <a:off x="609600" y="5067300"/>
            <a:ext cx="4762500" cy="666750"/>
          </a:xfrm>
          <a:prstGeom prst="rect">
            <a:avLst/>
          </a:prstGeom>
          <a:noFill/>
          <a:ln w="0">
            <a:noFill/>
          </a:ln>
        </p:spPr>
        <p:txBody>
          <a:bodyPr anchor="ctr">
            <a:normAutofit/>
          </a:bodyPr>
          <a:lstStyle/>
          <a:p>
            <a:pPr>
              <a:defRPr sz="1350" b="0">
                <a:solidFill>
                  <a:srgbClr val="17212B"/>
                </a:solidFill>
                <a:latin typeface="Bitstream Charter"/>
                <a:ea typeface="Bitstream Charter"/>
                <a:cs typeface="Bitstream Charter"/>
              </a:defRPr>
            </a:pPr>
            <a:r>
              <a:rPr sz="1350" b="0">
                <a:solidFill>
                  <a:srgbClr val="17212B"/>
                </a:solidFill>
                <a:latin typeface="Bitstream Charter"/>
                <a:ea typeface="Bitstream Charter"/>
                <a:cs typeface="Bitstream Charter"/>
              </a:rPr>
              <a:t>Unified command, security, family assistance, victim services, and continuity</a:t>
            </a:r>
          </a:p>
        </p:txBody>
      </p:sp>
      <p:sp>
        <p:nvSpPr>
          <p:cNvPr id="19" name="Rectangle 18">
            <a:extLst>
              <a:ext uri="{FF2B5EF4-FFF2-40B4-BE49-F238E27FC236}">
                <a16:creationId xmlns:a16="http://schemas.microsoft.com/office/drawing/2014/main" id="{8EFF2D41-2807-4CE9-98B0-17759AD26399}"/>
              </a:ext>
            </a:extLst>
          </p:cNvPr>
          <p:cNvSpPr>
            <a:spLocks noGrp="1"/>
          </p:cNvSpPr>
          <p:nvPr/>
        </p:nvSpPr>
        <p:spPr>
          <a:xfrm>
            <a:off x="6096000" y="4476750"/>
            <a:ext cx="4762500" cy="323850"/>
          </a:xfrm>
          <a:prstGeom prst="rect">
            <a:avLst/>
          </a:prstGeom>
          <a:noFill/>
          <a:ln w="0">
            <a:noFill/>
          </a:ln>
        </p:spPr>
        <p:txBody>
          <a:bodyPr anchor="ctr">
            <a:normAutofit/>
          </a:bodyPr>
          <a:lstStyle/>
          <a:p>
            <a:pPr>
              <a:defRPr sz="1275" b="1">
                <a:solidFill>
                  <a:srgbClr val="2878A8"/>
                </a:solidFill>
                <a:latin typeface="Bitstream Charter"/>
                <a:ea typeface="Bitstream Charter"/>
                <a:cs typeface="Bitstream Charter"/>
              </a:defRPr>
            </a:pPr>
            <a:r>
              <a:rPr sz="1275" b="1">
                <a:solidFill>
                  <a:srgbClr val="2878A8"/>
                </a:solidFill>
                <a:latin typeface="Bitstream Charter"/>
                <a:ea typeface="Bitstream Charter"/>
                <a:cs typeface="Bitstream Charter"/>
              </a:rPr>
              <a:t>AGRICULTURAL EMERGENCY  11.5</a:t>
            </a:r>
          </a:p>
        </p:txBody>
      </p:sp>
      <p:sp>
        <p:nvSpPr>
          <p:cNvPr id="20" name="Rectangle 19">
            <a:extLst>
              <a:ext uri="{FF2B5EF4-FFF2-40B4-BE49-F238E27FC236}">
                <a16:creationId xmlns:a16="http://schemas.microsoft.com/office/drawing/2014/main" id="{E14B8FF3-20E2-486A-89BB-B374351AA9A8}"/>
              </a:ext>
            </a:extLst>
          </p:cNvPr>
          <p:cNvSpPr>
            <a:spLocks noGrp="1"/>
          </p:cNvSpPr>
          <p:nvPr/>
        </p:nvSpPr>
        <p:spPr>
          <a:xfrm>
            <a:off x="6096000" y="4876800"/>
            <a:ext cx="4762500" cy="38100"/>
          </a:xfrm>
          <a:prstGeom prst="rect">
            <a:avLst/>
          </a:prstGeom>
          <a:solidFill>
            <a:srgbClr val="2878A8"/>
          </a:solidFill>
          <a:ln w="0">
            <a:noFill/>
          </a:ln>
        </p:spPr>
        <p:txBody>
          <a:bodyPr/>
          <a:lstStyle/>
          <a:p>
            <a:endParaRPr lang="en-US"/>
          </a:p>
        </p:txBody>
      </p:sp>
      <p:sp>
        <p:nvSpPr>
          <p:cNvPr id="21" name="Rectangle 20">
            <a:extLst>
              <a:ext uri="{FF2B5EF4-FFF2-40B4-BE49-F238E27FC236}">
                <a16:creationId xmlns:a16="http://schemas.microsoft.com/office/drawing/2014/main" id="{DBA63246-5EDA-488A-935C-67F7C6CC7970}"/>
              </a:ext>
            </a:extLst>
          </p:cNvPr>
          <p:cNvSpPr>
            <a:spLocks noGrp="1"/>
          </p:cNvSpPr>
          <p:nvPr/>
        </p:nvSpPr>
        <p:spPr>
          <a:xfrm>
            <a:off x="6096000" y="5067300"/>
            <a:ext cx="4762500" cy="666750"/>
          </a:xfrm>
          <a:prstGeom prst="rect">
            <a:avLst/>
          </a:prstGeom>
          <a:noFill/>
          <a:ln w="0">
            <a:noFill/>
          </a:ln>
        </p:spPr>
        <p:txBody>
          <a:bodyPr anchor="ctr">
            <a:normAutofit/>
          </a:bodyPr>
          <a:lstStyle/>
          <a:p>
            <a:pPr>
              <a:defRPr sz="1350" b="0">
                <a:solidFill>
                  <a:srgbClr val="17212B"/>
                </a:solidFill>
                <a:latin typeface="Bitstream Charter"/>
                <a:ea typeface="Bitstream Charter"/>
                <a:cs typeface="Bitstream Charter"/>
              </a:defRPr>
            </a:pPr>
            <a:r>
              <a:rPr sz="1350" b="0">
                <a:solidFill>
                  <a:srgbClr val="17212B"/>
                </a:solidFill>
                <a:latin typeface="Bitstream Charter"/>
                <a:ea typeface="Bitstream Charter"/>
                <a:cs typeface="Bitstream Charter"/>
              </a:rPr>
              <a:t>Economic disruption, worker health and safety, water supply, and regional coordination</a:t>
            </a:r>
          </a:p>
        </p:txBody>
      </p:sp>
      <p:sp>
        <p:nvSpPr>
          <p:cNvPr id="22" name="Rectangle 21">
            <a:extLst>
              <a:ext uri="{FF2B5EF4-FFF2-40B4-BE49-F238E27FC236}">
                <a16:creationId xmlns:a16="http://schemas.microsoft.com/office/drawing/2014/main" id="{E3F88936-AE52-4E5E-966B-6C022597E373}"/>
              </a:ext>
            </a:extLst>
          </p:cNvPr>
          <p:cNvSpPr>
            <a:spLocks noGrp="1"/>
          </p:cNvSpPr>
          <p:nvPr/>
        </p:nvSpPr>
        <p:spPr>
          <a:xfrm>
            <a:off x="609600" y="6438900"/>
            <a:ext cx="10972800" cy="9525"/>
          </a:xfrm>
          <a:prstGeom prst="rect">
            <a:avLst/>
          </a:prstGeom>
          <a:solidFill>
            <a:srgbClr val="B9C5CE"/>
          </a:solidFill>
          <a:ln w="0">
            <a:noFill/>
          </a:ln>
        </p:spPr>
        <p:txBody>
          <a:bodyPr/>
          <a:lstStyle/>
          <a:p>
            <a:endParaRPr lang="en-US"/>
          </a:p>
        </p:txBody>
      </p:sp>
      <p:sp>
        <p:nvSpPr>
          <p:cNvPr id="23" name="Rectangle 22">
            <a:extLst>
              <a:ext uri="{FF2B5EF4-FFF2-40B4-BE49-F238E27FC236}">
                <a16:creationId xmlns:a16="http://schemas.microsoft.com/office/drawing/2014/main" id="{9441AFE0-FF3E-46A4-AF76-7E797C48F8E7}"/>
              </a:ext>
            </a:extLst>
          </p:cNvPr>
          <p:cNvSpPr>
            <a:spLocks noGrp="1"/>
          </p:cNvSpPr>
          <p:nvPr/>
        </p:nvSpPr>
        <p:spPr>
          <a:xfrm>
            <a:off x="609600" y="6486525"/>
            <a:ext cx="5905500" cy="209550"/>
          </a:xfrm>
          <a:prstGeom prst="rect">
            <a:avLst/>
          </a:prstGeom>
          <a:noFill/>
          <a:ln w="0">
            <a:noFill/>
          </a:ln>
        </p:spPr>
        <p:txBody>
          <a:bodyPr anchor="ctr">
            <a:normAutofit/>
          </a:bodyPr>
          <a:lstStyle/>
          <a:p>
            <a:pPr>
              <a:defRPr sz="750" b="1">
                <a:solidFill>
                  <a:srgbClr val="52606D"/>
                </a:solidFill>
                <a:latin typeface="Bitstream Charter"/>
                <a:ea typeface="Bitstream Charter"/>
                <a:cs typeface="Bitstream Charter"/>
              </a:defRPr>
            </a:pPr>
            <a:r>
              <a:rPr sz="750" b="1">
                <a:solidFill>
                  <a:srgbClr val="52606D"/>
                </a:solidFill>
                <a:latin typeface="Bitstream Charter"/>
                <a:ea typeface="Bitstream Charter"/>
                <a:cs typeface="Bitstream Charter"/>
              </a:rPr>
              <a:t>CITY OF SALINAS     EOP UPDATE</a:t>
            </a:r>
          </a:p>
        </p:txBody>
      </p:sp>
      <p:sp>
        <p:nvSpPr>
          <p:cNvPr id="24" name="Rectangle 23">
            <a:extLst>
              <a:ext uri="{FF2B5EF4-FFF2-40B4-BE49-F238E27FC236}">
                <a16:creationId xmlns:a16="http://schemas.microsoft.com/office/drawing/2014/main" id="{AE3A4CED-73EA-43DB-AE65-9DF5C5D41351}"/>
              </a:ext>
            </a:extLst>
          </p:cNvPr>
          <p:cNvSpPr>
            <a:spLocks noGrp="1"/>
          </p:cNvSpPr>
          <p:nvPr/>
        </p:nvSpPr>
        <p:spPr>
          <a:xfrm>
            <a:off x="6286500" y="6486525"/>
            <a:ext cx="4714875" cy="209550"/>
          </a:xfrm>
          <a:prstGeom prst="rect">
            <a:avLst/>
          </a:prstGeom>
          <a:noFill/>
          <a:ln w="0">
            <a:noFill/>
          </a:ln>
        </p:spPr>
        <p:txBody>
          <a:bodyPr anchor="ctr">
            <a:normAutofit/>
          </a:bodyPr>
          <a:lstStyle/>
          <a:p>
            <a:pPr>
              <a:defRPr sz="675" b="0">
                <a:solidFill>
                  <a:srgbClr val="52606D"/>
                </a:solidFill>
                <a:latin typeface="Bitstream Charter"/>
                <a:ea typeface="Bitstream Charter"/>
                <a:cs typeface="Bitstream Charter"/>
              </a:defRPr>
            </a:pPr>
            <a:r>
              <a:rPr sz="675" b="0">
                <a:solidFill>
                  <a:srgbClr val="52606D"/>
                </a:solidFill>
                <a:latin typeface="Bitstream Charter"/>
                <a:ea typeface="Bitstream Charter"/>
                <a:cs typeface="Bitstream Charter"/>
              </a:rPr>
              <a:t>MJHMP Annex J, Table J-2</a:t>
            </a:r>
          </a:p>
        </p:txBody>
      </p:sp>
      <p:sp>
        <p:nvSpPr>
          <p:cNvPr id="25" name="Rectangle 24">
            <a:extLst>
              <a:ext uri="{FF2B5EF4-FFF2-40B4-BE49-F238E27FC236}">
                <a16:creationId xmlns:a16="http://schemas.microsoft.com/office/drawing/2014/main" id="{856C3B86-6713-4688-B311-907D97DCACD4}"/>
              </a:ext>
            </a:extLst>
          </p:cNvPr>
          <p:cNvSpPr>
            <a:spLocks noGrp="1"/>
          </p:cNvSpPr>
          <p:nvPr/>
        </p:nvSpPr>
        <p:spPr>
          <a:xfrm>
            <a:off x="11144250" y="6486525"/>
            <a:ext cx="438150" cy="209550"/>
          </a:xfrm>
          <a:prstGeom prst="rect">
            <a:avLst/>
          </a:prstGeom>
          <a:noFill/>
          <a:ln w="0">
            <a:noFill/>
          </a:ln>
        </p:spPr>
        <p:txBody>
          <a:bodyPr anchor="ctr">
            <a:normAutofit/>
          </a:bodyPr>
          <a:lstStyle/>
          <a:p>
            <a:pPr>
              <a:defRPr sz="750" b="1">
                <a:solidFill>
                  <a:srgbClr val="52606D"/>
                </a:solidFill>
                <a:latin typeface="Bitstream Charter"/>
                <a:ea typeface="Bitstream Charter"/>
                <a:cs typeface="Bitstream Charter"/>
              </a:defRPr>
            </a:pPr>
            <a:r>
              <a:rPr sz="750" b="1">
                <a:solidFill>
                  <a:srgbClr val="52606D"/>
                </a:solidFill>
                <a:latin typeface="Bitstream Charter"/>
                <a:ea typeface="Bitstream Charter"/>
                <a:cs typeface="Bitstream Charter"/>
              </a:rPr>
              <a:t>11</a:t>
            </a:r>
          </a:p>
        </p:txBody>
      </p:sp>
      <p:pic>
        <p:nvPicPr>
          <p:cNvPr id="28" name="Picture 27">
            <a:extLst>
              <a:ext uri="{FF2B5EF4-FFF2-40B4-BE49-F238E27FC236}">
                <a16:creationId xmlns:a16="http://schemas.microsoft.com/office/drawing/2014/main" id="{B5F62784-074F-2898-455B-DA3706329377}"/>
              </a:ext>
            </a:extLst>
          </p:cNvPr>
          <p:cNvPicPr>
            <a:picLocks noChangeAspect="1"/>
          </p:cNvPicPr>
          <p:nvPr/>
        </p:nvPicPr>
        <p:blipFill>
          <a:blip r:embed="rId3"/>
          <a:stretch>
            <a:fillRect/>
          </a:stretch>
        </p:blipFill>
        <p:spPr>
          <a:xfrm>
            <a:off x="9752212" y="427542"/>
            <a:ext cx="1486533" cy="1088016"/>
          </a:xfrm>
          <a:prstGeom prst="rect">
            <a:avLst/>
          </a:prstGeom>
        </p:spPr>
      </p:pic>
    </p:spTree>
    <p:extLst>
      <p:ext uri="{BB962C8B-B14F-4D97-AF65-F5344CB8AC3E}">
        <p14:creationId xmlns:p14="http://schemas.microsoft.com/office/powerpoint/2010/main" val="2480695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E15802F-457D-471B-8493-E7F06912CDBC}"/>
              </a:ext>
            </a:extLst>
          </p:cNvPr>
          <p:cNvSpPr>
            <a:spLocks noGrp="1"/>
          </p:cNvSpPr>
          <p:nvPr/>
        </p:nvSpPr>
        <p:spPr>
          <a:xfrm>
            <a:off x="0" y="0"/>
            <a:ext cx="3333750" cy="6858000"/>
          </a:xfrm>
          <a:prstGeom prst="rect">
            <a:avLst/>
          </a:prstGeom>
          <a:solidFill>
            <a:srgbClr val="557B88"/>
          </a:solidFill>
          <a:ln w="0">
            <a:noFill/>
          </a:ln>
        </p:spPr>
        <p:txBody>
          <a:bodyPr/>
          <a:lstStyle/>
          <a:p>
            <a:endParaRPr lang="en-US"/>
          </a:p>
        </p:txBody>
      </p:sp>
      <p:sp>
        <p:nvSpPr>
          <p:cNvPr id="2" name="Rectangle 1">
            <a:extLst>
              <a:ext uri="{FF2B5EF4-FFF2-40B4-BE49-F238E27FC236}">
                <a16:creationId xmlns:a16="http://schemas.microsoft.com/office/drawing/2014/main" id="{52FF880A-2EDF-4D25-9A21-EA82F8C35E35}"/>
              </a:ext>
            </a:extLst>
          </p:cNvPr>
          <p:cNvSpPr>
            <a:spLocks noGrp="1"/>
          </p:cNvSpPr>
          <p:nvPr/>
        </p:nvSpPr>
        <p:spPr>
          <a:xfrm>
            <a:off x="552450" y="685800"/>
            <a:ext cx="2333625" cy="1524000"/>
          </a:xfrm>
          <a:prstGeom prst="rect">
            <a:avLst/>
          </a:prstGeom>
          <a:noFill/>
          <a:ln w="0">
            <a:noFill/>
          </a:ln>
        </p:spPr>
        <p:txBody>
          <a:bodyPr anchor="t">
            <a:normAutofit fontScale="97680"/>
          </a:bodyPr>
          <a:lstStyle/>
          <a:p>
            <a:pPr algn="l">
              <a:defRPr sz="2475" b="1">
                <a:solidFill>
                  <a:srgbClr val="FFFFFF"/>
                </a:solidFill>
                <a:latin typeface="Arial"/>
                <a:ea typeface="Arial"/>
                <a:cs typeface="Arial"/>
              </a:defRPr>
            </a:pPr>
            <a:r>
              <a:rPr sz="2475" b="1">
                <a:solidFill>
                  <a:srgbClr val="FFFFFF"/>
                </a:solidFill>
                <a:latin typeface="Arial"/>
                <a:ea typeface="Arial"/>
                <a:cs typeface="Arial"/>
              </a:rPr>
              <a:t>Principal changes in the 2026 update</a:t>
            </a:r>
          </a:p>
        </p:txBody>
      </p:sp>
      <p:sp>
        <p:nvSpPr>
          <p:cNvPr id="3" name="Rectangle 2">
            <a:extLst>
              <a:ext uri="{FF2B5EF4-FFF2-40B4-BE49-F238E27FC236}">
                <a16:creationId xmlns:a16="http://schemas.microsoft.com/office/drawing/2014/main" id="{EAADBECD-A81F-4552-8C27-D7336151FC9B}"/>
              </a:ext>
            </a:extLst>
          </p:cNvPr>
          <p:cNvSpPr>
            <a:spLocks noGrp="1"/>
          </p:cNvSpPr>
          <p:nvPr/>
        </p:nvSpPr>
        <p:spPr>
          <a:xfrm>
            <a:off x="552450" y="2381250"/>
            <a:ext cx="2238375" cy="1047750"/>
          </a:xfrm>
          <a:prstGeom prst="rect">
            <a:avLst/>
          </a:prstGeom>
          <a:noFill/>
          <a:ln w="0">
            <a:noFill/>
          </a:ln>
        </p:spPr>
        <p:txBody>
          <a:bodyPr anchor="t">
            <a:normAutofit/>
          </a:bodyPr>
          <a:lstStyle/>
          <a:p>
            <a:pPr algn="l">
              <a:defRPr sz="1275" b="0">
                <a:solidFill>
                  <a:srgbClr val="FFFFFF"/>
                </a:solidFill>
                <a:latin typeface="Arial"/>
                <a:ea typeface="Arial"/>
                <a:cs typeface="Arial"/>
              </a:defRPr>
            </a:pPr>
            <a:r>
              <a:rPr sz="1275" b="0">
                <a:solidFill>
                  <a:srgbClr val="FFFFFF"/>
                </a:solidFill>
                <a:latin typeface="Arial"/>
                <a:ea typeface="Arial"/>
                <a:cs typeface="Arial"/>
              </a:rPr>
              <a:t>Areas added or strengthened since the 2015 plan</a:t>
            </a:r>
          </a:p>
        </p:txBody>
      </p:sp>
      <p:sp>
        <p:nvSpPr>
          <p:cNvPr id="4" name="Rectangle 3">
            <a:extLst>
              <a:ext uri="{FF2B5EF4-FFF2-40B4-BE49-F238E27FC236}">
                <a16:creationId xmlns:a16="http://schemas.microsoft.com/office/drawing/2014/main" id="{308C39C3-CC29-421B-9F80-5340F18816E5}"/>
              </a:ext>
            </a:extLst>
          </p:cNvPr>
          <p:cNvSpPr>
            <a:spLocks noGrp="1"/>
          </p:cNvSpPr>
          <p:nvPr/>
        </p:nvSpPr>
        <p:spPr>
          <a:xfrm>
            <a:off x="552450" y="3667125"/>
            <a:ext cx="838200" cy="47625"/>
          </a:xfrm>
          <a:prstGeom prst="rect">
            <a:avLst/>
          </a:prstGeom>
          <a:solidFill>
            <a:srgbClr val="D4A532"/>
          </a:solidFill>
          <a:ln w="0">
            <a:noFill/>
          </a:ln>
        </p:spPr>
        <p:txBody>
          <a:bodyPr/>
          <a:lstStyle/>
          <a:p>
            <a:endParaRPr lang="en-US"/>
          </a:p>
        </p:txBody>
      </p:sp>
      <p:pic>
        <p:nvPicPr>
          <p:cNvPr id="12" name="Picture 11"/>
          <p:cNvPicPr>
            <a:picLocks noChangeAspect="1"/>
          </p:cNvPicPr>
          <p:nvPr/>
        </p:nvPicPr>
        <p:blipFill>
          <a:blip r:embed="rId3"/>
          <a:stretch/>
        </p:blipFill>
        <p:spPr>
          <a:xfrm>
            <a:off x="10953750" y="212195"/>
            <a:ext cx="819150" cy="585260"/>
          </a:xfrm>
          <a:prstGeom prst="rect">
            <a:avLst/>
          </a:prstGeom>
        </p:spPr>
      </p:pic>
      <p:graphicFrame>
        <p:nvGraphicFramePr>
          <p:cNvPr id="13" name="Table 12"/>
          <p:cNvGraphicFramePr/>
          <p:nvPr/>
        </p:nvGraphicFramePr>
        <p:xfrm>
          <a:off x="3733800" y="971550"/>
          <a:ext cx="7667625" cy="4686300"/>
        </p:xfrm>
        <a:graphic>
          <a:graphicData uri="http://schemas.openxmlformats.org/drawingml/2006/table">
            <a:tbl>
              <a:tblPr/>
              <a:tblGrid>
                <a:gridCol w="1809750">
                  <a:extLst>
                    <a:ext uri="{9D8B030D-6E8A-4147-A177-3AD203B41FA5}">
                      <a16:colId xmlns:a16="http://schemas.microsoft.com/office/drawing/2014/main" val="20000"/>
                    </a:ext>
                  </a:extLst>
                </a:gridCol>
                <a:gridCol w="5857875">
                  <a:extLst>
                    <a:ext uri="{9D8B030D-6E8A-4147-A177-3AD203B41FA5}">
                      <a16:colId xmlns:a16="http://schemas.microsoft.com/office/drawing/2014/main" val="20001"/>
                    </a:ext>
                  </a:extLst>
                </a:gridCol>
              </a:tblGrid>
              <a:tr h="0">
                <a:tc>
                  <a:txBody>
                    <a:bodyPr/>
                    <a:lstStyle/>
                    <a:p>
                      <a:r>
                        <a:rPr sz="1500" b="1">
                          <a:solidFill>
                            <a:srgbClr val="FFFFFF"/>
                          </a:solidFill>
                          <a:latin typeface="Arial"/>
                          <a:ea typeface="Arial"/>
                          <a:cs typeface="Arial"/>
                        </a:rPr>
                        <a:t>Planning area</a:t>
                      </a:r>
                    </a:p>
                  </a:txBody>
                  <a:tcPr marL="133350" marR="114300" marT="95250" marB="76200" anchor="ctr">
                    <a:solidFill>
                      <a:srgbClr val="355F6C"/>
                    </a:solidFill>
                  </a:tcPr>
                </a:tc>
                <a:tc>
                  <a:txBody>
                    <a:bodyPr/>
                    <a:lstStyle/>
                    <a:p>
                      <a:r>
                        <a:rPr sz="1500" b="1">
                          <a:solidFill>
                            <a:srgbClr val="FFFFFF"/>
                          </a:solidFill>
                          <a:latin typeface="Arial"/>
                          <a:ea typeface="Arial"/>
                          <a:cs typeface="Arial"/>
                        </a:rPr>
                        <a:t>2026 update</a:t>
                      </a:r>
                    </a:p>
                  </a:txBody>
                  <a:tcPr marL="133350" marR="114300" marT="95250" marB="76200" anchor="ctr">
                    <a:solidFill>
                      <a:srgbClr val="355F6C"/>
                    </a:solidFill>
                  </a:tcPr>
                </a:tc>
                <a:extLst>
                  <a:ext uri="{0D108BD9-81ED-4DB2-BD59-A6C34878D82A}">
                    <a16:rowId xmlns:a16="http://schemas.microsoft.com/office/drawing/2014/main" val="10000"/>
                  </a:ext>
                </a:extLst>
              </a:tr>
              <a:tr h="857250">
                <a:tc>
                  <a:txBody>
                    <a:bodyPr/>
                    <a:lstStyle/>
                    <a:p>
                      <a:r>
                        <a:rPr sz="1350" b="1">
                          <a:solidFill>
                            <a:srgbClr val="355F6C"/>
                          </a:solidFill>
                          <a:latin typeface="Arial"/>
                          <a:ea typeface="Arial"/>
                          <a:cs typeface="Arial"/>
                        </a:rPr>
                        <a:t>Hazards</a:t>
                      </a:r>
                    </a:p>
                  </a:txBody>
                  <a:tcPr marL="133350" marR="95250" marT="76200" marB="57150" anchor="ctr">
                    <a:solidFill>
                      <a:srgbClr val="E8EFF1"/>
                    </a:solidFill>
                  </a:tcPr>
                </a:tc>
                <a:tc>
                  <a:txBody>
                    <a:bodyPr/>
                    <a:lstStyle/>
                    <a:p>
                      <a:r>
                        <a:rPr sz="1275">
                          <a:solidFill>
                            <a:srgbClr val="24323A"/>
                          </a:solidFill>
                          <a:latin typeface="Arial"/>
                          <a:ea typeface="Arial"/>
                          <a:cs typeface="Arial"/>
                        </a:rPr>
                        <a:t>Salinas-specific annexes and exposure data for earthquake, flood, dam failure, cyber, public health, utilities, and other threats</a:t>
                      </a:r>
                    </a:p>
                  </a:txBody>
                  <a:tcPr marL="133350" marR="114300" marT="66675" marB="47625" anchor="ctr">
                    <a:solidFill>
                      <a:srgbClr val="FFFFFF"/>
                    </a:solidFill>
                  </a:tcPr>
                </a:tc>
                <a:extLst>
                  <a:ext uri="{0D108BD9-81ED-4DB2-BD59-A6C34878D82A}">
                    <a16:rowId xmlns:a16="http://schemas.microsoft.com/office/drawing/2014/main" val="10001"/>
                  </a:ext>
                </a:extLst>
              </a:tr>
              <a:tr h="857250">
                <a:tc>
                  <a:txBody>
                    <a:bodyPr/>
                    <a:lstStyle/>
                    <a:p>
                      <a:r>
                        <a:rPr sz="1350" b="1">
                          <a:solidFill>
                            <a:srgbClr val="355F6C"/>
                          </a:solidFill>
                          <a:latin typeface="Arial"/>
                          <a:ea typeface="Arial"/>
                          <a:cs typeface="Arial"/>
                        </a:rPr>
                        <a:t>EOC operations</a:t>
                      </a:r>
                    </a:p>
                  </a:txBody>
                  <a:tcPr marL="133350" marR="95250" marT="76200" marB="57150" anchor="ctr">
                    <a:solidFill>
                      <a:srgbClr val="E8EFF1"/>
                    </a:solidFill>
                  </a:tcPr>
                </a:tc>
                <a:tc>
                  <a:txBody>
                    <a:bodyPr/>
                    <a:lstStyle/>
                    <a:p>
                      <a:r>
                        <a:rPr sz="1275">
                          <a:solidFill>
                            <a:srgbClr val="24323A"/>
                          </a:solidFill>
                          <a:latin typeface="Arial"/>
                          <a:ea typeface="Arial"/>
                          <a:cs typeface="Arial"/>
                        </a:rPr>
                        <a:t>Activation levels, final department assignments, operational cycles, and position checklists</a:t>
                      </a:r>
                    </a:p>
                  </a:txBody>
                  <a:tcPr marL="133350" marR="114300" marT="66675" marB="47625" anchor="ctr">
                    <a:solidFill>
                      <a:srgbClr val="FFFFFF"/>
                    </a:solidFill>
                  </a:tcPr>
                </a:tc>
                <a:extLst>
                  <a:ext uri="{0D108BD9-81ED-4DB2-BD59-A6C34878D82A}">
                    <a16:rowId xmlns:a16="http://schemas.microsoft.com/office/drawing/2014/main" val="10002"/>
                  </a:ext>
                </a:extLst>
              </a:tr>
              <a:tr h="857250">
                <a:tc>
                  <a:txBody>
                    <a:bodyPr/>
                    <a:lstStyle/>
                    <a:p>
                      <a:r>
                        <a:rPr sz="1350" b="1">
                          <a:solidFill>
                            <a:srgbClr val="355F6C"/>
                          </a:solidFill>
                          <a:latin typeface="Arial"/>
                          <a:ea typeface="Arial"/>
                          <a:cs typeface="Arial"/>
                        </a:rPr>
                        <a:t>Public warning</a:t>
                      </a:r>
                    </a:p>
                  </a:txBody>
                  <a:tcPr marL="133350" marR="95250" marT="76200" marB="57150" anchor="ctr">
                    <a:solidFill>
                      <a:srgbClr val="E8EFF1"/>
                    </a:solidFill>
                  </a:tcPr>
                </a:tc>
                <a:tc>
                  <a:txBody>
                    <a:bodyPr/>
                    <a:lstStyle/>
                    <a:p>
                      <a:r>
                        <a:rPr sz="1275">
                          <a:solidFill>
                            <a:srgbClr val="24323A"/>
                          </a:solidFill>
                          <a:latin typeface="Arial"/>
                          <a:ea typeface="Arial"/>
                          <a:cs typeface="Arial"/>
                        </a:rPr>
                        <a:t>English and Spanish messaging, accessible formats, redundant channels, and rumor control</a:t>
                      </a:r>
                    </a:p>
                  </a:txBody>
                  <a:tcPr marL="133350" marR="114300" marT="66675" marB="47625" anchor="ctr">
                    <a:solidFill>
                      <a:srgbClr val="FFFFFF"/>
                    </a:solidFill>
                  </a:tcPr>
                </a:tc>
                <a:extLst>
                  <a:ext uri="{0D108BD9-81ED-4DB2-BD59-A6C34878D82A}">
                    <a16:rowId xmlns:a16="http://schemas.microsoft.com/office/drawing/2014/main" val="10003"/>
                  </a:ext>
                </a:extLst>
              </a:tr>
              <a:tr h="857250">
                <a:tc>
                  <a:txBody>
                    <a:bodyPr/>
                    <a:lstStyle/>
                    <a:p>
                      <a:r>
                        <a:rPr sz="1350" b="1">
                          <a:solidFill>
                            <a:srgbClr val="355F6C"/>
                          </a:solidFill>
                          <a:latin typeface="Arial"/>
                          <a:ea typeface="Arial"/>
                          <a:cs typeface="Arial"/>
                        </a:rPr>
                        <a:t>Continuity and recovery</a:t>
                      </a:r>
                    </a:p>
                  </a:txBody>
                  <a:tcPr marL="133350" marR="95250" marT="76200" marB="57150" anchor="ctr">
                    <a:solidFill>
                      <a:srgbClr val="E8EFF1"/>
                    </a:solidFill>
                  </a:tcPr>
                </a:tc>
                <a:tc>
                  <a:txBody>
                    <a:bodyPr/>
                    <a:lstStyle/>
                    <a:p>
                      <a:r>
                        <a:rPr sz="1275">
                          <a:solidFill>
                            <a:srgbClr val="24323A"/>
                          </a:solidFill>
                          <a:latin typeface="Arial"/>
                          <a:ea typeface="Arial"/>
                          <a:cs typeface="Arial"/>
                        </a:rPr>
                        <a:t>Essential-service priorities, damage assessment, cost documentation, reimbursement, and early recovery planning</a:t>
                      </a:r>
                    </a:p>
                  </a:txBody>
                  <a:tcPr marL="133350" marR="114300" marT="66675" marB="47625" anchor="ctr">
                    <a:solidFill>
                      <a:srgbClr val="FFFFFF"/>
                    </a:solidFill>
                  </a:tcPr>
                </a:tc>
                <a:extLst>
                  <a:ext uri="{0D108BD9-81ED-4DB2-BD59-A6C34878D82A}">
                    <a16:rowId xmlns:a16="http://schemas.microsoft.com/office/drawing/2014/main" val="10004"/>
                  </a:ext>
                </a:extLst>
              </a:tr>
              <a:tr h="857250">
                <a:tc>
                  <a:txBody>
                    <a:bodyPr/>
                    <a:lstStyle/>
                    <a:p>
                      <a:r>
                        <a:rPr sz="1350" b="1">
                          <a:solidFill>
                            <a:srgbClr val="355F6C"/>
                          </a:solidFill>
                          <a:latin typeface="Arial"/>
                          <a:ea typeface="Arial"/>
                          <a:cs typeface="Arial"/>
                        </a:rPr>
                        <a:t>Plan maintenance</a:t>
                      </a:r>
                    </a:p>
                  </a:txBody>
                  <a:tcPr marL="133350" marR="95250" marT="76200" marB="57150" anchor="ctr">
                    <a:solidFill>
                      <a:srgbClr val="E8EFF1"/>
                    </a:solidFill>
                  </a:tcPr>
                </a:tc>
                <a:tc>
                  <a:txBody>
                    <a:bodyPr/>
                    <a:lstStyle/>
                    <a:p>
                      <a:r>
                        <a:rPr sz="1275">
                          <a:solidFill>
                            <a:srgbClr val="24323A"/>
                          </a:solidFill>
                          <a:latin typeface="Arial"/>
                          <a:ea typeface="Arial"/>
                          <a:cs typeface="Arial"/>
                        </a:rPr>
                        <a:t>Quarterly roster checks, annual review, updates after activations and exercises, and comprehensive review every three years</a:t>
                      </a:r>
                    </a:p>
                  </a:txBody>
                  <a:tcPr marL="133350" marR="114300" marT="66675" marB="47625" anchor="ctr">
                    <a:solidFill>
                      <a:srgbClr val="FFFFFF"/>
                    </a:solidFill>
                  </a:tcPr>
                </a:tc>
                <a:extLst>
                  <a:ext uri="{0D108BD9-81ED-4DB2-BD59-A6C34878D82A}">
                    <a16:rowId xmlns:a16="http://schemas.microsoft.com/office/drawing/2014/main" val="10005"/>
                  </a:ext>
                </a:extLst>
              </a:tr>
            </a:tbl>
          </a:graphicData>
        </a:graphic>
      </p:graphicFrame>
      <p:sp>
        <p:nvSpPr>
          <p:cNvPr id="7" name="Rectangle 6">
            <a:extLst>
              <a:ext uri="{FF2B5EF4-FFF2-40B4-BE49-F238E27FC236}">
                <a16:creationId xmlns:a16="http://schemas.microsoft.com/office/drawing/2014/main" id="{2591D1F3-5F59-4FE1-9B3F-F744F0D24AA2}"/>
              </a:ext>
            </a:extLst>
          </p:cNvPr>
          <p:cNvSpPr>
            <a:spLocks noGrp="1"/>
          </p:cNvSpPr>
          <p:nvPr/>
        </p:nvSpPr>
        <p:spPr>
          <a:xfrm>
            <a:off x="11572875" y="6457950"/>
            <a:ext cx="228600" cy="171450"/>
          </a:xfrm>
          <a:prstGeom prst="rect">
            <a:avLst/>
          </a:prstGeom>
          <a:noFill/>
          <a:ln w="0">
            <a:noFill/>
          </a:ln>
        </p:spPr>
        <p:txBody>
          <a:bodyPr anchor="t">
            <a:normAutofit fontScale="71136" lnSpcReduction="10000"/>
          </a:bodyPr>
          <a:lstStyle/>
          <a:p>
            <a:pPr algn="r">
              <a:defRPr sz="825" b="0">
                <a:solidFill>
                  <a:srgbClr val="9AA4A8"/>
                </a:solidFill>
                <a:latin typeface="Arial"/>
                <a:ea typeface="Arial"/>
                <a:cs typeface="Arial"/>
              </a:defRPr>
            </a:pPr>
            <a:r>
              <a:rPr sz="825" b="0">
                <a:solidFill>
                  <a:srgbClr val="9AA4A8"/>
                </a:solidFill>
                <a:latin typeface="Arial"/>
                <a:ea typeface="Arial"/>
                <a:cs typeface="Arial"/>
              </a:rPr>
              <a:t>5</a:t>
            </a:r>
          </a:p>
        </p:txBody>
      </p:sp>
    </p:spTree>
    <p:extLst>
      <p:ext uri="{BB962C8B-B14F-4D97-AF65-F5344CB8AC3E}">
        <p14:creationId xmlns:p14="http://schemas.microsoft.com/office/powerpoint/2010/main" val="129354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924EC98-CACC-4F88-8D8B-A74ACCC60454}"/>
              </a:ext>
            </a:extLst>
          </p:cNvPr>
          <p:cNvSpPr>
            <a:spLocks noGrp="1"/>
          </p:cNvSpPr>
          <p:nvPr/>
        </p:nvSpPr>
        <p:spPr>
          <a:xfrm>
            <a:off x="0" y="0"/>
            <a:ext cx="3333750" cy="6858000"/>
          </a:xfrm>
          <a:prstGeom prst="rect">
            <a:avLst/>
          </a:prstGeom>
          <a:solidFill>
            <a:srgbClr val="557B88"/>
          </a:solidFill>
          <a:ln w="0">
            <a:noFill/>
          </a:ln>
        </p:spPr>
        <p:txBody>
          <a:bodyPr/>
          <a:lstStyle/>
          <a:p>
            <a:endParaRPr lang="en-US"/>
          </a:p>
        </p:txBody>
      </p:sp>
      <p:sp>
        <p:nvSpPr>
          <p:cNvPr id="2" name="Rectangle 1">
            <a:extLst>
              <a:ext uri="{FF2B5EF4-FFF2-40B4-BE49-F238E27FC236}">
                <a16:creationId xmlns:a16="http://schemas.microsoft.com/office/drawing/2014/main" id="{E07BB990-5AEE-4F97-8F8D-9CE8F21E6017}"/>
              </a:ext>
            </a:extLst>
          </p:cNvPr>
          <p:cNvSpPr>
            <a:spLocks noGrp="1"/>
          </p:cNvSpPr>
          <p:nvPr/>
        </p:nvSpPr>
        <p:spPr>
          <a:xfrm>
            <a:off x="552450" y="685800"/>
            <a:ext cx="2333625" cy="1524000"/>
          </a:xfrm>
          <a:prstGeom prst="rect">
            <a:avLst/>
          </a:prstGeom>
          <a:noFill/>
          <a:ln w="0">
            <a:noFill/>
          </a:ln>
        </p:spPr>
        <p:txBody>
          <a:bodyPr anchor="t">
            <a:normAutofit/>
          </a:bodyPr>
          <a:lstStyle/>
          <a:p>
            <a:pPr algn="l">
              <a:defRPr sz="2475" b="1">
                <a:solidFill>
                  <a:srgbClr val="FFFFFF"/>
                </a:solidFill>
                <a:latin typeface="Arial"/>
                <a:ea typeface="Arial"/>
                <a:cs typeface="Arial"/>
              </a:defRPr>
            </a:pPr>
            <a:r>
              <a:rPr sz="2475" b="1">
                <a:solidFill>
                  <a:srgbClr val="FFFFFF"/>
                </a:solidFill>
                <a:latin typeface="Arial"/>
                <a:ea typeface="Arial"/>
                <a:cs typeface="Arial"/>
              </a:rPr>
              <a:t>How Salinas will operate</a:t>
            </a:r>
          </a:p>
        </p:txBody>
      </p:sp>
      <p:sp>
        <p:nvSpPr>
          <p:cNvPr id="3" name="Rectangle 2">
            <a:extLst>
              <a:ext uri="{FF2B5EF4-FFF2-40B4-BE49-F238E27FC236}">
                <a16:creationId xmlns:a16="http://schemas.microsoft.com/office/drawing/2014/main" id="{12F81715-012E-4E20-84C6-70C6E5DB1301}"/>
              </a:ext>
            </a:extLst>
          </p:cNvPr>
          <p:cNvSpPr>
            <a:spLocks noGrp="1"/>
          </p:cNvSpPr>
          <p:nvPr/>
        </p:nvSpPr>
        <p:spPr>
          <a:xfrm>
            <a:off x="552450" y="2381250"/>
            <a:ext cx="2238375" cy="1047750"/>
          </a:xfrm>
          <a:prstGeom prst="rect">
            <a:avLst/>
          </a:prstGeom>
          <a:noFill/>
          <a:ln w="0">
            <a:noFill/>
          </a:ln>
        </p:spPr>
        <p:txBody>
          <a:bodyPr anchor="t">
            <a:normAutofit/>
          </a:bodyPr>
          <a:lstStyle/>
          <a:p>
            <a:pPr algn="l">
              <a:defRPr sz="1275" b="0">
                <a:solidFill>
                  <a:srgbClr val="FFFFFF"/>
                </a:solidFill>
                <a:latin typeface="Arial"/>
                <a:ea typeface="Arial"/>
                <a:cs typeface="Arial"/>
              </a:defRPr>
            </a:pPr>
            <a:r>
              <a:rPr sz="1275" b="0">
                <a:solidFill>
                  <a:srgbClr val="FFFFFF"/>
                </a:solidFill>
                <a:latin typeface="Arial"/>
                <a:ea typeface="Arial"/>
                <a:cs typeface="Arial"/>
              </a:rPr>
              <a:t>One scalable system from field response to City policy</a:t>
            </a:r>
          </a:p>
        </p:txBody>
      </p:sp>
      <p:sp>
        <p:nvSpPr>
          <p:cNvPr id="4" name="Rectangle 3">
            <a:extLst>
              <a:ext uri="{FF2B5EF4-FFF2-40B4-BE49-F238E27FC236}">
                <a16:creationId xmlns:a16="http://schemas.microsoft.com/office/drawing/2014/main" id="{AA6FD6FE-9435-4287-BA05-66AA7EE1A4B3}"/>
              </a:ext>
            </a:extLst>
          </p:cNvPr>
          <p:cNvSpPr>
            <a:spLocks noGrp="1"/>
          </p:cNvSpPr>
          <p:nvPr/>
        </p:nvSpPr>
        <p:spPr>
          <a:xfrm>
            <a:off x="552450" y="3667125"/>
            <a:ext cx="838200" cy="47625"/>
          </a:xfrm>
          <a:prstGeom prst="rect">
            <a:avLst/>
          </a:prstGeom>
          <a:solidFill>
            <a:srgbClr val="D4A532"/>
          </a:solidFill>
          <a:ln w="0">
            <a:noFill/>
          </a:ln>
        </p:spPr>
        <p:txBody>
          <a:bodyPr/>
          <a:lstStyle/>
          <a:p>
            <a:endParaRPr lang="en-US"/>
          </a:p>
        </p:txBody>
      </p:sp>
      <p:pic>
        <p:nvPicPr>
          <p:cNvPr id="25" name="Picture 24"/>
          <p:cNvPicPr>
            <a:picLocks noChangeAspect="1"/>
          </p:cNvPicPr>
          <p:nvPr/>
        </p:nvPicPr>
        <p:blipFill>
          <a:blip r:embed="rId3"/>
          <a:stretch/>
        </p:blipFill>
        <p:spPr>
          <a:xfrm>
            <a:off x="10953750" y="212195"/>
            <a:ext cx="819150" cy="585260"/>
          </a:xfrm>
          <a:prstGeom prst="rect">
            <a:avLst/>
          </a:prstGeom>
        </p:spPr>
      </p:pic>
      <p:sp>
        <p:nvSpPr>
          <p:cNvPr id="6" name="Rectangle 5">
            <a:extLst>
              <a:ext uri="{FF2B5EF4-FFF2-40B4-BE49-F238E27FC236}">
                <a16:creationId xmlns:a16="http://schemas.microsoft.com/office/drawing/2014/main" id="{4D296E1F-45B9-40C5-8460-3777DD5474CF}"/>
              </a:ext>
            </a:extLst>
          </p:cNvPr>
          <p:cNvSpPr>
            <a:spLocks noGrp="1"/>
          </p:cNvSpPr>
          <p:nvPr/>
        </p:nvSpPr>
        <p:spPr>
          <a:xfrm>
            <a:off x="4095750" y="1190625"/>
            <a:ext cx="1952625" cy="285750"/>
          </a:xfrm>
          <a:prstGeom prst="rect">
            <a:avLst/>
          </a:prstGeom>
          <a:noFill/>
          <a:ln w="0">
            <a:noFill/>
          </a:ln>
        </p:spPr>
        <p:txBody>
          <a:bodyPr anchor="t">
            <a:noAutofit/>
          </a:bodyPr>
          <a:lstStyle/>
          <a:p>
            <a:pPr algn="l">
              <a:defRPr sz="1350" b="1">
                <a:solidFill>
                  <a:srgbClr val="C75245"/>
                </a:solidFill>
                <a:latin typeface="Arial"/>
                <a:ea typeface="Arial"/>
                <a:cs typeface="Arial"/>
              </a:defRPr>
            </a:pPr>
            <a:r>
              <a:rPr sz="1600" b="1" dirty="0">
                <a:solidFill>
                  <a:srgbClr val="C75245"/>
                </a:solidFill>
                <a:latin typeface="Arial"/>
                <a:ea typeface="Arial"/>
                <a:cs typeface="Arial"/>
              </a:rPr>
              <a:t>FIELD RESPONSE</a:t>
            </a:r>
          </a:p>
        </p:txBody>
      </p:sp>
      <p:sp>
        <p:nvSpPr>
          <p:cNvPr id="7" name="Rectangle 6">
            <a:extLst>
              <a:ext uri="{FF2B5EF4-FFF2-40B4-BE49-F238E27FC236}">
                <a16:creationId xmlns:a16="http://schemas.microsoft.com/office/drawing/2014/main" id="{C0FA7D3A-80CE-4754-88D9-B774F772BE36}"/>
              </a:ext>
            </a:extLst>
          </p:cNvPr>
          <p:cNvSpPr>
            <a:spLocks noGrp="1"/>
          </p:cNvSpPr>
          <p:nvPr/>
        </p:nvSpPr>
        <p:spPr>
          <a:xfrm>
            <a:off x="4095750" y="1600199"/>
            <a:ext cx="2476500" cy="523875"/>
          </a:xfrm>
          <a:prstGeom prst="rect">
            <a:avLst/>
          </a:prstGeom>
          <a:noFill/>
          <a:ln w="0">
            <a:noFill/>
          </a:ln>
        </p:spPr>
        <p:txBody>
          <a:bodyPr anchor="t">
            <a:noAutofit/>
          </a:bodyPr>
          <a:lstStyle/>
          <a:p>
            <a:pPr algn="l">
              <a:defRPr sz="2025" b="1">
                <a:solidFill>
                  <a:srgbClr val="24323A"/>
                </a:solidFill>
                <a:latin typeface="Arial"/>
                <a:ea typeface="Arial"/>
                <a:cs typeface="Arial"/>
              </a:defRPr>
            </a:pPr>
            <a:r>
              <a:rPr sz="1400" b="1" dirty="0">
                <a:solidFill>
                  <a:srgbClr val="24323A"/>
                </a:solidFill>
                <a:latin typeface="Arial"/>
                <a:ea typeface="Arial"/>
                <a:cs typeface="Arial"/>
              </a:rPr>
              <a:t>Incident Command System</a:t>
            </a:r>
          </a:p>
        </p:txBody>
      </p:sp>
      <p:sp>
        <p:nvSpPr>
          <p:cNvPr id="8" name="Rectangle 7">
            <a:extLst>
              <a:ext uri="{FF2B5EF4-FFF2-40B4-BE49-F238E27FC236}">
                <a16:creationId xmlns:a16="http://schemas.microsoft.com/office/drawing/2014/main" id="{35387920-75DC-43BE-B7B5-F529CA8BBF4B}"/>
              </a:ext>
            </a:extLst>
          </p:cNvPr>
          <p:cNvSpPr>
            <a:spLocks noGrp="1"/>
          </p:cNvSpPr>
          <p:nvPr/>
        </p:nvSpPr>
        <p:spPr>
          <a:xfrm>
            <a:off x="4095750" y="2203953"/>
            <a:ext cx="2190750" cy="729747"/>
          </a:xfrm>
          <a:prstGeom prst="rect">
            <a:avLst/>
          </a:prstGeom>
          <a:noFill/>
          <a:ln w="0">
            <a:noFill/>
          </a:ln>
        </p:spPr>
        <p:txBody>
          <a:bodyPr anchor="t">
            <a:normAutofit/>
          </a:bodyPr>
          <a:lstStyle/>
          <a:p>
            <a:pPr algn="l">
              <a:defRPr sz="1350" b="0">
                <a:solidFill>
                  <a:srgbClr val="68757C"/>
                </a:solidFill>
                <a:latin typeface="Arial"/>
                <a:ea typeface="Arial"/>
                <a:cs typeface="Arial"/>
              </a:defRPr>
            </a:pPr>
            <a:r>
              <a:rPr lang="en-US" sz="1350" b="0" dirty="0">
                <a:solidFill>
                  <a:srgbClr val="68757C"/>
                </a:solidFill>
                <a:latin typeface="Arial"/>
                <a:ea typeface="Arial"/>
                <a:cs typeface="Arial"/>
              </a:rPr>
              <a:t>T</a:t>
            </a:r>
            <a:r>
              <a:rPr sz="1350" b="0" dirty="0">
                <a:solidFill>
                  <a:srgbClr val="68757C"/>
                </a:solidFill>
                <a:latin typeface="Arial"/>
                <a:ea typeface="Arial"/>
                <a:cs typeface="Arial"/>
              </a:rPr>
              <a:t>actical operations and life safety</a:t>
            </a:r>
          </a:p>
        </p:txBody>
      </p:sp>
      <p:sp>
        <p:nvSpPr>
          <p:cNvPr id="9" name="Rectangle 8">
            <a:extLst>
              <a:ext uri="{FF2B5EF4-FFF2-40B4-BE49-F238E27FC236}">
                <a16:creationId xmlns:a16="http://schemas.microsoft.com/office/drawing/2014/main" id="{FEAA6FE2-E261-4BD3-B94E-7B8392138473}"/>
              </a:ext>
            </a:extLst>
          </p:cNvPr>
          <p:cNvSpPr>
            <a:spLocks noGrp="1"/>
          </p:cNvSpPr>
          <p:nvPr/>
        </p:nvSpPr>
        <p:spPr>
          <a:xfrm>
            <a:off x="6696589" y="1114425"/>
            <a:ext cx="28575" cy="1714500"/>
          </a:xfrm>
          <a:prstGeom prst="rect">
            <a:avLst/>
          </a:prstGeom>
          <a:solidFill>
            <a:srgbClr val="D4A532"/>
          </a:solidFill>
          <a:ln w="0">
            <a:noFill/>
          </a:ln>
        </p:spPr>
        <p:txBody>
          <a:bodyPr/>
          <a:lstStyle/>
          <a:p>
            <a:endParaRPr lang="en-US"/>
          </a:p>
        </p:txBody>
      </p:sp>
      <p:sp>
        <p:nvSpPr>
          <p:cNvPr id="10" name="Rectangle 9">
            <a:extLst>
              <a:ext uri="{FF2B5EF4-FFF2-40B4-BE49-F238E27FC236}">
                <a16:creationId xmlns:a16="http://schemas.microsoft.com/office/drawing/2014/main" id="{145607B4-A72A-4757-AE0F-F74529211681}"/>
              </a:ext>
            </a:extLst>
          </p:cNvPr>
          <p:cNvSpPr>
            <a:spLocks noGrp="1"/>
          </p:cNvSpPr>
          <p:nvPr/>
        </p:nvSpPr>
        <p:spPr>
          <a:xfrm>
            <a:off x="7000875" y="1190625"/>
            <a:ext cx="1714500" cy="285750"/>
          </a:xfrm>
          <a:prstGeom prst="rect">
            <a:avLst/>
          </a:prstGeom>
          <a:noFill/>
          <a:ln w="0">
            <a:noFill/>
          </a:ln>
        </p:spPr>
        <p:txBody>
          <a:bodyPr anchor="t">
            <a:noAutofit/>
          </a:bodyPr>
          <a:lstStyle/>
          <a:p>
            <a:pPr algn="l">
              <a:defRPr sz="1350" b="1">
                <a:solidFill>
                  <a:srgbClr val="C75245"/>
                </a:solidFill>
                <a:latin typeface="Arial"/>
                <a:ea typeface="Arial"/>
                <a:cs typeface="Arial"/>
              </a:defRPr>
            </a:pPr>
            <a:r>
              <a:rPr sz="1600" b="1" dirty="0">
                <a:solidFill>
                  <a:srgbClr val="C75245"/>
                </a:solidFill>
                <a:latin typeface="Arial"/>
                <a:ea typeface="Arial"/>
                <a:cs typeface="Arial"/>
              </a:rPr>
              <a:t>CITY EOC</a:t>
            </a:r>
          </a:p>
        </p:txBody>
      </p:sp>
      <p:sp>
        <p:nvSpPr>
          <p:cNvPr id="11" name="Rectangle 10">
            <a:extLst>
              <a:ext uri="{FF2B5EF4-FFF2-40B4-BE49-F238E27FC236}">
                <a16:creationId xmlns:a16="http://schemas.microsoft.com/office/drawing/2014/main" id="{B8F93306-DE6A-4670-B136-136DCD5E1446}"/>
              </a:ext>
            </a:extLst>
          </p:cNvPr>
          <p:cNvSpPr>
            <a:spLocks noGrp="1"/>
          </p:cNvSpPr>
          <p:nvPr/>
        </p:nvSpPr>
        <p:spPr>
          <a:xfrm>
            <a:off x="7000875" y="1600200"/>
            <a:ext cx="3333750" cy="400050"/>
          </a:xfrm>
          <a:prstGeom prst="rect">
            <a:avLst/>
          </a:prstGeom>
          <a:noFill/>
          <a:ln w="0">
            <a:noFill/>
          </a:ln>
        </p:spPr>
        <p:txBody>
          <a:bodyPr anchor="t">
            <a:normAutofit fontScale="99535"/>
          </a:bodyPr>
          <a:lstStyle/>
          <a:p>
            <a:pPr algn="l">
              <a:defRPr sz="2025" b="1">
                <a:solidFill>
                  <a:srgbClr val="24323A"/>
                </a:solidFill>
                <a:latin typeface="Arial"/>
                <a:ea typeface="Arial"/>
                <a:cs typeface="Arial"/>
              </a:defRPr>
            </a:pPr>
            <a:r>
              <a:rPr sz="1400" b="1" dirty="0">
                <a:solidFill>
                  <a:srgbClr val="24323A"/>
                </a:solidFill>
                <a:latin typeface="Arial"/>
                <a:ea typeface="Arial"/>
                <a:cs typeface="Arial"/>
              </a:rPr>
              <a:t>Coordination</a:t>
            </a:r>
            <a:r>
              <a:rPr sz="1600" b="1" dirty="0">
                <a:solidFill>
                  <a:srgbClr val="24323A"/>
                </a:solidFill>
                <a:latin typeface="Arial"/>
                <a:ea typeface="Arial"/>
                <a:cs typeface="Arial"/>
              </a:rPr>
              <a:t> and support</a:t>
            </a:r>
          </a:p>
        </p:txBody>
      </p:sp>
      <p:sp>
        <p:nvSpPr>
          <p:cNvPr id="12" name="Rectangle 11">
            <a:extLst>
              <a:ext uri="{FF2B5EF4-FFF2-40B4-BE49-F238E27FC236}">
                <a16:creationId xmlns:a16="http://schemas.microsoft.com/office/drawing/2014/main" id="{271689BE-C21B-43A3-A1E8-2617975A9A21}"/>
              </a:ext>
            </a:extLst>
          </p:cNvPr>
          <p:cNvSpPr>
            <a:spLocks noGrp="1"/>
          </p:cNvSpPr>
          <p:nvPr/>
        </p:nvSpPr>
        <p:spPr>
          <a:xfrm>
            <a:off x="7000875" y="2190750"/>
            <a:ext cx="3905250" cy="742950"/>
          </a:xfrm>
          <a:prstGeom prst="rect">
            <a:avLst/>
          </a:prstGeom>
          <a:noFill/>
          <a:ln w="0">
            <a:noFill/>
          </a:ln>
        </p:spPr>
        <p:txBody>
          <a:bodyPr anchor="t">
            <a:normAutofit/>
          </a:bodyPr>
          <a:lstStyle/>
          <a:p>
            <a:pPr algn="l">
              <a:defRPr sz="1350" b="0">
                <a:solidFill>
                  <a:srgbClr val="68757C"/>
                </a:solidFill>
                <a:latin typeface="Arial"/>
                <a:ea typeface="Arial"/>
                <a:cs typeface="Arial"/>
              </a:defRPr>
            </a:pPr>
            <a:r>
              <a:rPr sz="1350" b="0" dirty="0">
                <a:solidFill>
                  <a:srgbClr val="68757C"/>
                </a:solidFill>
                <a:latin typeface="Arial"/>
                <a:ea typeface="Arial"/>
                <a:cs typeface="Arial"/>
              </a:rPr>
              <a:t>Operations  •  Planning  •  Logistics</a:t>
            </a:r>
          </a:p>
          <a:p>
            <a:pPr algn="l">
              <a:defRPr sz="1350" b="0">
                <a:solidFill>
                  <a:srgbClr val="68757C"/>
                </a:solidFill>
                <a:latin typeface="Arial"/>
                <a:ea typeface="Arial"/>
                <a:cs typeface="Arial"/>
              </a:defRPr>
            </a:pPr>
            <a:r>
              <a:rPr sz="1350" b="0" dirty="0">
                <a:solidFill>
                  <a:srgbClr val="68757C"/>
                </a:solidFill>
                <a:latin typeface="Arial"/>
                <a:ea typeface="Arial"/>
                <a:cs typeface="Arial"/>
              </a:rPr>
              <a:t>Finance  •  Public Information</a:t>
            </a:r>
          </a:p>
        </p:txBody>
      </p:sp>
      <p:sp>
        <p:nvSpPr>
          <p:cNvPr id="13" name="Rectangle 12">
            <a:extLst>
              <a:ext uri="{FF2B5EF4-FFF2-40B4-BE49-F238E27FC236}">
                <a16:creationId xmlns:a16="http://schemas.microsoft.com/office/drawing/2014/main" id="{DBD10158-18AA-42C7-9B2B-B3715A88DE6E}"/>
              </a:ext>
            </a:extLst>
          </p:cNvPr>
          <p:cNvSpPr>
            <a:spLocks noGrp="1"/>
          </p:cNvSpPr>
          <p:nvPr/>
        </p:nvSpPr>
        <p:spPr>
          <a:xfrm>
            <a:off x="3857625" y="3190875"/>
            <a:ext cx="7143750" cy="19050"/>
          </a:xfrm>
          <a:prstGeom prst="rect">
            <a:avLst/>
          </a:prstGeom>
          <a:solidFill>
            <a:srgbClr val="D8DDDF"/>
          </a:solidFill>
          <a:ln w="0">
            <a:noFill/>
          </a:ln>
        </p:spPr>
        <p:txBody>
          <a:bodyPr/>
          <a:lstStyle/>
          <a:p>
            <a:endParaRPr lang="en-US"/>
          </a:p>
        </p:txBody>
      </p:sp>
      <p:sp>
        <p:nvSpPr>
          <p:cNvPr id="14" name="Rectangle 13">
            <a:extLst>
              <a:ext uri="{FF2B5EF4-FFF2-40B4-BE49-F238E27FC236}">
                <a16:creationId xmlns:a16="http://schemas.microsoft.com/office/drawing/2014/main" id="{10462C25-6F1A-40C0-9E59-1F37DD0DB760}"/>
              </a:ext>
            </a:extLst>
          </p:cNvPr>
          <p:cNvSpPr>
            <a:spLocks noGrp="1"/>
          </p:cNvSpPr>
          <p:nvPr/>
        </p:nvSpPr>
        <p:spPr>
          <a:xfrm>
            <a:off x="3857625" y="3667125"/>
            <a:ext cx="66675" cy="66675"/>
          </a:xfrm>
          <a:prstGeom prst="rect">
            <a:avLst/>
          </a:prstGeom>
          <a:solidFill>
            <a:srgbClr val="D4A532"/>
          </a:solidFill>
          <a:ln w="0">
            <a:noFill/>
          </a:ln>
        </p:spPr>
        <p:txBody>
          <a:bodyPr/>
          <a:lstStyle/>
          <a:p>
            <a:endParaRPr lang="en-US"/>
          </a:p>
        </p:txBody>
      </p:sp>
      <p:sp>
        <p:nvSpPr>
          <p:cNvPr id="15" name="Rectangle 14">
            <a:extLst>
              <a:ext uri="{FF2B5EF4-FFF2-40B4-BE49-F238E27FC236}">
                <a16:creationId xmlns:a16="http://schemas.microsoft.com/office/drawing/2014/main" id="{4196780E-1248-4D28-95C5-AD316CE94083}"/>
              </a:ext>
            </a:extLst>
          </p:cNvPr>
          <p:cNvSpPr>
            <a:spLocks noGrp="1"/>
          </p:cNvSpPr>
          <p:nvPr/>
        </p:nvSpPr>
        <p:spPr>
          <a:xfrm>
            <a:off x="4095750" y="3571875"/>
            <a:ext cx="7239000" cy="552450"/>
          </a:xfrm>
          <a:prstGeom prst="rect">
            <a:avLst/>
          </a:prstGeom>
          <a:noFill/>
          <a:ln w="0">
            <a:noFill/>
          </a:ln>
        </p:spPr>
        <p:txBody>
          <a:bodyPr anchor="t">
            <a:normAutofit/>
          </a:bodyPr>
          <a:lstStyle/>
          <a:p>
            <a:pPr algn="l">
              <a:defRPr sz="1650" b="0">
                <a:solidFill>
                  <a:srgbClr val="24323A"/>
                </a:solidFill>
                <a:latin typeface="Arial"/>
                <a:ea typeface="Arial"/>
                <a:cs typeface="Arial"/>
              </a:defRPr>
            </a:pPr>
            <a:r>
              <a:rPr sz="1650" b="0">
                <a:solidFill>
                  <a:srgbClr val="24323A"/>
                </a:solidFill>
                <a:latin typeface="Arial"/>
                <a:ea typeface="Arial"/>
                <a:cs typeface="Arial"/>
              </a:rPr>
              <a:t>The City Manager serves as Director of Emergency Services</a:t>
            </a:r>
          </a:p>
        </p:txBody>
      </p:sp>
      <p:sp>
        <p:nvSpPr>
          <p:cNvPr id="16" name="Rectangle 15">
            <a:extLst>
              <a:ext uri="{FF2B5EF4-FFF2-40B4-BE49-F238E27FC236}">
                <a16:creationId xmlns:a16="http://schemas.microsoft.com/office/drawing/2014/main" id="{F146C917-A6E1-479B-8C60-D12F9016EDA6}"/>
              </a:ext>
            </a:extLst>
          </p:cNvPr>
          <p:cNvSpPr>
            <a:spLocks noGrp="1"/>
          </p:cNvSpPr>
          <p:nvPr/>
        </p:nvSpPr>
        <p:spPr>
          <a:xfrm>
            <a:off x="3857625" y="4429125"/>
            <a:ext cx="66675" cy="66675"/>
          </a:xfrm>
          <a:prstGeom prst="rect">
            <a:avLst/>
          </a:prstGeom>
          <a:solidFill>
            <a:srgbClr val="D4A532"/>
          </a:solidFill>
          <a:ln w="0">
            <a:noFill/>
          </a:ln>
        </p:spPr>
        <p:txBody>
          <a:bodyPr/>
          <a:lstStyle/>
          <a:p>
            <a:endParaRPr lang="en-US"/>
          </a:p>
        </p:txBody>
      </p:sp>
      <p:sp>
        <p:nvSpPr>
          <p:cNvPr id="17" name="Rectangle 16">
            <a:extLst>
              <a:ext uri="{FF2B5EF4-FFF2-40B4-BE49-F238E27FC236}">
                <a16:creationId xmlns:a16="http://schemas.microsoft.com/office/drawing/2014/main" id="{5B4A78B1-34B4-410C-BFC2-6CB4FB3606AA}"/>
              </a:ext>
            </a:extLst>
          </p:cNvPr>
          <p:cNvSpPr>
            <a:spLocks noGrp="1"/>
          </p:cNvSpPr>
          <p:nvPr/>
        </p:nvSpPr>
        <p:spPr>
          <a:xfrm>
            <a:off x="4095750" y="4333875"/>
            <a:ext cx="7239000" cy="552450"/>
          </a:xfrm>
          <a:prstGeom prst="rect">
            <a:avLst/>
          </a:prstGeom>
          <a:noFill/>
          <a:ln w="0">
            <a:noFill/>
          </a:ln>
        </p:spPr>
        <p:txBody>
          <a:bodyPr anchor="t">
            <a:normAutofit fontScale="99861"/>
          </a:bodyPr>
          <a:lstStyle/>
          <a:p>
            <a:pPr algn="l">
              <a:defRPr sz="1650" b="0">
                <a:solidFill>
                  <a:srgbClr val="24323A"/>
                </a:solidFill>
                <a:latin typeface="Arial"/>
                <a:ea typeface="Arial"/>
                <a:cs typeface="Arial"/>
              </a:defRPr>
            </a:pPr>
            <a:r>
              <a:rPr sz="1650" b="0">
                <a:solidFill>
                  <a:srgbClr val="24323A"/>
                </a:solidFill>
                <a:latin typeface="Arial"/>
                <a:ea typeface="Arial"/>
                <a:cs typeface="Arial"/>
              </a:rPr>
              <a:t>The EOC connects departments with the Monterey County Operational Area</a:t>
            </a:r>
          </a:p>
        </p:txBody>
      </p:sp>
      <p:sp>
        <p:nvSpPr>
          <p:cNvPr id="18" name="Rectangle 17">
            <a:extLst>
              <a:ext uri="{FF2B5EF4-FFF2-40B4-BE49-F238E27FC236}">
                <a16:creationId xmlns:a16="http://schemas.microsoft.com/office/drawing/2014/main" id="{5E4C5C56-2291-448B-8B8D-3D56CA6AF721}"/>
              </a:ext>
            </a:extLst>
          </p:cNvPr>
          <p:cNvSpPr>
            <a:spLocks noGrp="1"/>
          </p:cNvSpPr>
          <p:nvPr/>
        </p:nvSpPr>
        <p:spPr>
          <a:xfrm>
            <a:off x="3857625" y="5191125"/>
            <a:ext cx="66675" cy="66675"/>
          </a:xfrm>
          <a:prstGeom prst="rect">
            <a:avLst/>
          </a:prstGeom>
          <a:solidFill>
            <a:srgbClr val="D4A532"/>
          </a:solidFill>
          <a:ln w="0">
            <a:noFill/>
          </a:ln>
        </p:spPr>
        <p:txBody>
          <a:bodyPr/>
          <a:lstStyle/>
          <a:p>
            <a:endParaRPr lang="en-US"/>
          </a:p>
        </p:txBody>
      </p:sp>
      <p:sp>
        <p:nvSpPr>
          <p:cNvPr id="19" name="Rectangle 18">
            <a:extLst>
              <a:ext uri="{FF2B5EF4-FFF2-40B4-BE49-F238E27FC236}">
                <a16:creationId xmlns:a16="http://schemas.microsoft.com/office/drawing/2014/main" id="{8E04B48D-9DD4-41F4-B163-F0E721E496E2}"/>
              </a:ext>
            </a:extLst>
          </p:cNvPr>
          <p:cNvSpPr>
            <a:spLocks noGrp="1"/>
          </p:cNvSpPr>
          <p:nvPr/>
        </p:nvSpPr>
        <p:spPr>
          <a:xfrm>
            <a:off x="4095750" y="5095875"/>
            <a:ext cx="7239000" cy="552450"/>
          </a:xfrm>
          <a:prstGeom prst="rect">
            <a:avLst/>
          </a:prstGeom>
          <a:noFill/>
          <a:ln w="0">
            <a:noFill/>
          </a:ln>
        </p:spPr>
        <p:txBody>
          <a:bodyPr anchor="t">
            <a:normAutofit/>
          </a:bodyPr>
          <a:lstStyle/>
          <a:p>
            <a:pPr algn="l">
              <a:defRPr sz="1650" b="0">
                <a:solidFill>
                  <a:srgbClr val="24323A"/>
                </a:solidFill>
                <a:latin typeface="Arial"/>
                <a:ea typeface="Arial"/>
                <a:cs typeface="Arial"/>
              </a:defRPr>
            </a:pPr>
            <a:r>
              <a:rPr sz="1650" b="0">
                <a:solidFill>
                  <a:srgbClr val="24323A"/>
                </a:solidFill>
                <a:latin typeface="Arial"/>
                <a:ea typeface="Arial"/>
                <a:cs typeface="Arial"/>
              </a:rPr>
              <a:t>Recovery, continuity, damage, and cost tracking begin during response</a:t>
            </a:r>
          </a:p>
        </p:txBody>
      </p:sp>
      <p:sp>
        <p:nvSpPr>
          <p:cNvPr id="20" name="Rectangle 19">
            <a:extLst>
              <a:ext uri="{FF2B5EF4-FFF2-40B4-BE49-F238E27FC236}">
                <a16:creationId xmlns:a16="http://schemas.microsoft.com/office/drawing/2014/main" id="{8FDC7929-BEDC-43EC-B22E-1628CEAD428B}"/>
              </a:ext>
            </a:extLst>
          </p:cNvPr>
          <p:cNvSpPr>
            <a:spLocks noGrp="1"/>
          </p:cNvSpPr>
          <p:nvPr/>
        </p:nvSpPr>
        <p:spPr>
          <a:xfrm>
            <a:off x="11572875" y="6457950"/>
            <a:ext cx="228600" cy="171450"/>
          </a:xfrm>
          <a:prstGeom prst="rect">
            <a:avLst/>
          </a:prstGeom>
          <a:noFill/>
          <a:ln w="0">
            <a:noFill/>
          </a:ln>
        </p:spPr>
        <p:txBody>
          <a:bodyPr anchor="t">
            <a:normAutofit fontScale="71136" lnSpcReduction="20000"/>
          </a:bodyPr>
          <a:lstStyle/>
          <a:p>
            <a:pPr algn="r">
              <a:defRPr sz="825" b="0">
                <a:solidFill>
                  <a:srgbClr val="9AA4A8"/>
                </a:solidFill>
                <a:latin typeface="Arial"/>
                <a:ea typeface="Arial"/>
                <a:cs typeface="Arial"/>
              </a:defRPr>
            </a:pPr>
            <a:r>
              <a:rPr sz="825" b="0">
                <a:solidFill>
                  <a:srgbClr val="9AA4A8"/>
                </a:solidFill>
                <a:latin typeface="Arial"/>
                <a:ea typeface="Arial"/>
                <a:cs typeface="Arial"/>
              </a:rPr>
              <a:t>6</a:t>
            </a:r>
          </a:p>
        </p:txBody>
      </p:sp>
    </p:spTree>
    <p:extLst>
      <p:ext uri="{BB962C8B-B14F-4D97-AF65-F5344CB8AC3E}">
        <p14:creationId xmlns:p14="http://schemas.microsoft.com/office/powerpoint/2010/main" val="949887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7DD7CF42-A78F-40C2-93AA-8B40BE49E199}"/>
              </a:ext>
            </a:extLst>
          </p:cNvPr>
          <p:cNvSpPr>
            <a:spLocks noGrp="1"/>
          </p:cNvSpPr>
          <p:nvPr/>
        </p:nvSpPr>
        <p:spPr>
          <a:xfrm>
            <a:off x="0" y="0"/>
            <a:ext cx="3333750" cy="6858000"/>
          </a:xfrm>
          <a:prstGeom prst="rect">
            <a:avLst/>
          </a:prstGeom>
          <a:solidFill>
            <a:srgbClr val="557B88"/>
          </a:solidFill>
          <a:ln w="0">
            <a:noFill/>
          </a:ln>
        </p:spPr>
        <p:txBody>
          <a:bodyPr/>
          <a:lstStyle/>
          <a:p>
            <a:endParaRPr lang="en-US"/>
          </a:p>
        </p:txBody>
      </p:sp>
      <p:sp>
        <p:nvSpPr>
          <p:cNvPr id="2" name="Rectangle 1">
            <a:extLst>
              <a:ext uri="{FF2B5EF4-FFF2-40B4-BE49-F238E27FC236}">
                <a16:creationId xmlns:a16="http://schemas.microsoft.com/office/drawing/2014/main" id="{D85CA278-92CE-4A0D-96A1-1363BE0E8994}"/>
              </a:ext>
            </a:extLst>
          </p:cNvPr>
          <p:cNvSpPr>
            <a:spLocks noGrp="1"/>
          </p:cNvSpPr>
          <p:nvPr/>
        </p:nvSpPr>
        <p:spPr>
          <a:xfrm>
            <a:off x="552450" y="685800"/>
            <a:ext cx="2333625" cy="1524000"/>
          </a:xfrm>
          <a:prstGeom prst="rect">
            <a:avLst/>
          </a:prstGeom>
          <a:noFill/>
          <a:ln w="0">
            <a:noFill/>
          </a:ln>
        </p:spPr>
        <p:txBody>
          <a:bodyPr anchor="t">
            <a:normAutofit/>
          </a:bodyPr>
          <a:lstStyle/>
          <a:p>
            <a:pPr algn="l">
              <a:defRPr sz="2475" b="1">
                <a:solidFill>
                  <a:srgbClr val="FFFFFF"/>
                </a:solidFill>
                <a:latin typeface="Arial"/>
                <a:ea typeface="Arial"/>
                <a:cs typeface="Arial"/>
              </a:defRPr>
            </a:pPr>
            <a:r>
              <a:rPr sz="2475" b="1">
                <a:solidFill>
                  <a:srgbClr val="FFFFFF"/>
                </a:solidFill>
                <a:latin typeface="Arial"/>
                <a:ea typeface="Arial"/>
                <a:cs typeface="Arial"/>
              </a:rPr>
              <a:t>Local risk and public protection</a:t>
            </a:r>
          </a:p>
        </p:txBody>
      </p:sp>
      <p:sp>
        <p:nvSpPr>
          <p:cNvPr id="3" name="Rectangle 2">
            <a:extLst>
              <a:ext uri="{FF2B5EF4-FFF2-40B4-BE49-F238E27FC236}">
                <a16:creationId xmlns:a16="http://schemas.microsoft.com/office/drawing/2014/main" id="{73CC727B-9203-42C7-AFBA-AD2C2ED4EF01}"/>
              </a:ext>
            </a:extLst>
          </p:cNvPr>
          <p:cNvSpPr>
            <a:spLocks noGrp="1"/>
          </p:cNvSpPr>
          <p:nvPr/>
        </p:nvSpPr>
        <p:spPr>
          <a:xfrm>
            <a:off x="552450" y="2381250"/>
            <a:ext cx="2238375" cy="1047750"/>
          </a:xfrm>
          <a:prstGeom prst="rect">
            <a:avLst/>
          </a:prstGeom>
          <a:noFill/>
          <a:ln w="0">
            <a:noFill/>
          </a:ln>
        </p:spPr>
        <p:txBody>
          <a:bodyPr anchor="t">
            <a:normAutofit/>
          </a:bodyPr>
          <a:lstStyle/>
          <a:p>
            <a:pPr algn="l">
              <a:defRPr sz="1275" b="0">
                <a:solidFill>
                  <a:srgbClr val="FFFFFF"/>
                </a:solidFill>
                <a:latin typeface="Arial"/>
                <a:ea typeface="Arial"/>
                <a:cs typeface="Arial"/>
              </a:defRPr>
            </a:pPr>
            <a:r>
              <a:rPr sz="1275" b="0">
                <a:solidFill>
                  <a:srgbClr val="FFFFFF"/>
                </a:solidFill>
                <a:latin typeface="Arial"/>
                <a:ea typeface="Arial"/>
                <a:cs typeface="Arial"/>
              </a:rPr>
              <a:t>Salinas data guides planning and public communication</a:t>
            </a:r>
          </a:p>
        </p:txBody>
      </p:sp>
      <p:sp>
        <p:nvSpPr>
          <p:cNvPr id="4" name="Rectangle 3">
            <a:extLst>
              <a:ext uri="{FF2B5EF4-FFF2-40B4-BE49-F238E27FC236}">
                <a16:creationId xmlns:a16="http://schemas.microsoft.com/office/drawing/2014/main" id="{5696D352-3B28-40F9-AF8D-BFDD9F2F8217}"/>
              </a:ext>
            </a:extLst>
          </p:cNvPr>
          <p:cNvSpPr>
            <a:spLocks noGrp="1"/>
          </p:cNvSpPr>
          <p:nvPr/>
        </p:nvSpPr>
        <p:spPr>
          <a:xfrm>
            <a:off x="552450" y="3667125"/>
            <a:ext cx="838200" cy="47625"/>
          </a:xfrm>
          <a:prstGeom prst="rect">
            <a:avLst/>
          </a:prstGeom>
          <a:solidFill>
            <a:srgbClr val="D4A532"/>
          </a:solidFill>
          <a:ln w="0">
            <a:noFill/>
          </a:ln>
        </p:spPr>
        <p:txBody>
          <a:bodyPr/>
          <a:lstStyle/>
          <a:p>
            <a:endParaRPr lang="en-US"/>
          </a:p>
        </p:txBody>
      </p:sp>
      <p:pic>
        <p:nvPicPr>
          <p:cNvPr id="26" name="Picture 25"/>
          <p:cNvPicPr>
            <a:picLocks noChangeAspect="1"/>
          </p:cNvPicPr>
          <p:nvPr/>
        </p:nvPicPr>
        <p:blipFill>
          <a:blip r:embed="rId3"/>
          <a:stretch/>
        </p:blipFill>
        <p:spPr>
          <a:xfrm>
            <a:off x="10953750" y="212195"/>
            <a:ext cx="819150" cy="585260"/>
          </a:xfrm>
          <a:prstGeom prst="rect">
            <a:avLst/>
          </a:prstGeom>
        </p:spPr>
      </p:pic>
      <p:sp>
        <p:nvSpPr>
          <p:cNvPr id="6" name="Rectangle 5">
            <a:extLst>
              <a:ext uri="{FF2B5EF4-FFF2-40B4-BE49-F238E27FC236}">
                <a16:creationId xmlns:a16="http://schemas.microsoft.com/office/drawing/2014/main" id="{FC007295-315A-4FED-AC50-8A588A359F34}"/>
              </a:ext>
            </a:extLst>
          </p:cNvPr>
          <p:cNvSpPr>
            <a:spLocks noGrp="1"/>
          </p:cNvSpPr>
          <p:nvPr/>
        </p:nvSpPr>
        <p:spPr>
          <a:xfrm>
            <a:off x="3952875" y="1095375"/>
            <a:ext cx="1428750" cy="552450"/>
          </a:xfrm>
          <a:prstGeom prst="rect">
            <a:avLst/>
          </a:prstGeom>
          <a:noFill/>
          <a:ln w="0">
            <a:noFill/>
          </a:ln>
        </p:spPr>
        <p:txBody>
          <a:bodyPr anchor="t">
            <a:normAutofit fontScale="99167" lnSpcReduction="10000"/>
          </a:bodyPr>
          <a:lstStyle/>
          <a:p>
            <a:pPr algn="l">
              <a:defRPr sz="3300" b="1">
                <a:solidFill>
                  <a:srgbClr val="C75245"/>
                </a:solidFill>
                <a:latin typeface="Arial"/>
                <a:ea typeface="Arial"/>
                <a:cs typeface="Arial"/>
              </a:defRPr>
            </a:pPr>
            <a:r>
              <a:rPr sz="3300" b="1">
                <a:solidFill>
                  <a:srgbClr val="C75245"/>
                </a:solidFill>
                <a:latin typeface="Arial"/>
                <a:ea typeface="Arial"/>
                <a:cs typeface="Arial"/>
              </a:rPr>
              <a:t>13.6</a:t>
            </a:r>
          </a:p>
        </p:txBody>
      </p:sp>
      <p:sp>
        <p:nvSpPr>
          <p:cNvPr id="7" name="Rectangle 6">
            <a:extLst>
              <a:ext uri="{FF2B5EF4-FFF2-40B4-BE49-F238E27FC236}">
                <a16:creationId xmlns:a16="http://schemas.microsoft.com/office/drawing/2014/main" id="{2023F09D-8240-4DFE-9E99-D73370B14889}"/>
              </a:ext>
            </a:extLst>
          </p:cNvPr>
          <p:cNvSpPr>
            <a:spLocks noGrp="1"/>
          </p:cNvSpPr>
          <p:nvPr/>
        </p:nvSpPr>
        <p:spPr>
          <a:xfrm>
            <a:off x="3952875" y="1695450"/>
            <a:ext cx="2000250" cy="619125"/>
          </a:xfrm>
          <a:prstGeom prst="rect">
            <a:avLst/>
          </a:prstGeom>
          <a:noFill/>
          <a:ln w="0">
            <a:noFill/>
          </a:ln>
        </p:spPr>
        <p:txBody>
          <a:bodyPr anchor="t">
            <a:normAutofit fontScale="85764" lnSpcReduction="10000"/>
          </a:bodyPr>
          <a:lstStyle/>
          <a:p>
            <a:pPr algn="l">
              <a:defRPr sz="1350" b="0">
                <a:solidFill>
                  <a:srgbClr val="68757C"/>
                </a:solidFill>
                <a:latin typeface="Arial"/>
                <a:ea typeface="Arial"/>
                <a:cs typeface="Arial"/>
              </a:defRPr>
            </a:pPr>
            <a:r>
              <a:rPr sz="1350" b="0">
                <a:solidFill>
                  <a:srgbClr val="68757C"/>
                </a:solidFill>
                <a:latin typeface="Arial"/>
                <a:ea typeface="Arial"/>
                <a:cs typeface="Arial"/>
              </a:rPr>
              <a:t>Drought and water shortage</a:t>
            </a:r>
          </a:p>
          <a:p>
            <a:pPr algn="l">
              <a:defRPr sz="1350" b="0">
                <a:solidFill>
                  <a:srgbClr val="68757C"/>
                </a:solidFill>
                <a:latin typeface="Arial"/>
                <a:ea typeface="Arial"/>
                <a:cs typeface="Arial"/>
              </a:defRPr>
            </a:pPr>
            <a:r>
              <a:rPr sz="1350" b="0">
                <a:solidFill>
                  <a:srgbClr val="68757C"/>
                </a:solidFill>
                <a:latin typeface="Arial"/>
                <a:ea typeface="Arial"/>
                <a:cs typeface="Arial"/>
              </a:rPr>
              <a:t>hazard score</a:t>
            </a:r>
          </a:p>
        </p:txBody>
      </p:sp>
      <p:sp>
        <p:nvSpPr>
          <p:cNvPr id="8" name="Rectangle 7">
            <a:extLst>
              <a:ext uri="{FF2B5EF4-FFF2-40B4-BE49-F238E27FC236}">
                <a16:creationId xmlns:a16="http://schemas.microsoft.com/office/drawing/2014/main" id="{F2C5C584-EEB2-401F-B022-9E9A9AA7F1D5}"/>
              </a:ext>
            </a:extLst>
          </p:cNvPr>
          <p:cNvSpPr>
            <a:spLocks noGrp="1"/>
          </p:cNvSpPr>
          <p:nvPr/>
        </p:nvSpPr>
        <p:spPr>
          <a:xfrm>
            <a:off x="6334125" y="1095375"/>
            <a:ext cx="1714500" cy="552450"/>
          </a:xfrm>
          <a:prstGeom prst="rect">
            <a:avLst/>
          </a:prstGeom>
          <a:noFill/>
          <a:ln w="0">
            <a:noFill/>
          </a:ln>
        </p:spPr>
        <p:txBody>
          <a:bodyPr anchor="t">
            <a:normAutofit fontScale="99167" lnSpcReduction="10000"/>
          </a:bodyPr>
          <a:lstStyle/>
          <a:p>
            <a:pPr algn="l">
              <a:defRPr sz="3300" b="1">
                <a:solidFill>
                  <a:srgbClr val="C75245"/>
                </a:solidFill>
                <a:latin typeface="Arial"/>
                <a:ea typeface="Arial"/>
                <a:cs typeface="Arial"/>
              </a:defRPr>
            </a:pPr>
            <a:r>
              <a:rPr sz="3300" b="1">
                <a:solidFill>
                  <a:srgbClr val="C75245"/>
                </a:solidFill>
                <a:latin typeface="Arial"/>
                <a:ea typeface="Arial"/>
                <a:cs typeface="Arial"/>
              </a:rPr>
              <a:t>32,057</a:t>
            </a:r>
          </a:p>
        </p:txBody>
      </p:sp>
      <p:sp>
        <p:nvSpPr>
          <p:cNvPr id="9" name="Rectangle 8">
            <a:extLst>
              <a:ext uri="{FF2B5EF4-FFF2-40B4-BE49-F238E27FC236}">
                <a16:creationId xmlns:a16="http://schemas.microsoft.com/office/drawing/2014/main" id="{14F9DE11-8814-4892-A4C3-1638CC0A2312}"/>
              </a:ext>
            </a:extLst>
          </p:cNvPr>
          <p:cNvSpPr>
            <a:spLocks noGrp="1"/>
          </p:cNvSpPr>
          <p:nvPr/>
        </p:nvSpPr>
        <p:spPr>
          <a:xfrm>
            <a:off x="6334125" y="1695450"/>
            <a:ext cx="2238375" cy="619125"/>
          </a:xfrm>
          <a:prstGeom prst="rect">
            <a:avLst/>
          </a:prstGeom>
          <a:noFill/>
          <a:ln w="0">
            <a:noFill/>
          </a:ln>
        </p:spPr>
        <p:txBody>
          <a:bodyPr anchor="t">
            <a:normAutofit fontScale="99131"/>
          </a:bodyPr>
          <a:lstStyle/>
          <a:p>
            <a:pPr algn="l">
              <a:defRPr sz="1350" b="0">
                <a:solidFill>
                  <a:srgbClr val="68757C"/>
                </a:solidFill>
                <a:latin typeface="Arial"/>
                <a:ea typeface="Arial"/>
                <a:cs typeface="Arial"/>
              </a:defRPr>
            </a:pPr>
            <a:r>
              <a:rPr sz="1350" b="0">
                <a:solidFill>
                  <a:srgbClr val="68757C"/>
                </a:solidFill>
                <a:latin typeface="Arial"/>
                <a:ea typeface="Arial"/>
                <a:cs typeface="Arial"/>
              </a:rPr>
              <a:t>Buildings in the earthquake</a:t>
            </a:r>
          </a:p>
          <a:p>
            <a:pPr algn="l">
              <a:defRPr sz="1350" b="0">
                <a:solidFill>
                  <a:srgbClr val="68757C"/>
                </a:solidFill>
                <a:latin typeface="Arial"/>
                <a:ea typeface="Arial"/>
                <a:cs typeface="Arial"/>
              </a:defRPr>
            </a:pPr>
            <a:r>
              <a:rPr sz="1350" b="0">
                <a:solidFill>
                  <a:srgbClr val="68757C"/>
                </a:solidFill>
                <a:latin typeface="Arial"/>
                <a:ea typeface="Arial"/>
                <a:cs typeface="Arial"/>
              </a:rPr>
              <a:t>planning inventory</a:t>
            </a:r>
          </a:p>
        </p:txBody>
      </p:sp>
      <p:sp>
        <p:nvSpPr>
          <p:cNvPr id="10" name="Rectangle 9">
            <a:extLst>
              <a:ext uri="{FF2B5EF4-FFF2-40B4-BE49-F238E27FC236}">
                <a16:creationId xmlns:a16="http://schemas.microsoft.com/office/drawing/2014/main" id="{52A7CA4B-6DD3-4765-8084-8302E5125EDC}"/>
              </a:ext>
            </a:extLst>
          </p:cNvPr>
          <p:cNvSpPr>
            <a:spLocks noGrp="1"/>
          </p:cNvSpPr>
          <p:nvPr/>
        </p:nvSpPr>
        <p:spPr>
          <a:xfrm>
            <a:off x="8953500" y="1095375"/>
            <a:ext cx="1714500" cy="552450"/>
          </a:xfrm>
          <a:prstGeom prst="rect">
            <a:avLst/>
          </a:prstGeom>
          <a:noFill/>
          <a:ln w="0">
            <a:noFill/>
          </a:ln>
        </p:spPr>
        <p:txBody>
          <a:bodyPr anchor="t">
            <a:normAutofit fontScale="99167" lnSpcReduction="10000"/>
          </a:bodyPr>
          <a:lstStyle/>
          <a:p>
            <a:pPr algn="l">
              <a:defRPr sz="3300" b="1">
                <a:solidFill>
                  <a:srgbClr val="C75245"/>
                </a:solidFill>
                <a:latin typeface="Arial"/>
                <a:ea typeface="Arial"/>
                <a:cs typeface="Arial"/>
              </a:defRPr>
            </a:pPr>
            <a:r>
              <a:rPr sz="3300" b="1">
                <a:solidFill>
                  <a:srgbClr val="C75245"/>
                </a:solidFill>
                <a:latin typeface="Arial"/>
                <a:ea typeface="Arial"/>
                <a:cs typeface="Arial"/>
              </a:rPr>
              <a:t>15,415</a:t>
            </a:r>
          </a:p>
        </p:txBody>
      </p:sp>
      <p:sp>
        <p:nvSpPr>
          <p:cNvPr id="11" name="Rectangle 10">
            <a:extLst>
              <a:ext uri="{FF2B5EF4-FFF2-40B4-BE49-F238E27FC236}">
                <a16:creationId xmlns:a16="http://schemas.microsoft.com/office/drawing/2014/main" id="{CF85AA37-5D61-4EC0-B387-A299A52B67AF}"/>
              </a:ext>
            </a:extLst>
          </p:cNvPr>
          <p:cNvSpPr>
            <a:spLocks noGrp="1"/>
          </p:cNvSpPr>
          <p:nvPr/>
        </p:nvSpPr>
        <p:spPr>
          <a:xfrm>
            <a:off x="8953500" y="1695450"/>
            <a:ext cx="2428875" cy="619125"/>
          </a:xfrm>
          <a:prstGeom prst="rect">
            <a:avLst/>
          </a:prstGeom>
          <a:noFill/>
          <a:ln w="0">
            <a:noFill/>
          </a:ln>
        </p:spPr>
        <p:txBody>
          <a:bodyPr anchor="t">
            <a:normAutofit fontScale="85494" lnSpcReduction="10000"/>
          </a:bodyPr>
          <a:lstStyle/>
          <a:p>
            <a:pPr algn="l">
              <a:defRPr sz="1350" b="0">
                <a:solidFill>
                  <a:srgbClr val="68757C"/>
                </a:solidFill>
                <a:latin typeface="Arial"/>
                <a:ea typeface="Arial"/>
                <a:cs typeface="Arial"/>
              </a:defRPr>
            </a:pPr>
            <a:r>
              <a:rPr sz="1350" b="0">
                <a:solidFill>
                  <a:srgbClr val="68757C"/>
                </a:solidFill>
                <a:latin typeface="Arial"/>
                <a:ea typeface="Arial"/>
                <a:cs typeface="Arial"/>
              </a:rPr>
              <a:t>Residents in the 1% annual-chance</a:t>
            </a:r>
          </a:p>
          <a:p>
            <a:pPr algn="l">
              <a:defRPr sz="1350" b="0">
                <a:solidFill>
                  <a:srgbClr val="68757C"/>
                </a:solidFill>
                <a:latin typeface="Arial"/>
                <a:ea typeface="Arial"/>
                <a:cs typeface="Arial"/>
              </a:defRPr>
            </a:pPr>
            <a:r>
              <a:rPr sz="1350" b="0">
                <a:solidFill>
                  <a:srgbClr val="68757C"/>
                </a:solidFill>
                <a:latin typeface="Arial"/>
                <a:ea typeface="Arial"/>
                <a:cs typeface="Arial"/>
              </a:rPr>
              <a:t>floodplain</a:t>
            </a:r>
          </a:p>
        </p:txBody>
      </p:sp>
      <p:sp>
        <p:nvSpPr>
          <p:cNvPr id="12" name="Rectangle 11">
            <a:extLst>
              <a:ext uri="{FF2B5EF4-FFF2-40B4-BE49-F238E27FC236}">
                <a16:creationId xmlns:a16="http://schemas.microsoft.com/office/drawing/2014/main" id="{FB1C1D0A-C223-4631-A443-3A1D60D37130}"/>
              </a:ext>
            </a:extLst>
          </p:cNvPr>
          <p:cNvSpPr>
            <a:spLocks noGrp="1"/>
          </p:cNvSpPr>
          <p:nvPr/>
        </p:nvSpPr>
        <p:spPr>
          <a:xfrm>
            <a:off x="3857625" y="2714625"/>
            <a:ext cx="7239000" cy="19050"/>
          </a:xfrm>
          <a:prstGeom prst="rect">
            <a:avLst/>
          </a:prstGeom>
          <a:solidFill>
            <a:srgbClr val="D8DDDF"/>
          </a:solidFill>
          <a:ln w="0">
            <a:noFill/>
          </a:ln>
        </p:spPr>
        <p:txBody>
          <a:bodyPr/>
          <a:lstStyle/>
          <a:p>
            <a:endParaRPr lang="en-US"/>
          </a:p>
        </p:txBody>
      </p:sp>
      <p:sp>
        <p:nvSpPr>
          <p:cNvPr id="13" name="Rectangle 12">
            <a:extLst>
              <a:ext uri="{FF2B5EF4-FFF2-40B4-BE49-F238E27FC236}">
                <a16:creationId xmlns:a16="http://schemas.microsoft.com/office/drawing/2014/main" id="{23C535EB-8F98-4B8E-83B4-931470FD1501}"/>
              </a:ext>
            </a:extLst>
          </p:cNvPr>
          <p:cNvSpPr>
            <a:spLocks noGrp="1"/>
          </p:cNvSpPr>
          <p:nvPr/>
        </p:nvSpPr>
        <p:spPr>
          <a:xfrm>
            <a:off x="3857625" y="3095625"/>
            <a:ext cx="3429000" cy="333375"/>
          </a:xfrm>
          <a:prstGeom prst="rect">
            <a:avLst/>
          </a:prstGeom>
          <a:noFill/>
          <a:ln w="0">
            <a:noFill/>
          </a:ln>
        </p:spPr>
        <p:txBody>
          <a:bodyPr anchor="t">
            <a:normAutofit fontScale="77167" lnSpcReduction="20000"/>
          </a:bodyPr>
          <a:lstStyle/>
          <a:p>
            <a:pPr algn="l">
              <a:defRPr sz="1875" b="1">
                <a:solidFill>
                  <a:srgbClr val="355F6C"/>
                </a:solidFill>
                <a:latin typeface="Arial"/>
                <a:ea typeface="Arial"/>
                <a:cs typeface="Arial"/>
              </a:defRPr>
            </a:pPr>
            <a:r>
              <a:rPr sz="1875" b="1" dirty="0">
                <a:solidFill>
                  <a:srgbClr val="355F6C"/>
                </a:solidFill>
                <a:latin typeface="Arial"/>
                <a:ea typeface="Arial"/>
                <a:cs typeface="Arial"/>
              </a:rPr>
              <a:t>Every emergency message states</a:t>
            </a:r>
          </a:p>
        </p:txBody>
      </p:sp>
      <p:sp>
        <p:nvSpPr>
          <p:cNvPr id="14" name="Rectangle 13">
            <a:extLst>
              <a:ext uri="{FF2B5EF4-FFF2-40B4-BE49-F238E27FC236}">
                <a16:creationId xmlns:a16="http://schemas.microsoft.com/office/drawing/2014/main" id="{3173C008-87BC-4593-90DC-04B88B316B56}"/>
              </a:ext>
            </a:extLst>
          </p:cNvPr>
          <p:cNvSpPr>
            <a:spLocks noGrp="1"/>
          </p:cNvSpPr>
          <p:nvPr/>
        </p:nvSpPr>
        <p:spPr>
          <a:xfrm>
            <a:off x="3857625" y="3762375"/>
            <a:ext cx="66675" cy="66675"/>
          </a:xfrm>
          <a:prstGeom prst="rect">
            <a:avLst/>
          </a:prstGeom>
          <a:solidFill>
            <a:srgbClr val="D4A532"/>
          </a:solidFill>
          <a:ln w="0">
            <a:noFill/>
          </a:ln>
        </p:spPr>
        <p:txBody>
          <a:bodyPr/>
          <a:lstStyle/>
          <a:p>
            <a:endParaRPr lang="en-US"/>
          </a:p>
        </p:txBody>
      </p:sp>
      <p:sp>
        <p:nvSpPr>
          <p:cNvPr id="15" name="Rectangle 14">
            <a:extLst>
              <a:ext uri="{FF2B5EF4-FFF2-40B4-BE49-F238E27FC236}">
                <a16:creationId xmlns:a16="http://schemas.microsoft.com/office/drawing/2014/main" id="{1F9E8375-BADD-4019-8D14-397A510DAF15}"/>
              </a:ext>
            </a:extLst>
          </p:cNvPr>
          <p:cNvSpPr>
            <a:spLocks noGrp="1"/>
          </p:cNvSpPr>
          <p:nvPr/>
        </p:nvSpPr>
        <p:spPr>
          <a:xfrm>
            <a:off x="4095750" y="3667125"/>
            <a:ext cx="7239000" cy="552450"/>
          </a:xfrm>
          <a:prstGeom prst="rect">
            <a:avLst/>
          </a:prstGeom>
          <a:noFill/>
          <a:ln w="0">
            <a:noFill/>
          </a:ln>
        </p:spPr>
        <p:txBody>
          <a:bodyPr anchor="t">
            <a:normAutofit/>
          </a:bodyPr>
          <a:lstStyle/>
          <a:p>
            <a:pPr algn="l">
              <a:defRPr sz="1575" b="0">
                <a:solidFill>
                  <a:srgbClr val="24323A"/>
                </a:solidFill>
                <a:latin typeface="Arial"/>
                <a:ea typeface="Arial"/>
                <a:cs typeface="Arial"/>
              </a:defRPr>
            </a:pPr>
            <a:r>
              <a:rPr sz="1575" b="0">
                <a:solidFill>
                  <a:srgbClr val="24323A"/>
                </a:solidFill>
                <a:latin typeface="Arial"/>
                <a:ea typeface="Arial"/>
                <a:cs typeface="Arial"/>
              </a:rPr>
              <a:t>What happened and who is affected</a:t>
            </a:r>
          </a:p>
        </p:txBody>
      </p:sp>
      <p:sp>
        <p:nvSpPr>
          <p:cNvPr id="16" name="Rectangle 15">
            <a:extLst>
              <a:ext uri="{FF2B5EF4-FFF2-40B4-BE49-F238E27FC236}">
                <a16:creationId xmlns:a16="http://schemas.microsoft.com/office/drawing/2014/main" id="{3D974615-40F5-46F8-A4BE-B7B29DAD471A}"/>
              </a:ext>
            </a:extLst>
          </p:cNvPr>
          <p:cNvSpPr>
            <a:spLocks noGrp="1"/>
          </p:cNvSpPr>
          <p:nvPr/>
        </p:nvSpPr>
        <p:spPr>
          <a:xfrm>
            <a:off x="3857625" y="4429125"/>
            <a:ext cx="66675" cy="66675"/>
          </a:xfrm>
          <a:prstGeom prst="rect">
            <a:avLst/>
          </a:prstGeom>
          <a:solidFill>
            <a:srgbClr val="D4A532"/>
          </a:solidFill>
          <a:ln w="0">
            <a:noFill/>
          </a:ln>
        </p:spPr>
        <p:txBody>
          <a:bodyPr/>
          <a:lstStyle/>
          <a:p>
            <a:endParaRPr lang="en-US"/>
          </a:p>
        </p:txBody>
      </p:sp>
      <p:sp>
        <p:nvSpPr>
          <p:cNvPr id="17" name="Rectangle 16">
            <a:extLst>
              <a:ext uri="{FF2B5EF4-FFF2-40B4-BE49-F238E27FC236}">
                <a16:creationId xmlns:a16="http://schemas.microsoft.com/office/drawing/2014/main" id="{B53FBA7F-7C1E-4E35-924D-7EFA967F6A67}"/>
              </a:ext>
            </a:extLst>
          </p:cNvPr>
          <p:cNvSpPr>
            <a:spLocks noGrp="1"/>
          </p:cNvSpPr>
          <p:nvPr/>
        </p:nvSpPr>
        <p:spPr>
          <a:xfrm>
            <a:off x="4095750" y="4333875"/>
            <a:ext cx="7239000" cy="552450"/>
          </a:xfrm>
          <a:prstGeom prst="rect">
            <a:avLst/>
          </a:prstGeom>
          <a:noFill/>
          <a:ln w="0">
            <a:noFill/>
          </a:ln>
        </p:spPr>
        <p:txBody>
          <a:bodyPr anchor="t">
            <a:normAutofit/>
          </a:bodyPr>
          <a:lstStyle/>
          <a:p>
            <a:pPr algn="l">
              <a:defRPr sz="1575" b="0">
                <a:solidFill>
                  <a:srgbClr val="24323A"/>
                </a:solidFill>
                <a:latin typeface="Arial"/>
                <a:ea typeface="Arial"/>
                <a:cs typeface="Arial"/>
              </a:defRPr>
            </a:pPr>
            <a:r>
              <a:rPr sz="1575" b="0">
                <a:solidFill>
                  <a:srgbClr val="24323A"/>
                </a:solidFill>
                <a:latin typeface="Arial"/>
                <a:ea typeface="Arial"/>
                <a:cs typeface="Arial"/>
              </a:rPr>
              <a:t>What residents should do and where verified help is available</a:t>
            </a:r>
          </a:p>
        </p:txBody>
      </p:sp>
      <p:sp>
        <p:nvSpPr>
          <p:cNvPr id="18" name="Rectangle 17">
            <a:extLst>
              <a:ext uri="{FF2B5EF4-FFF2-40B4-BE49-F238E27FC236}">
                <a16:creationId xmlns:a16="http://schemas.microsoft.com/office/drawing/2014/main" id="{DC1F5C60-1D31-495D-BCD2-4C388CB97F4D}"/>
              </a:ext>
            </a:extLst>
          </p:cNvPr>
          <p:cNvSpPr>
            <a:spLocks noGrp="1"/>
          </p:cNvSpPr>
          <p:nvPr/>
        </p:nvSpPr>
        <p:spPr>
          <a:xfrm>
            <a:off x="3857625" y="5191125"/>
            <a:ext cx="66675" cy="66675"/>
          </a:xfrm>
          <a:prstGeom prst="rect">
            <a:avLst/>
          </a:prstGeom>
          <a:solidFill>
            <a:srgbClr val="D4A532"/>
          </a:solidFill>
          <a:ln w="0">
            <a:noFill/>
          </a:ln>
        </p:spPr>
        <p:txBody>
          <a:bodyPr/>
          <a:lstStyle/>
          <a:p>
            <a:endParaRPr lang="en-US"/>
          </a:p>
        </p:txBody>
      </p:sp>
      <p:sp>
        <p:nvSpPr>
          <p:cNvPr id="19" name="Rectangle 18">
            <a:extLst>
              <a:ext uri="{FF2B5EF4-FFF2-40B4-BE49-F238E27FC236}">
                <a16:creationId xmlns:a16="http://schemas.microsoft.com/office/drawing/2014/main" id="{60AEE09D-9D3C-4060-87F3-27948CF98ED4}"/>
              </a:ext>
            </a:extLst>
          </p:cNvPr>
          <p:cNvSpPr>
            <a:spLocks noGrp="1"/>
          </p:cNvSpPr>
          <p:nvPr/>
        </p:nvSpPr>
        <p:spPr>
          <a:xfrm>
            <a:off x="4095750" y="5095875"/>
            <a:ext cx="7239000" cy="552450"/>
          </a:xfrm>
          <a:prstGeom prst="rect">
            <a:avLst/>
          </a:prstGeom>
          <a:noFill/>
          <a:ln w="0">
            <a:noFill/>
          </a:ln>
        </p:spPr>
        <p:txBody>
          <a:bodyPr anchor="t">
            <a:normAutofit/>
          </a:bodyPr>
          <a:lstStyle/>
          <a:p>
            <a:pPr algn="l">
              <a:defRPr sz="1575" b="0">
                <a:solidFill>
                  <a:srgbClr val="24323A"/>
                </a:solidFill>
                <a:latin typeface="Arial"/>
                <a:ea typeface="Arial"/>
                <a:cs typeface="Arial"/>
              </a:defRPr>
            </a:pPr>
            <a:r>
              <a:rPr sz="1575" b="0">
                <a:solidFill>
                  <a:srgbClr val="24323A"/>
                </a:solidFill>
                <a:latin typeface="Arial"/>
                <a:ea typeface="Arial"/>
                <a:cs typeface="Arial"/>
              </a:rPr>
              <a:t>When the City will issue the next update</a:t>
            </a:r>
          </a:p>
        </p:txBody>
      </p:sp>
      <p:sp>
        <p:nvSpPr>
          <p:cNvPr id="20" name="Rectangle 19">
            <a:extLst>
              <a:ext uri="{FF2B5EF4-FFF2-40B4-BE49-F238E27FC236}">
                <a16:creationId xmlns:a16="http://schemas.microsoft.com/office/drawing/2014/main" id="{E1A7F757-E73C-49D0-97F7-737FCFBC66CE}"/>
              </a:ext>
            </a:extLst>
          </p:cNvPr>
          <p:cNvSpPr>
            <a:spLocks noGrp="1"/>
          </p:cNvSpPr>
          <p:nvPr/>
        </p:nvSpPr>
        <p:spPr>
          <a:xfrm>
            <a:off x="3857625" y="5905500"/>
            <a:ext cx="7143750" cy="457200"/>
          </a:xfrm>
          <a:prstGeom prst="rect">
            <a:avLst/>
          </a:prstGeom>
          <a:noFill/>
          <a:ln w="0">
            <a:noFill/>
          </a:ln>
        </p:spPr>
        <p:txBody>
          <a:bodyPr anchor="t">
            <a:normAutofit fontScale="94118"/>
          </a:bodyPr>
          <a:lstStyle/>
          <a:p>
            <a:pPr algn="l">
              <a:defRPr sz="1275" b="1">
                <a:solidFill>
                  <a:srgbClr val="355F6C"/>
                </a:solidFill>
                <a:latin typeface="Arial"/>
                <a:ea typeface="Arial"/>
                <a:cs typeface="Arial"/>
              </a:defRPr>
            </a:pPr>
            <a:r>
              <a:rPr sz="1275" b="1">
                <a:solidFill>
                  <a:srgbClr val="355F6C"/>
                </a:solidFill>
                <a:latin typeface="Arial"/>
                <a:ea typeface="Arial"/>
                <a:cs typeface="Arial"/>
              </a:rPr>
              <a:t>English and Spanish messages are released together whenever time permits, with accessible and backup communication methods.</a:t>
            </a:r>
          </a:p>
        </p:txBody>
      </p:sp>
      <p:sp>
        <p:nvSpPr>
          <p:cNvPr id="21" name="Rectangle 20">
            <a:extLst>
              <a:ext uri="{FF2B5EF4-FFF2-40B4-BE49-F238E27FC236}">
                <a16:creationId xmlns:a16="http://schemas.microsoft.com/office/drawing/2014/main" id="{D5C24A03-4334-4238-8170-81FBC524CB38}"/>
              </a:ext>
            </a:extLst>
          </p:cNvPr>
          <p:cNvSpPr>
            <a:spLocks noGrp="1"/>
          </p:cNvSpPr>
          <p:nvPr/>
        </p:nvSpPr>
        <p:spPr>
          <a:xfrm>
            <a:off x="11572875" y="6457950"/>
            <a:ext cx="228600" cy="171450"/>
          </a:xfrm>
          <a:prstGeom prst="rect">
            <a:avLst/>
          </a:prstGeom>
          <a:noFill/>
          <a:ln w="0">
            <a:noFill/>
          </a:ln>
        </p:spPr>
        <p:txBody>
          <a:bodyPr anchor="t">
            <a:normAutofit fontScale="71136" lnSpcReduction="10000"/>
          </a:bodyPr>
          <a:lstStyle/>
          <a:p>
            <a:pPr algn="r">
              <a:defRPr sz="825" b="0">
                <a:solidFill>
                  <a:srgbClr val="9AA4A8"/>
                </a:solidFill>
                <a:latin typeface="Arial"/>
                <a:ea typeface="Arial"/>
                <a:cs typeface="Arial"/>
              </a:defRPr>
            </a:pPr>
            <a:r>
              <a:rPr sz="825" b="0">
                <a:solidFill>
                  <a:srgbClr val="9AA4A8"/>
                </a:solidFill>
                <a:latin typeface="Arial"/>
                <a:ea typeface="Arial"/>
                <a:cs typeface="Arial"/>
              </a:rPr>
              <a:t>7</a:t>
            </a:r>
          </a:p>
        </p:txBody>
      </p:sp>
    </p:spTree>
    <p:extLst>
      <p:ext uri="{BB962C8B-B14F-4D97-AF65-F5344CB8AC3E}">
        <p14:creationId xmlns:p14="http://schemas.microsoft.com/office/powerpoint/2010/main" val="333270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0F33EF9-92CE-4747-8A46-7C6A5448EC20}"/>
              </a:ext>
            </a:extLst>
          </p:cNvPr>
          <p:cNvSpPr>
            <a:spLocks noGrp="1"/>
          </p:cNvSpPr>
          <p:nvPr/>
        </p:nvSpPr>
        <p:spPr>
          <a:xfrm>
            <a:off x="0" y="0"/>
            <a:ext cx="3333750" cy="6858000"/>
          </a:xfrm>
          <a:prstGeom prst="rect">
            <a:avLst/>
          </a:prstGeom>
          <a:solidFill>
            <a:srgbClr val="557B88"/>
          </a:solidFill>
          <a:ln w="0">
            <a:noFill/>
          </a:ln>
        </p:spPr>
        <p:txBody>
          <a:bodyPr/>
          <a:lstStyle/>
          <a:p>
            <a:endParaRPr lang="en-US"/>
          </a:p>
        </p:txBody>
      </p:sp>
      <p:sp>
        <p:nvSpPr>
          <p:cNvPr id="2" name="Rectangle 1">
            <a:extLst>
              <a:ext uri="{FF2B5EF4-FFF2-40B4-BE49-F238E27FC236}">
                <a16:creationId xmlns:a16="http://schemas.microsoft.com/office/drawing/2014/main" id="{0D4639BD-F836-4789-8053-041546338591}"/>
              </a:ext>
            </a:extLst>
          </p:cNvPr>
          <p:cNvSpPr>
            <a:spLocks noGrp="1"/>
          </p:cNvSpPr>
          <p:nvPr/>
        </p:nvSpPr>
        <p:spPr>
          <a:xfrm>
            <a:off x="552450" y="685800"/>
            <a:ext cx="2333625" cy="1524000"/>
          </a:xfrm>
          <a:prstGeom prst="rect">
            <a:avLst/>
          </a:prstGeom>
          <a:noFill/>
          <a:ln w="0">
            <a:noFill/>
          </a:ln>
        </p:spPr>
        <p:txBody>
          <a:bodyPr anchor="t">
            <a:normAutofit/>
          </a:bodyPr>
          <a:lstStyle/>
          <a:p>
            <a:pPr algn="l">
              <a:defRPr sz="2475" b="1">
                <a:solidFill>
                  <a:srgbClr val="FFFFFF"/>
                </a:solidFill>
                <a:latin typeface="Arial"/>
                <a:ea typeface="Arial"/>
                <a:cs typeface="Arial"/>
              </a:defRPr>
            </a:pPr>
            <a:r>
              <a:rPr sz="2475" b="1">
                <a:solidFill>
                  <a:srgbClr val="FFFFFF"/>
                </a:solidFill>
                <a:latin typeface="Arial"/>
                <a:ea typeface="Arial"/>
                <a:cs typeface="Arial"/>
              </a:rPr>
              <a:t>Council action</a:t>
            </a:r>
          </a:p>
        </p:txBody>
      </p:sp>
      <p:sp>
        <p:nvSpPr>
          <p:cNvPr id="3" name="Rectangle 2">
            <a:extLst>
              <a:ext uri="{FF2B5EF4-FFF2-40B4-BE49-F238E27FC236}">
                <a16:creationId xmlns:a16="http://schemas.microsoft.com/office/drawing/2014/main" id="{823EEC7C-1DC9-4359-9183-66AA009A71CC}"/>
              </a:ext>
            </a:extLst>
          </p:cNvPr>
          <p:cNvSpPr>
            <a:spLocks noGrp="1"/>
          </p:cNvSpPr>
          <p:nvPr/>
        </p:nvSpPr>
        <p:spPr>
          <a:xfrm>
            <a:off x="552450" y="2381250"/>
            <a:ext cx="2238375" cy="1047750"/>
          </a:xfrm>
          <a:prstGeom prst="rect">
            <a:avLst/>
          </a:prstGeom>
          <a:noFill/>
          <a:ln w="0">
            <a:noFill/>
          </a:ln>
        </p:spPr>
        <p:txBody>
          <a:bodyPr anchor="t">
            <a:normAutofit/>
          </a:bodyPr>
          <a:lstStyle/>
          <a:p>
            <a:pPr algn="l">
              <a:defRPr sz="1275" b="0">
                <a:solidFill>
                  <a:srgbClr val="FFFFFF"/>
                </a:solidFill>
                <a:latin typeface="Arial"/>
                <a:ea typeface="Arial"/>
                <a:cs typeface="Arial"/>
              </a:defRPr>
            </a:pPr>
            <a:r>
              <a:rPr sz="1275" b="0">
                <a:solidFill>
                  <a:srgbClr val="FFFFFF"/>
                </a:solidFill>
                <a:latin typeface="Arial"/>
                <a:ea typeface="Arial"/>
                <a:cs typeface="Arial"/>
              </a:rPr>
              <a:t>Adopt the City of Salinas Emergency Operations Plan 2026</a:t>
            </a:r>
          </a:p>
        </p:txBody>
      </p:sp>
      <p:sp>
        <p:nvSpPr>
          <p:cNvPr id="4" name="Rectangle 3">
            <a:extLst>
              <a:ext uri="{FF2B5EF4-FFF2-40B4-BE49-F238E27FC236}">
                <a16:creationId xmlns:a16="http://schemas.microsoft.com/office/drawing/2014/main" id="{1F28DADD-AF01-48DF-BF87-BD86A04BD416}"/>
              </a:ext>
            </a:extLst>
          </p:cNvPr>
          <p:cNvSpPr>
            <a:spLocks noGrp="1"/>
          </p:cNvSpPr>
          <p:nvPr/>
        </p:nvSpPr>
        <p:spPr>
          <a:xfrm>
            <a:off x="552450" y="3667125"/>
            <a:ext cx="838200" cy="47625"/>
          </a:xfrm>
          <a:prstGeom prst="rect">
            <a:avLst/>
          </a:prstGeom>
          <a:solidFill>
            <a:srgbClr val="D4A532"/>
          </a:solidFill>
          <a:ln w="0">
            <a:noFill/>
          </a:ln>
        </p:spPr>
        <p:txBody>
          <a:bodyPr/>
          <a:lstStyle/>
          <a:p>
            <a:endParaRPr lang="en-US"/>
          </a:p>
        </p:txBody>
      </p:sp>
      <p:pic>
        <p:nvPicPr>
          <p:cNvPr id="19" name="Picture 18"/>
          <p:cNvPicPr>
            <a:picLocks noChangeAspect="1"/>
          </p:cNvPicPr>
          <p:nvPr/>
        </p:nvPicPr>
        <p:blipFill>
          <a:blip r:embed="rId3"/>
          <a:stretch/>
        </p:blipFill>
        <p:spPr>
          <a:xfrm>
            <a:off x="10953750" y="212195"/>
            <a:ext cx="819150" cy="585260"/>
          </a:xfrm>
          <a:prstGeom prst="rect">
            <a:avLst/>
          </a:prstGeom>
        </p:spPr>
      </p:pic>
      <p:sp>
        <p:nvSpPr>
          <p:cNvPr id="6" name="Rectangle 5">
            <a:extLst>
              <a:ext uri="{FF2B5EF4-FFF2-40B4-BE49-F238E27FC236}">
                <a16:creationId xmlns:a16="http://schemas.microsoft.com/office/drawing/2014/main" id="{A89B5A1D-9C26-4ABB-9E87-6DADC1DAE944}"/>
              </a:ext>
            </a:extLst>
          </p:cNvPr>
          <p:cNvSpPr>
            <a:spLocks noGrp="1"/>
          </p:cNvSpPr>
          <p:nvPr/>
        </p:nvSpPr>
        <p:spPr>
          <a:xfrm>
            <a:off x="3857625" y="1000125"/>
            <a:ext cx="2857500" cy="304800"/>
          </a:xfrm>
          <a:prstGeom prst="rect">
            <a:avLst/>
          </a:prstGeom>
          <a:noFill/>
          <a:ln w="0">
            <a:noFill/>
          </a:ln>
        </p:spPr>
        <p:txBody>
          <a:bodyPr anchor="t">
            <a:normAutofit fontScale="93333"/>
          </a:bodyPr>
          <a:lstStyle/>
          <a:p>
            <a:pPr algn="l">
              <a:defRPr sz="1500" b="1">
                <a:solidFill>
                  <a:srgbClr val="C75245"/>
                </a:solidFill>
                <a:latin typeface="Arial"/>
                <a:ea typeface="Arial"/>
                <a:cs typeface="Arial"/>
              </a:defRPr>
            </a:pPr>
            <a:r>
              <a:rPr sz="1500" b="1">
                <a:solidFill>
                  <a:srgbClr val="C75245"/>
                </a:solidFill>
                <a:latin typeface="Arial"/>
                <a:ea typeface="Arial"/>
                <a:cs typeface="Arial"/>
              </a:rPr>
              <a:t>Recommended motion</a:t>
            </a:r>
          </a:p>
        </p:txBody>
      </p:sp>
      <p:sp>
        <p:nvSpPr>
          <p:cNvPr id="7" name="Rectangle 6">
            <a:extLst>
              <a:ext uri="{FF2B5EF4-FFF2-40B4-BE49-F238E27FC236}">
                <a16:creationId xmlns:a16="http://schemas.microsoft.com/office/drawing/2014/main" id="{A5A74BDD-0901-44D5-8F5E-9A934AFC0A99}"/>
              </a:ext>
            </a:extLst>
          </p:cNvPr>
          <p:cNvSpPr>
            <a:spLocks noGrp="1"/>
          </p:cNvSpPr>
          <p:nvPr/>
        </p:nvSpPr>
        <p:spPr>
          <a:xfrm>
            <a:off x="3857625" y="1476375"/>
            <a:ext cx="7191375" cy="1428750"/>
          </a:xfrm>
          <a:prstGeom prst="rect">
            <a:avLst/>
          </a:prstGeom>
          <a:noFill/>
          <a:ln w="0">
            <a:noFill/>
          </a:ln>
        </p:spPr>
        <p:txBody>
          <a:bodyPr anchor="t">
            <a:normAutofit fontScale="95498" lnSpcReduction="10000"/>
          </a:bodyPr>
          <a:lstStyle/>
          <a:p>
            <a:pPr algn="l">
              <a:defRPr sz="1875" b="1">
                <a:solidFill>
                  <a:srgbClr val="355F6C"/>
                </a:solidFill>
                <a:latin typeface="Arial"/>
                <a:ea typeface="Arial"/>
                <a:cs typeface="Arial"/>
              </a:defRPr>
            </a:pPr>
            <a:r>
              <a:rPr sz="1875" b="1" dirty="0">
                <a:solidFill>
                  <a:srgbClr val="355F6C"/>
                </a:solidFill>
                <a:latin typeface="Arial"/>
                <a:ea typeface="Arial"/>
                <a:cs typeface="Arial"/>
              </a:rPr>
              <a:t>Adopt the City of Salinas Emergency Operations Plan 2026 and direct staff to maintain the Plan through annual reviews, updates following activations and exercises, and a comprehensive review every three years from the date of adoption.</a:t>
            </a:r>
          </a:p>
        </p:txBody>
      </p:sp>
      <p:sp>
        <p:nvSpPr>
          <p:cNvPr id="8" name="Rectangle 7">
            <a:extLst>
              <a:ext uri="{FF2B5EF4-FFF2-40B4-BE49-F238E27FC236}">
                <a16:creationId xmlns:a16="http://schemas.microsoft.com/office/drawing/2014/main" id="{76E72467-5EEE-42C1-9AD7-F3F228C88B3E}"/>
              </a:ext>
            </a:extLst>
          </p:cNvPr>
          <p:cNvSpPr>
            <a:spLocks noGrp="1"/>
          </p:cNvSpPr>
          <p:nvPr/>
        </p:nvSpPr>
        <p:spPr>
          <a:xfrm>
            <a:off x="3857625" y="3333750"/>
            <a:ext cx="7191375" cy="19050"/>
          </a:xfrm>
          <a:prstGeom prst="rect">
            <a:avLst/>
          </a:prstGeom>
          <a:solidFill>
            <a:srgbClr val="D8DDDF"/>
          </a:solidFill>
          <a:ln w="0">
            <a:noFill/>
          </a:ln>
        </p:spPr>
        <p:txBody>
          <a:bodyPr/>
          <a:lstStyle/>
          <a:p>
            <a:endParaRPr lang="en-US"/>
          </a:p>
        </p:txBody>
      </p:sp>
      <p:sp>
        <p:nvSpPr>
          <p:cNvPr id="9" name="Rectangle 8">
            <a:extLst>
              <a:ext uri="{FF2B5EF4-FFF2-40B4-BE49-F238E27FC236}">
                <a16:creationId xmlns:a16="http://schemas.microsoft.com/office/drawing/2014/main" id="{A6572A01-1ADA-4733-AE74-85B2ADBED6EE}"/>
              </a:ext>
            </a:extLst>
          </p:cNvPr>
          <p:cNvSpPr>
            <a:spLocks noGrp="1"/>
          </p:cNvSpPr>
          <p:nvPr/>
        </p:nvSpPr>
        <p:spPr>
          <a:xfrm>
            <a:off x="3857625" y="3810000"/>
            <a:ext cx="66675" cy="66675"/>
          </a:xfrm>
          <a:prstGeom prst="rect">
            <a:avLst/>
          </a:prstGeom>
          <a:solidFill>
            <a:srgbClr val="D4A532"/>
          </a:solidFill>
          <a:ln w="0">
            <a:noFill/>
          </a:ln>
        </p:spPr>
        <p:txBody>
          <a:bodyPr/>
          <a:lstStyle/>
          <a:p>
            <a:endParaRPr lang="en-US"/>
          </a:p>
        </p:txBody>
      </p:sp>
      <p:sp>
        <p:nvSpPr>
          <p:cNvPr id="10" name="Rectangle 9">
            <a:extLst>
              <a:ext uri="{FF2B5EF4-FFF2-40B4-BE49-F238E27FC236}">
                <a16:creationId xmlns:a16="http://schemas.microsoft.com/office/drawing/2014/main" id="{41A22F1E-7B93-48F8-B4D3-B2942F82EBDA}"/>
              </a:ext>
            </a:extLst>
          </p:cNvPr>
          <p:cNvSpPr>
            <a:spLocks noGrp="1"/>
          </p:cNvSpPr>
          <p:nvPr/>
        </p:nvSpPr>
        <p:spPr>
          <a:xfrm>
            <a:off x="4095750" y="3714750"/>
            <a:ext cx="7239000" cy="552450"/>
          </a:xfrm>
          <a:prstGeom prst="rect">
            <a:avLst/>
          </a:prstGeom>
          <a:noFill/>
          <a:ln w="0">
            <a:noFill/>
          </a:ln>
        </p:spPr>
        <p:txBody>
          <a:bodyPr anchor="t">
            <a:normAutofit/>
          </a:bodyPr>
          <a:lstStyle/>
          <a:p>
            <a:pPr algn="l">
              <a:defRPr sz="1575" b="0">
                <a:solidFill>
                  <a:srgbClr val="24323A"/>
                </a:solidFill>
                <a:latin typeface="Arial"/>
                <a:ea typeface="Arial"/>
                <a:cs typeface="Arial"/>
              </a:defRPr>
            </a:pPr>
            <a:r>
              <a:rPr sz="1575" b="0">
                <a:solidFill>
                  <a:srgbClr val="24323A"/>
                </a:solidFill>
                <a:latin typeface="Arial"/>
                <a:ea typeface="Arial"/>
                <a:cs typeface="Arial"/>
              </a:rPr>
              <a:t>Adoption has no immediate fiscal impact, and no appropriation is requested</a:t>
            </a:r>
          </a:p>
        </p:txBody>
      </p:sp>
      <p:sp>
        <p:nvSpPr>
          <p:cNvPr id="11" name="Rectangle 10">
            <a:extLst>
              <a:ext uri="{FF2B5EF4-FFF2-40B4-BE49-F238E27FC236}">
                <a16:creationId xmlns:a16="http://schemas.microsoft.com/office/drawing/2014/main" id="{8894CA18-2FD0-46C8-B870-DC036C9AAD98}"/>
              </a:ext>
            </a:extLst>
          </p:cNvPr>
          <p:cNvSpPr>
            <a:spLocks noGrp="1"/>
          </p:cNvSpPr>
          <p:nvPr/>
        </p:nvSpPr>
        <p:spPr>
          <a:xfrm>
            <a:off x="3857625" y="4572000"/>
            <a:ext cx="66675" cy="66675"/>
          </a:xfrm>
          <a:prstGeom prst="rect">
            <a:avLst/>
          </a:prstGeom>
          <a:solidFill>
            <a:srgbClr val="D4A532"/>
          </a:solidFill>
          <a:ln w="0">
            <a:noFill/>
          </a:ln>
        </p:spPr>
        <p:txBody>
          <a:bodyPr/>
          <a:lstStyle/>
          <a:p>
            <a:endParaRPr lang="en-US"/>
          </a:p>
        </p:txBody>
      </p:sp>
      <p:sp>
        <p:nvSpPr>
          <p:cNvPr id="12" name="Rectangle 11">
            <a:extLst>
              <a:ext uri="{FF2B5EF4-FFF2-40B4-BE49-F238E27FC236}">
                <a16:creationId xmlns:a16="http://schemas.microsoft.com/office/drawing/2014/main" id="{C17240FA-81B1-4D1F-8B9C-A981D6A0F6D0}"/>
              </a:ext>
            </a:extLst>
          </p:cNvPr>
          <p:cNvSpPr>
            <a:spLocks noGrp="1"/>
          </p:cNvSpPr>
          <p:nvPr/>
        </p:nvSpPr>
        <p:spPr>
          <a:xfrm>
            <a:off x="4095750" y="4476750"/>
            <a:ext cx="7239000" cy="552450"/>
          </a:xfrm>
          <a:prstGeom prst="rect">
            <a:avLst/>
          </a:prstGeom>
          <a:noFill/>
          <a:ln w="0">
            <a:noFill/>
          </a:ln>
        </p:spPr>
        <p:txBody>
          <a:bodyPr anchor="t">
            <a:normAutofit/>
          </a:bodyPr>
          <a:lstStyle/>
          <a:p>
            <a:pPr algn="l">
              <a:defRPr sz="1575" b="0">
                <a:solidFill>
                  <a:srgbClr val="24323A"/>
                </a:solidFill>
                <a:latin typeface="Arial"/>
                <a:ea typeface="Arial"/>
                <a:cs typeface="Arial"/>
              </a:defRPr>
            </a:pPr>
            <a:r>
              <a:rPr sz="1575" b="0">
                <a:solidFill>
                  <a:srgbClr val="24323A"/>
                </a:solidFill>
                <a:latin typeface="Arial"/>
                <a:ea typeface="Arial"/>
                <a:cs typeface="Arial"/>
              </a:rPr>
              <a:t>The Plan supersedes prior City emergency operations plans upon approval</a:t>
            </a:r>
          </a:p>
        </p:txBody>
      </p:sp>
      <p:sp>
        <p:nvSpPr>
          <p:cNvPr id="13" name="Rectangle 12">
            <a:extLst>
              <a:ext uri="{FF2B5EF4-FFF2-40B4-BE49-F238E27FC236}">
                <a16:creationId xmlns:a16="http://schemas.microsoft.com/office/drawing/2014/main" id="{EBB98F8F-5D3B-41A9-ACF0-3C9EA4D4F0BF}"/>
              </a:ext>
            </a:extLst>
          </p:cNvPr>
          <p:cNvSpPr>
            <a:spLocks noGrp="1"/>
          </p:cNvSpPr>
          <p:nvPr/>
        </p:nvSpPr>
        <p:spPr>
          <a:xfrm>
            <a:off x="3857625" y="5572125"/>
            <a:ext cx="3429000" cy="514350"/>
          </a:xfrm>
          <a:prstGeom prst="rect">
            <a:avLst/>
          </a:prstGeom>
          <a:noFill/>
          <a:ln w="0">
            <a:noFill/>
          </a:ln>
        </p:spPr>
        <p:txBody>
          <a:bodyPr anchor="t">
            <a:normAutofit fontScale="92500" lnSpcReduction="10000"/>
          </a:bodyPr>
          <a:lstStyle/>
          <a:p>
            <a:pPr algn="l">
              <a:defRPr sz="3000" b="1">
                <a:solidFill>
                  <a:srgbClr val="355F6C"/>
                </a:solidFill>
                <a:latin typeface="Arial"/>
                <a:ea typeface="Arial"/>
                <a:cs typeface="Arial"/>
              </a:defRPr>
            </a:pPr>
            <a:r>
              <a:rPr sz="3000" b="1" dirty="0">
                <a:solidFill>
                  <a:srgbClr val="355F6C"/>
                </a:solidFill>
                <a:latin typeface="Arial"/>
                <a:ea typeface="Arial"/>
                <a:cs typeface="Arial"/>
              </a:rPr>
              <a:t>Questions</a:t>
            </a:r>
            <a:r>
              <a:rPr lang="en-US" sz="3000" b="1" dirty="0">
                <a:solidFill>
                  <a:srgbClr val="355F6C"/>
                </a:solidFill>
                <a:latin typeface="Arial"/>
                <a:ea typeface="Arial"/>
                <a:cs typeface="Arial"/>
              </a:rPr>
              <a:t> ?</a:t>
            </a:r>
            <a:endParaRPr sz="3000" b="1" dirty="0">
              <a:solidFill>
                <a:srgbClr val="355F6C"/>
              </a:solidFill>
              <a:latin typeface="Arial"/>
              <a:ea typeface="Arial"/>
              <a:cs typeface="Arial"/>
            </a:endParaRPr>
          </a:p>
        </p:txBody>
      </p:sp>
      <p:sp>
        <p:nvSpPr>
          <p:cNvPr id="14" name="Rectangle 13">
            <a:extLst>
              <a:ext uri="{FF2B5EF4-FFF2-40B4-BE49-F238E27FC236}">
                <a16:creationId xmlns:a16="http://schemas.microsoft.com/office/drawing/2014/main" id="{06DF9647-58FD-4C18-9FA3-DBD4468FD993}"/>
              </a:ext>
            </a:extLst>
          </p:cNvPr>
          <p:cNvSpPr>
            <a:spLocks noGrp="1"/>
          </p:cNvSpPr>
          <p:nvPr/>
        </p:nvSpPr>
        <p:spPr>
          <a:xfrm>
            <a:off x="11572875" y="6457950"/>
            <a:ext cx="228600" cy="171450"/>
          </a:xfrm>
          <a:prstGeom prst="rect">
            <a:avLst/>
          </a:prstGeom>
          <a:noFill/>
          <a:ln w="0">
            <a:noFill/>
          </a:ln>
        </p:spPr>
        <p:txBody>
          <a:bodyPr anchor="t">
            <a:normAutofit fontScale="71136" lnSpcReduction="20000"/>
          </a:bodyPr>
          <a:lstStyle/>
          <a:p>
            <a:pPr algn="r">
              <a:defRPr sz="825" b="0">
                <a:solidFill>
                  <a:srgbClr val="9AA4A8"/>
                </a:solidFill>
                <a:latin typeface="Arial"/>
                <a:ea typeface="Arial"/>
                <a:cs typeface="Arial"/>
              </a:defRPr>
            </a:pPr>
            <a:r>
              <a:rPr sz="825" b="0">
                <a:solidFill>
                  <a:srgbClr val="9AA4A8"/>
                </a:solidFill>
                <a:latin typeface="Arial"/>
                <a:ea typeface="Arial"/>
                <a:cs typeface="Arial"/>
              </a:rPr>
              <a:t>8</a:t>
            </a:r>
          </a:p>
        </p:txBody>
      </p:sp>
    </p:spTree>
    <p:extLst>
      <p:ext uri="{BB962C8B-B14F-4D97-AF65-F5344CB8AC3E}">
        <p14:creationId xmlns:p14="http://schemas.microsoft.com/office/powerpoint/2010/main" val="236695114"/>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1752</Words>
  <Application>Microsoft Office PowerPoint</Application>
  <DocSecurity>0</DocSecurity>
  <PresentationFormat>Widescreen</PresentationFormat>
  <Paragraphs>211</Paragraphs>
  <Slides>14</Slides>
  <Notes>14</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ChatGPT</vt:lpstr>
      <vt:lpstr>1_ChatGPT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Samuel Klemek</cp:lastModifiedBy>
  <cp:revision>3</cp:revision>
  <dcterms:created xsi:type="dcterms:W3CDTF">2026-10-01T19:16:26Z</dcterms:created>
  <dcterms:modified xsi:type="dcterms:W3CDTF">2026-10-08T18:30:43Z</dcterms:modified>
</cp:coreProperties>
</file>