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753600" cy="7315200"/>
  <p:notesSz cx="7010400" cy="92964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onstantia" panose="02030602050306030303" pitchFamily="18" charset="0"/>
      <p:regular r:id="rId12"/>
      <p:bold r:id="rId13"/>
      <p:italic r:id="rId14"/>
      <p:boldItalic r:id="rId15"/>
    </p:embeddedFont>
    <p:embeddedFont>
      <p:font typeface="League Spartan" panose="020B0604020202020204" charset="0"/>
      <p:regular r:id="rId16"/>
      <p:bold r:id="rId17"/>
    </p:embeddedFont>
    <p:embeddedFont>
      <p:font typeface="Open Sans Bold" panose="020B0806030504020204" pitchFamily="34" charset="0"/>
      <p:regular r:id="rId18"/>
      <p:bold r:id="rId19"/>
    </p:embeddedFont>
    <p:embeddedFont>
      <p:font typeface="Wingdings 2" panose="05020102010507070707" pitchFamily="18" charset="2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E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71" autoAdjust="0"/>
    <p:restoredTop sz="94597" autoAdjust="0"/>
  </p:normalViewPr>
  <p:slideViewPr>
    <p:cSldViewPr>
      <p:cViewPr varScale="1">
        <p:scale>
          <a:sx n="101" d="100"/>
          <a:sy n="101" d="100"/>
        </p:scale>
        <p:origin x="124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davidj\David\Republic%20FA\23%2024%20Rates\Salinas%20Rate%20Application%203.31.23%20Final_with%20Exhibit%201%205.2.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davidj\David\Republic%20FA\24%2025%20rates\2024.25%20Salinas%20Rate%20Applic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davidj\David\Republic%20FA\24%2025%20rates\2024.25%20Salinas%20Rate%20Applic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SRedirect\User\davidj\David\Republic%20FA\23%2024%20Rates\Salinas%20Rate%20Application%203.31.23%20Final_with%20Exhibit%201%205.2.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74961066350645"/>
          <c:y val="7.8920683397182487E-2"/>
          <c:w val="0.72337532808398952"/>
          <c:h val="0.9221004875829180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AA-4824-9303-F4937B6B9CB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AA-4824-9303-F4937B6B9C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AA-4824-9303-F4937B6B9CB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AA-4824-9303-F4937B6B9CB7}"/>
              </c:ext>
            </c:extLst>
          </c:dPt>
          <c:val>
            <c:numRef>
              <c:f>(Charts!$C$9:$D$9,Charts!$F$9,Charts!$I$9)</c:f>
              <c:numCache>
                <c:formatCode>"$"#,##0.00_);\("$"#,##0.00\)</c:formatCode>
                <c:ptCount val="4"/>
                <c:pt idx="0">
                  <c:v>0.20994863742539582</c:v>
                </c:pt>
                <c:pt idx="1">
                  <c:v>0.31529686793956135</c:v>
                </c:pt>
                <c:pt idx="2">
                  <c:v>9.5964585960483406E-2</c:v>
                </c:pt>
                <c:pt idx="3">
                  <c:v>0.77844749151052994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AA-4824-9303-F4937B6B9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09-4925-9EAC-29CA654B01C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09-4925-9EAC-29CA654B01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09-4925-9EAC-29CA654B01C2}"/>
              </c:ext>
            </c:extLst>
          </c:dPt>
          <c:val>
            <c:numRef>
              <c:f>(Charts!$C$12,Charts!$D$12,Charts!$I$12)</c:f>
              <c:numCache>
                <c:formatCode>"$"#,##0.00</c:formatCode>
                <c:ptCount val="3"/>
                <c:pt idx="0">
                  <c:v>3.4448432090490826</c:v>
                </c:pt>
                <c:pt idx="1">
                  <c:v>5.9129227968873224</c:v>
                </c:pt>
                <c:pt idx="2">
                  <c:v>13.607855387724157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09-4925-9EAC-29CA654B0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2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751027"/>
            <a:ext cx="877824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2048091"/>
            <a:ext cx="4307840" cy="4730496"/>
          </a:xfrm>
        </p:spPr>
        <p:txBody>
          <a:bodyPr/>
          <a:lstStyle>
            <a:lvl1pPr>
              <a:defRPr sz="2080"/>
            </a:lvl1pPr>
            <a:lvl2pPr>
              <a:defRPr sz="1920"/>
            </a:lvl2pPr>
            <a:lvl3pPr>
              <a:defRPr sz="1600"/>
            </a:lvl3pPr>
            <a:lvl4pPr>
              <a:defRPr sz="1440"/>
            </a:lvl4pPr>
            <a:lvl5pPr>
              <a:defRPr sz="14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080" y="2048091"/>
            <a:ext cx="4307840" cy="4730496"/>
          </a:xfrm>
        </p:spPr>
        <p:txBody>
          <a:bodyPr/>
          <a:lstStyle>
            <a:lvl1pPr>
              <a:defRPr sz="2080"/>
            </a:lvl1pPr>
            <a:lvl2pPr>
              <a:defRPr sz="1920"/>
            </a:lvl2pPr>
            <a:lvl3pPr>
              <a:defRPr sz="1600"/>
            </a:lvl3pPr>
            <a:lvl4pPr>
              <a:defRPr sz="1440"/>
            </a:lvl4pPr>
            <a:lvl5pPr>
              <a:defRPr sz="14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10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751027"/>
            <a:ext cx="877824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978931"/>
            <a:ext cx="4309534" cy="703309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92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600" b="1"/>
            </a:lvl2pPr>
            <a:lvl3pPr>
              <a:buNone/>
              <a:defRPr sz="1440" b="1"/>
            </a:lvl3pPr>
            <a:lvl4pPr>
              <a:buNone/>
              <a:defRPr sz="1280" b="1"/>
            </a:lvl4pPr>
            <a:lvl5pPr>
              <a:buNone/>
              <a:defRPr sz="128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4695" y="1983743"/>
            <a:ext cx="4311226" cy="698499"/>
          </a:xfrm>
        </p:spPr>
        <p:txBody>
          <a:bodyPr lIns="45720" tIns="0" rIns="45720" bIns="0" anchor="ctr"/>
          <a:lstStyle>
            <a:lvl1pPr marL="0" indent="0">
              <a:buNone/>
              <a:defRPr sz="192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600" b="1"/>
            </a:lvl2pPr>
            <a:lvl3pPr>
              <a:buNone/>
              <a:defRPr sz="1440" b="1"/>
            </a:lvl3pPr>
            <a:lvl4pPr>
              <a:buNone/>
              <a:defRPr sz="1280" b="1"/>
            </a:lvl4pPr>
            <a:lvl5pPr>
              <a:buNone/>
              <a:defRPr sz="128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87680" y="2682240"/>
            <a:ext cx="4309534" cy="4102101"/>
          </a:xfrm>
        </p:spPr>
        <p:txBody>
          <a:bodyPr tIns="0"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4695" y="2682240"/>
            <a:ext cx="4311226" cy="4102101"/>
          </a:xfrm>
        </p:spPr>
        <p:txBody>
          <a:bodyPr tIns="0"/>
          <a:lstStyle>
            <a:lvl1pPr>
              <a:defRPr sz="1760"/>
            </a:lvl1pPr>
            <a:lvl2pPr>
              <a:defRPr sz="1600"/>
            </a:lvl2pPr>
            <a:lvl3pPr>
              <a:defRPr sz="1440"/>
            </a:lvl3pPr>
            <a:lvl4pPr>
              <a:defRPr sz="1280"/>
            </a:lvl4pPr>
            <a:lvl5pPr>
              <a:defRPr sz="128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8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751027"/>
            <a:ext cx="8859520" cy="12192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3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2"/>
            <a:ext cx="2926080" cy="123952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08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1520" y="1788160"/>
            <a:ext cx="2926080" cy="4876800"/>
          </a:xfrm>
        </p:spPr>
        <p:txBody>
          <a:bodyPr lIns="18288" rIns="18288"/>
          <a:lstStyle>
            <a:lvl1pPr marL="0" indent="0" algn="l">
              <a:buNone/>
              <a:defRPr sz="1120"/>
            </a:lvl1pPr>
            <a:lvl2pPr indent="0" algn="l">
              <a:buNone/>
              <a:defRPr sz="960"/>
            </a:lvl2pPr>
            <a:lvl3pPr indent="0" algn="l">
              <a:buNone/>
              <a:defRPr sz="800"/>
            </a:lvl3pPr>
            <a:lvl4pPr indent="0" algn="l">
              <a:buNone/>
              <a:defRPr sz="720"/>
            </a:lvl4pPr>
            <a:lvl5pPr indent="0" algn="l">
              <a:buNone/>
              <a:defRPr sz="72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3387" y="1788160"/>
            <a:ext cx="5452534" cy="4876800"/>
          </a:xfrm>
        </p:spPr>
        <p:txBody>
          <a:bodyPr tIns="0"/>
          <a:lstStyle>
            <a:lvl1pPr>
              <a:defRPr sz="2240"/>
            </a:lvl1pPr>
            <a:lvl2pPr>
              <a:defRPr sz="2080"/>
            </a:lvl2pPr>
            <a:lvl3pPr>
              <a:defRPr sz="1920"/>
            </a:lvl3pPr>
            <a:lvl4pPr>
              <a:defRPr sz="1600"/>
            </a:lvl4pPr>
            <a:lvl5pPr>
              <a:defRPr sz="144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2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4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1360" y="975363"/>
            <a:ext cx="2194560" cy="55592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7680" y="975363"/>
            <a:ext cx="6421120" cy="55592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5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160" y="-8467"/>
            <a:ext cx="9773920" cy="111082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92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673600" y="-8467"/>
            <a:ext cx="5080000" cy="68072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92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487680" y="751840"/>
            <a:ext cx="877824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87680" y="2064176"/>
            <a:ext cx="8778240" cy="468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87680" y="6780108"/>
            <a:ext cx="2275840" cy="389467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6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844800" y="6780108"/>
            <a:ext cx="3576320" cy="389467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6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453120" y="6780108"/>
            <a:ext cx="812800" cy="389467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6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0319" y="216747"/>
            <a:ext cx="9792547" cy="69088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92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920" dirty="0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051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36576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73152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09728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463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18440" indent="-21844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080" kern="1200">
          <a:solidFill>
            <a:schemeClr val="tx1"/>
          </a:solidFill>
          <a:latin typeface="+mn-lt"/>
          <a:ea typeface="+mn-ea"/>
          <a:cs typeface="+mn-cs"/>
        </a:defRPr>
      </a:lvl1pPr>
      <a:lvl2pPr marL="511810" indent="-1968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968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949960" indent="-16764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69670" indent="-16764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89888" indent="-168250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" indent="-146304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8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55648" indent="-146304" algn="l" rtl="0" eaLnBrk="1" latinLnBrk="0" hangingPunct="1">
        <a:spcBef>
          <a:spcPct val="20000"/>
        </a:spcBef>
        <a:buClr>
          <a:schemeClr val="tx2"/>
        </a:buClr>
        <a:buChar char="•"/>
        <a:defRPr kumimoji="0"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1975104" indent="-146304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12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78000"/>
          </a:blip>
          <a:srcRect/>
          <a:stretch>
            <a:fillRect/>
          </a:stretch>
        </p:blipFill>
        <p:spPr>
          <a:xfrm>
            <a:off x="585699" y="4345393"/>
            <a:ext cx="2468879" cy="155286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60299" y="1300088"/>
            <a:ext cx="8633002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REPUBLIC SERVICES GARBAGE </a:t>
            </a:r>
          </a:p>
          <a:p>
            <a:pPr algn="ctr">
              <a:lnSpc>
                <a:spcPts val="5600"/>
              </a:lnSpc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&amp; RECYCLING RATES FY 24-25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1050" y="4397269"/>
            <a:ext cx="4252976" cy="1500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346" dirty="0">
                <a:solidFill>
                  <a:srgbClr val="295160"/>
                </a:solidFill>
                <a:latin typeface="+mj-lt"/>
              </a:rPr>
              <a:t>Jamie Platz, PE </a:t>
            </a:r>
          </a:p>
          <a:p>
            <a:pPr>
              <a:lnSpc>
                <a:spcPct val="105000"/>
              </a:lnSpc>
            </a:pPr>
            <a:r>
              <a:rPr lang="en-US" sz="2346" dirty="0">
                <a:solidFill>
                  <a:srgbClr val="295160"/>
                </a:solidFill>
                <a:latin typeface="+mj-lt"/>
              </a:rPr>
              <a:t>Senior Civil Engineer</a:t>
            </a:r>
          </a:p>
          <a:p>
            <a:pPr>
              <a:lnSpc>
                <a:spcPct val="105000"/>
              </a:lnSpc>
            </a:pPr>
            <a:r>
              <a:rPr lang="en-US" sz="2346" dirty="0">
                <a:solidFill>
                  <a:srgbClr val="295160"/>
                </a:solidFill>
                <a:latin typeface="+mj-lt"/>
              </a:rPr>
              <a:t>Public Works Department </a:t>
            </a:r>
          </a:p>
          <a:p>
            <a:pPr>
              <a:lnSpc>
                <a:spcPct val="105000"/>
              </a:lnSpc>
            </a:pPr>
            <a:r>
              <a:rPr lang="en-US" sz="2346" dirty="0">
                <a:solidFill>
                  <a:srgbClr val="295160"/>
                </a:solidFill>
                <a:latin typeface="+mj-lt"/>
              </a:rPr>
              <a:t>May 7, 2024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A074D2-9B6C-5B1C-8062-530AD4177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7690"/>
            <a:ext cx="9763388" cy="266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6037" y="1418715"/>
            <a:ext cx="4569637" cy="885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5"/>
              </a:lnSpc>
            </a:pPr>
            <a:endParaRPr lang="en-US" sz="2000" spc="116" dirty="0">
              <a:solidFill>
                <a:schemeClr val="tx2"/>
              </a:solidFill>
              <a:latin typeface="Open Sans Bold"/>
            </a:endParaRPr>
          </a:p>
          <a:p>
            <a:pPr algn="l">
              <a:lnSpc>
                <a:spcPts val="2325"/>
              </a:lnSpc>
            </a:pPr>
            <a:r>
              <a:rPr lang="en-US" sz="2200" spc="116" dirty="0">
                <a:solidFill>
                  <a:schemeClr val="tx2"/>
                </a:solidFill>
                <a:latin typeface="+mj-lt"/>
              </a:rPr>
              <a:t>Basic 32-Gallon </a:t>
            </a:r>
          </a:p>
          <a:p>
            <a:pPr algn="l">
              <a:lnSpc>
                <a:spcPts val="2325"/>
              </a:lnSpc>
            </a:pPr>
            <a:r>
              <a:rPr lang="en-US" sz="2200" spc="116" dirty="0">
                <a:solidFill>
                  <a:schemeClr val="tx2"/>
                </a:solidFill>
                <a:latin typeface="+mj-lt"/>
              </a:rPr>
              <a:t>Increase 4.18%  ($1.40)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55370" y="533764"/>
            <a:ext cx="6445630" cy="1033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00"/>
              </a:lnSpc>
            </a:pPr>
            <a:endParaRPr lang="en-US" sz="4000" spc="-200" dirty="0">
              <a:solidFill>
                <a:srgbClr val="507281"/>
              </a:solidFill>
              <a:latin typeface="League Spartan"/>
            </a:endParaRPr>
          </a:p>
          <a:p>
            <a:pPr algn="l">
              <a:lnSpc>
                <a:spcPts val="4000"/>
              </a:lnSpc>
            </a:pPr>
            <a:r>
              <a:rPr lang="en-US" sz="4000" spc="-200" dirty="0">
                <a:solidFill>
                  <a:srgbClr val="507281"/>
                </a:solidFill>
                <a:latin typeface="+mj-lt"/>
              </a:rPr>
              <a:t> </a:t>
            </a:r>
            <a:r>
              <a:rPr lang="en-US" sz="4000" spc="-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2024 Residential  Rate Adjustment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36781" y="5256268"/>
            <a:ext cx="1909015" cy="0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362213" y="4559038"/>
            <a:ext cx="1603154" cy="594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25"/>
              </a:lnSpc>
            </a:pPr>
            <a:r>
              <a:rPr lang="en-US" sz="2325" spc="116" dirty="0">
                <a:solidFill>
                  <a:srgbClr val="507281"/>
                </a:solidFill>
              </a:rPr>
              <a:t>  </a:t>
            </a:r>
            <a:r>
              <a:rPr lang="en-US" sz="2400" spc="116" dirty="0">
                <a:solidFill>
                  <a:srgbClr val="507281"/>
                </a:solidFill>
                <a:latin typeface="+mj-lt"/>
              </a:rPr>
              <a:t>Republic </a:t>
            </a:r>
          </a:p>
          <a:p>
            <a:pPr algn="l">
              <a:lnSpc>
                <a:spcPts val="2325"/>
              </a:lnSpc>
            </a:pPr>
            <a:r>
              <a:rPr lang="en-US" sz="2400" spc="116" dirty="0">
                <a:solidFill>
                  <a:srgbClr val="507281"/>
                </a:solidFill>
                <a:latin typeface="+mj-lt"/>
              </a:rPr>
              <a:t>Operations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59778" y="2244385"/>
            <a:ext cx="1624654" cy="302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25"/>
              </a:lnSpc>
            </a:pPr>
            <a:r>
              <a:rPr lang="en-US" sz="2325" spc="116" dirty="0">
                <a:solidFill>
                  <a:srgbClr val="507281"/>
                </a:solidFill>
                <a:latin typeface="Open Sans Bold"/>
              </a:rPr>
              <a:t> </a:t>
            </a:r>
            <a:r>
              <a:rPr lang="en-US" sz="2400" spc="116" dirty="0">
                <a:solidFill>
                  <a:srgbClr val="507281"/>
                </a:solidFill>
                <a:latin typeface="+mj-lt"/>
              </a:rPr>
              <a:t>AB 939 Fee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38451" y="3439018"/>
            <a:ext cx="2438400" cy="597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lang="en-US" sz="2400" spc="116" dirty="0">
                <a:solidFill>
                  <a:srgbClr val="507281"/>
                </a:solidFill>
                <a:latin typeface="+mj-lt"/>
              </a:rPr>
              <a:t>City Franchise         Fee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7184051" y="2506878"/>
            <a:ext cx="1583423" cy="23812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7162800" y="4035222"/>
            <a:ext cx="2133600" cy="3378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7900483" y="4042861"/>
            <a:ext cx="79661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295160"/>
                </a:solidFill>
                <a:latin typeface="+mj-lt"/>
              </a:rPr>
              <a:t>0.63</a:t>
            </a:r>
            <a:r>
              <a:rPr lang="en-US" sz="1800" dirty="0">
                <a:solidFill>
                  <a:srgbClr val="295160"/>
                </a:solidFill>
                <a:latin typeface="+mj-lt"/>
              </a:rPr>
              <a:t>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449" y="5271291"/>
            <a:ext cx="65702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295160"/>
                </a:solidFill>
                <a:latin typeface="+mj-lt"/>
              </a:rPr>
              <a:t>2.33%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58536" y="2502022"/>
            <a:ext cx="65702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295160"/>
                </a:solidFill>
                <a:latin typeface="+mj-lt"/>
              </a:rPr>
              <a:t>0.94%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B407AA-595A-E52F-23C3-68A2E39B8B8F}"/>
              </a:ext>
            </a:extLst>
          </p:cNvPr>
          <p:cNvSpPr txBox="1"/>
          <p:nvPr/>
        </p:nvSpPr>
        <p:spPr>
          <a:xfrm>
            <a:off x="6793143" y="5623527"/>
            <a:ext cx="2438400" cy="394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25"/>
              </a:lnSpc>
            </a:pPr>
            <a:r>
              <a:rPr lang="en-US" sz="2400" spc="116" dirty="0">
                <a:solidFill>
                  <a:srgbClr val="507281"/>
                </a:solidFill>
                <a:latin typeface="+mj-lt"/>
              </a:rPr>
              <a:t>Recycle</a:t>
            </a:r>
          </a:p>
        </p:txBody>
      </p:sp>
      <p:sp>
        <p:nvSpPr>
          <p:cNvPr id="18" name="AutoShape 16">
            <a:extLst>
              <a:ext uri="{FF2B5EF4-FFF2-40B4-BE49-F238E27FC236}">
                <a16:creationId xmlns:a16="http://schemas.microsoft.com/office/drawing/2014/main" id="{37FFD037-9780-35C9-BF56-E34C733A256B}"/>
              </a:ext>
            </a:extLst>
          </p:cNvPr>
          <p:cNvSpPr/>
          <p:nvPr/>
        </p:nvSpPr>
        <p:spPr>
          <a:xfrm flipV="1">
            <a:off x="7319188" y="6014937"/>
            <a:ext cx="2133600" cy="3378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56046F22-804E-6AF6-F8D0-FF2FEF0BD0A2}"/>
              </a:ext>
            </a:extLst>
          </p:cNvPr>
          <p:cNvSpPr txBox="1"/>
          <p:nvPr/>
        </p:nvSpPr>
        <p:spPr>
          <a:xfrm>
            <a:off x="7658536" y="6031610"/>
            <a:ext cx="79661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295160"/>
                </a:solidFill>
                <a:latin typeface="+mj-lt"/>
              </a:rPr>
              <a:t>0.29</a:t>
            </a:r>
            <a:r>
              <a:rPr lang="en-US" sz="1800" dirty="0">
                <a:solidFill>
                  <a:srgbClr val="295160"/>
                </a:solidFill>
                <a:latin typeface="+mj-lt"/>
              </a:rPr>
              <a:t>%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F3A4A98C-9437-62F6-63F7-959A814A79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074306"/>
              </p:ext>
            </p:extLst>
          </p:nvPr>
        </p:nvGraphicFramePr>
        <p:xfrm>
          <a:off x="2352120" y="1956433"/>
          <a:ext cx="4671409" cy="4023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AutoShape 11">
            <a:extLst>
              <a:ext uri="{FF2B5EF4-FFF2-40B4-BE49-F238E27FC236}">
                <a16:creationId xmlns:a16="http://schemas.microsoft.com/office/drawing/2014/main" id="{CD02EABA-9858-66F6-FAAA-0357127C2BAF}"/>
              </a:ext>
            </a:extLst>
          </p:cNvPr>
          <p:cNvSpPr/>
          <p:nvPr/>
        </p:nvSpPr>
        <p:spPr>
          <a:xfrm flipV="1">
            <a:off x="2145796" y="4800606"/>
            <a:ext cx="814661" cy="455662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11">
            <a:extLst>
              <a:ext uri="{FF2B5EF4-FFF2-40B4-BE49-F238E27FC236}">
                <a16:creationId xmlns:a16="http://schemas.microsoft.com/office/drawing/2014/main" id="{2E91A19A-6122-C717-6437-884ED2632000}"/>
              </a:ext>
            </a:extLst>
          </p:cNvPr>
          <p:cNvSpPr/>
          <p:nvPr/>
        </p:nvSpPr>
        <p:spPr>
          <a:xfrm flipV="1">
            <a:off x="5620537" y="2527704"/>
            <a:ext cx="1583422" cy="438295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11">
            <a:extLst>
              <a:ext uri="{FF2B5EF4-FFF2-40B4-BE49-F238E27FC236}">
                <a16:creationId xmlns:a16="http://schemas.microsoft.com/office/drawing/2014/main" id="{80A07EBE-EDA1-D4A0-F496-0632449C423B}"/>
              </a:ext>
            </a:extLst>
          </p:cNvPr>
          <p:cNvSpPr/>
          <p:nvPr/>
        </p:nvSpPr>
        <p:spPr>
          <a:xfrm flipV="1">
            <a:off x="5800414" y="4045509"/>
            <a:ext cx="1375436" cy="175065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11">
            <a:extLst>
              <a:ext uri="{FF2B5EF4-FFF2-40B4-BE49-F238E27FC236}">
                <a16:creationId xmlns:a16="http://schemas.microsoft.com/office/drawing/2014/main" id="{89EEBB99-A922-C097-4656-B99F90DE2FF0}"/>
              </a:ext>
            </a:extLst>
          </p:cNvPr>
          <p:cNvSpPr/>
          <p:nvPr/>
        </p:nvSpPr>
        <p:spPr>
          <a:xfrm>
            <a:off x="5410200" y="5459549"/>
            <a:ext cx="1924959" cy="567384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8146740-86C0-49D6-BD30-3E0A6B1142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010790"/>
              </p:ext>
            </p:extLst>
          </p:nvPr>
        </p:nvGraphicFramePr>
        <p:xfrm>
          <a:off x="2056758" y="2217321"/>
          <a:ext cx="4907697" cy="3701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19">
            <a:extLst>
              <a:ext uri="{FF2B5EF4-FFF2-40B4-BE49-F238E27FC236}">
                <a16:creationId xmlns:a16="http://schemas.microsoft.com/office/drawing/2014/main" id="{94B85408-E552-3FA0-DE9A-3091252EDCD7}"/>
              </a:ext>
            </a:extLst>
          </p:cNvPr>
          <p:cNvSpPr/>
          <p:nvPr/>
        </p:nvSpPr>
        <p:spPr>
          <a:xfrm rot="-1706906">
            <a:off x="2310067" y="3609063"/>
            <a:ext cx="771117" cy="668480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19">
            <a:extLst>
              <a:ext uri="{FF2B5EF4-FFF2-40B4-BE49-F238E27FC236}">
                <a16:creationId xmlns:a16="http://schemas.microsoft.com/office/drawing/2014/main" id="{5D3FCCBB-B7CD-6161-D3CA-59587B3CCFDE}"/>
              </a:ext>
            </a:extLst>
          </p:cNvPr>
          <p:cNvSpPr/>
          <p:nvPr/>
        </p:nvSpPr>
        <p:spPr>
          <a:xfrm rot="-1706906" flipH="1" flipV="1">
            <a:off x="5944521" y="2340492"/>
            <a:ext cx="992751" cy="373543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391D95-1B62-2763-3C0E-332138AF4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7690"/>
            <a:ext cx="9763388" cy="2667000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EB5478E-F939-4241-975B-C3A480931C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24386"/>
              </p:ext>
            </p:extLst>
          </p:nvPr>
        </p:nvGraphicFramePr>
        <p:xfrm>
          <a:off x="2274473" y="2043165"/>
          <a:ext cx="4939416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600200" y="759585"/>
            <a:ext cx="6400800" cy="1033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00"/>
              </a:lnSpc>
            </a:pPr>
            <a:endParaRPr lang="en-US" sz="3200" spc="-200" dirty="0">
              <a:solidFill>
                <a:srgbClr val="507281"/>
              </a:solidFill>
              <a:latin typeface="League Spartan"/>
            </a:endParaRPr>
          </a:p>
          <a:p>
            <a:pPr algn="l">
              <a:lnSpc>
                <a:spcPts val="4000"/>
              </a:lnSpc>
            </a:pPr>
            <a:r>
              <a:rPr lang="en-US" sz="4000" spc="-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2024 Commercial Rate Adjustment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7389" y="1616076"/>
            <a:ext cx="3887741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25"/>
              </a:lnSpc>
            </a:pPr>
            <a:endParaRPr lang="en-US" sz="2325" spc="116" dirty="0">
              <a:solidFill>
                <a:srgbClr val="507281"/>
              </a:solidFill>
              <a:latin typeface="+mj-lt"/>
            </a:endParaRPr>
          </a:p>
          <a:p>
            <a:pPr>
              <a:lnSpc>
                <a:spcPts val="2325"/>
              </a:lnSpc>
            </a:pPr>
            <a:r>
              <a:rPr lang="en-US" sz="2200" spc="116" dirty="0">
                <a:solidFill>
                  <a:schemeClr val="tx2"/>
                </a:solidFill>
                <a:latin typeface="+mj-lt"/>
              </a:rPr>
              <a:t>1 x Week Basic 3-Yard </a:t>
            </a:r>
          </a:p>
          <a:p>
            <a:pPr>
              <a:lnSpc>
                <a:spcPts val="2325"/>
              </a:lnSpc>
            </a:pPr>
            <a:r>
              <a:rPr lang="en-US" sz="2200" spc="116" dirty="0">
                <a:solidFill>
                  <a:schemeClr val="tx2"/>
                </a:solidFill>
                <a:latin typeface="+mj-lt"/>
              </a:rPr>
              <a:t>Increase 4.41% ($22.97)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7635" y="3217471"/>
            <a:ext cx="2502118" cy="597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25"/>
              </a:lnSpc>
            </a:pPr>
            <a:r>
              <a:rPr lang="en-US" sz="2325" spc="116" dirty="0">
                <a:solidFill>
                  <a:srgbClr val="507281"/>
                </a:solidFill>
                <a:latin typeface="Open Sans Bold"/>
              </a:rPr>
              <a:t> </a:t>
            </a:r>
            <a:r>
              <a:rPr lang="en-US" sz="2400" spc="116" dirty="0">
                <a:solidFill>
                  <a:srgbClr val="507281"/>
                </a:solidFill>
                <a:latin typeface="+mj-lt"/>
              </a:rPr>
              <a:t>Republic Operations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15216" y="2161658"/>
            <a:ext cx="2502617" cy="302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lang="en-US" sz="2400" spc="116" dirty="0">
                <a:solidFill>
                  <a:srgbClr val="507281"/>
                </a:solidFill>
                <a:latin typeface="+mj-lt"/>
              </a:rPr>
              <a:t>City Franchise Fee   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74562" y="4420850"/>
            <a:ext cx="1853659" cy="302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25"/>
              </a:lnSpc>
            </a:pPr>
            <a:r>
              <a:rPr lang="en-US" sz="2400" spc="116" dirty="0">
                <a:solidFill>
                  <a:srgbClr val="507281"/>
                </a:solidFill>
                <a:latin typeface="+mj-lt"/>
              </a:rPr>
              <a:t>  AB 939 Fees</a:t>
            </a:r>
          </a:p>
        </p:txBody>
      </p:sp>
      <p:sp>
        <p:nvSpPr>
          <p:cNvPr id="15" name="AutoShape 15"/>
          <p:cNvSpPr/>
          <p:nvPr/>
        </p:nvSpPr>
        <p:spPr>
          <a:xfrm>
            <a:off x="244826" y="3842583"/>
            <a:ext cx="1978558" cy="0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6966305" y="2455024"/>
            <a:ext cx="2469905" cy="9089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1080630" y="5677013"/>
            <a:ext cx="75874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en-US" sz="1800" dirty="0">
              <a:solidFill>
                <a:srgbClr val="295160"/>
              </a:solidFill>
              <a:latin typeface="+mj-l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800719" y="4708524"/>
            <a:ext cx="837165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295160"/>
                </a:solidFill>
                <a:latin typeface="+mj-lt"/>
              </a:rPr>
              <a:t>1.13%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5331" y="3823410"/>
            <a:ext cx="7424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295160"/>
                </a:solidFill>
                <a:latin typeface="+mj-lt"/>
              </a:rPr>
              <a:t>2.61</a:t>
            </a:r>
            <a:r>
              <a:rPr lang="en-US" sz="1800" dirty="0">
                <a:solidFill>
                  <a:srgbClr val="295160"/>
                </a:solidFill>
                <a:latin typeface="+mj-lt"/>
              </a:rPr>
              <a:t>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9118BB-AFB9-2F7A-B801-77966236B957}"/>
              </a:ext>
            </a:extLst>
          </p:cNvPr>
          <p:cNvSpPr txBox="1"/>
          <p:nvPr/>
        </p:nvSpPr>
        <p:spPr>
          <a:xfrm>
            <a:off x="1260491" y="4708524"/>
            <a:ext cx="1533803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25"/>
              </a:lnSpc>
            </a:pPr>
            <a:r>
              <a:rPr lang="en-US" sz="1800" spc="116" dirty="0">
                <a:solidFill>
                  <a:srgbClr val="507281"/>
                </a:solidFill>
                <a:latin typeface="+mj-lt"/>
              </a:rPr>
              <a:t> </a:t>
            </a:r>
            <a:endParaRPr lang="en-US" sz="2400" dirty="0"/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8E5C26BA-9B61-C6B7-0465-48D262BD6F2B}"/>
              </a:ext>
            </a:extLst>
          </p:cNvPr>
          <p:cNvSpPr txBox="1"/>
          <p:nvPr/>
        </p:nvSpPr>
        <p:spPr>
          <a:xfrm>
            <a:off x="7814228" y="2460693"/>
            <a:ext cx="70459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295160"/>
                </a:solidFill>
                <a:latin typeface="+mj-lt"/>
              </a:rPr>
              <a:t>0.66%</a:t>
            </a:r>
          </a:p>
        </p:txBody>
      </p:sp>
      <p:sp>
        <p:nvSpPr>
          <p:cNvPr id="9" name="AutoShape 19">
            <a:extLst>
              <a:ext uri="{FF2B5EF4-FFF2-40B4-BE49-F238E27FC236}">
                <a16:creationId xmlns:a16="http://schemas.microsoft.com/office/drawing/2014/main" id="{576E6DD8-C253-6706-53C2-1822CE978B87}"/>
              </a:ext>
            </a:extLst>
          </p:cNvPr>
          <p:cNvSpPr/>
          <p:nvPr/>
        </p:nvSpPr>
        <p:spPr>
          <a:xfrm rot="-1706906">
            <a:off x="7279304" y="4195918"/>
            <a:ext cx="1857682" cy="1025213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19">
            <a:extLst>
              <a:ext uri="{FF2B5EF4-FFF2-40B4-BE49-F238E27FC236}">
                <a16:creationId xmlns:a16="http://schemas.microsoft.com/office/drawing/2014/main" id="{F053A8E9-C1E6-B876-730C-C8C064A92AFE}"/>
              </a:ext>
            </a:extLst>
          </p:cNvPr>
          <p:cNvSpPr/>
          <p:nvPr/>
        </p:nvSpPr>
        <p:spPr>
          <a:xfrm rot="-1706906">
            <a:off x="6586146" y="4272954"/>
            <a:ext cx="474295" cy="578473"/>
          </a:xfrm>
          <a:prstGeom prst="line">
            <a:avLst/>
          </a:prstGeom>
          <a:ln w="47625" cap="flat">
            <a:solidFill>
              <a:schemeClr val="bg2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FAFA89A-BFCB-B405-0ACA-D79D83E08E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317408"/>
              </p:ext>
            </p:extLst>
          </p:nvPr>
        </p:nvGraphicFramePr>
        <p:xfrm>
          <a:off x="2860385" y="3004988"/>
          <a:ext cx="3937012" cy="361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3464" y="2140754"/>
            <a:ext cx="9086669" cy="4800599"/>
            <a:chOff x="0" y="0"/>
            <a:chExt cx="321410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14107" cy="2167467"/>
            </a:xfrm>
            <a:custGeom>
              <a:avLst/>
              <a:gdLst/>
              <a:ahLst/>
              <a:cxnLst/>
              <a:rect l="l" t="t" r="r" b="b"/>
              <a:pathLst>
                <a:path w="3214107" h="2167467">
                  <a:moveTo>
                    <a:pt x="0" y="0"/>
                  </a:moveTo>
                  <a:lnTo>
                    <a:pt x="3214107" y="0"/>
                  </a:lnTo>
                  <a:lnTo>
                    <a:pt x="321410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7F895A">
                <a:alpha val="6392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84917" y="2576338"/>
            <a:ext cx="2360426" cy="233276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680"/>
              </a:lnSpc>
            </a:pPr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916871" y="1111626"/>
            <a:ext cx="7943669" cy="1029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Summary of Rate Adjustment Components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CDD460-62C4-0821-12C7-987BB7223507}"/>
              </a:ext>
            </a:extLst>
          </p:cNvPr>
          <p:cNvSpPr/>
          <p:nvPr/>
        </p:nvSpPr>
        <p:spPr>
          <a:xfrm>
            <a:off x="1104898" y="2628690"/>
            <a:ext cx="7543800" cy="3898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9040D1B-23D8-61F1-0534-7E2C1FBF8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538777"/>
              </p:ext>
            </p:extLst>
          </p:nvPr>
        </p:nvGraphicFramePr>
        <p:xfrm>
          <a:off x="1960939" y="2729764"/>
          <a:ext cx="6535359" cy="3454549"/>
        </p:xfrm>
        <a:graphic>
          <a:graphicData uri="http://schemas.openxmlformats.org/drawingml/2006/table">
            <a:tbl>
              <a:tblPr/>
              <a:tblGrid>
                <a:gridCol w="44450">
                  <a:extLst>
                    <a:ext uri="{9D8B030D-6E8A-4147-A177-3AD203B41FA5}">
                      <a16:colId xmlns:a16="http://schemas.microsoft.com/office/drawing/2014/main" val="3465706965"/>
                    </a:ext>
                  </a:extLst>
                </a:gridCol>
                <a:gridCol w="971403">
                  <a:extLst>
                    <a:ext uri="{9D8B030D-6E8A-4147-A177-3AD203B41FA5}">
                      <a16:colId xmlns:a16="http://schemas.microsoft.com/office/drawing/2014/main" val="709382765"/>
                    </a:ext>
                  </a:extLst>
                </a:gridCol>
                <a:gridCol w="971403">
                  <a:extLst>
                    <a:ext uri="{9D8B030D-6E8A-4147-A177-3AD203B41FA5}">
                      <a16:colId xmlns:a16="http://schemas.microsoft.com/office/drawing/2014/main" val="2073800730"/>
                    </a:ext>
                  </a:extLst>
                </a:gridCol>
                <a:gridCol w="2534581">
                  <a:extLst>
                    <a:ext uri="{9D8B030D-6E8A-4147-A177-3AD203B41FA5}">
                      <a16:colId xmlns:a16="http://schemas.microsoft.com/office/drawing/2014/main" val="1176253482"/>
                    </a:ext>
                  </a:extLst>
                </a:gridCol>
                <a:gridCol w="971403">
                  <a:extLst>
                    <a:ext uri="{9D8B030D-6E8A-4147-A177-3AD203B41FA5}">
                      <a16:colId xmlns:a16="http://schemas.microsoft.com/office/drawing/2014/main" val="37821784"/>
                    </a:ext>
                  </a:extLst>
                </a:gridCol>
                <a:gridCol w="1042119">
                  <a:extLst>
                    <a:ext uri="{9D8B030D-6E8A-4147-A177-3AD203B41FA5}">
                      <a16:colId xmlns:a16="http://schemas.microsoft.com/office/drawing/2014/main" val="4115840161"/>
                    </a:ext>
                  </a:extLst>
                </a:gridCol>
              </a:tblGrid>
              <a:tr h="2564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Typical Service Type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Residential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Commercial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490808"/>
                  </a:ext>
                </a:extLst>
              </a:tr>
              <a:tr h="25645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Trash Service Level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32-Gallon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3-Cubic Yard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508043"/>
                  </a:ext>
                </a:extLst>
              </a:tr>
              <a:tr h="241366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23-24 Adjusted Rate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33.47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521.23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967528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Proposed Adjustments: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579653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24-25 Franchise Fee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0.21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3.45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4516053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24-25 SVSWA AB 939 Fees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0.31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5.91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92947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Disposal Portion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960935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Recycling Processing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734020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Organics Processing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267838"/>
                  </a:ext>
                </a:extLst>
              </a:tr>
              <a:tr h="241366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C&amp;D Processing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404047"/>
                  </a:ext>
                </a:extLst>
              </a:tr>
              <a:tr h="25645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Collection Element (Hauler CPI 4.0%)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0.78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13.61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633149"/>
                  </a:ext>
                </a:extLst>
              </a:tr>
              <a:tr h="256451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 24-25 Proposed Monthly Rate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34.87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544.20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787713"/>
                  </a:ext>
                </a:extLst>
              </a:tr>
              <a:tr h="2413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Monthly Increase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1.40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22.97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140196"/>
                  </a:ext>
                </a:extLst>
              </a:tr>
              <a:tr h="25645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Increase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923363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97184" y="2362200"/>
            <a:ext cx="7971003" cy="459219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94147" y="999590"/>
            <a:ext cx="8754990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endParaRPr lang="en-US" sz="4000" spc="-200" dirty="0">
              <a:solidFill>
                <a:srgbClr val="507281"/>
              </a:solidFill>
              <a:latin typeface="League Spartan"/>
            </a:endParaRPr>
          </a:p>
          <a:p>
            <a:pPr algn="ctr">
              <a:lnSpc>
                <a:spcPts val="4000"/>
              </a:lnSpc>
            </a:pPr>
            <a:r>
              <a:rPr lang="en-US" sz="4000" spc="-200" dirty="0">
                <a:solidFill>
                  <a:srgbClr val="507281"/>
                </a:solidFill>
                <a:latin typeface="+mj-lt"/>
              </a:rPr>
              <a:t>2024 Multi-Family  Rate Adjustment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3384" y="2665957"/>
            <a:ext cx="6586832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000000"/>
                </a:solidFill>
                <a:latin typeface="+mj-lt"/>
              </a:rPr>
              <a:t>Curbside Collection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A99E0F-8C47-0C05-1292-0999FA963225}"/>
              </a:ext>
            </a:extLst>
          </p:cNvPr>
          <p:cNvSpPr txBox="1"/>
          <p:nvPr/>
        </p:nvSpPr>
        <p:spPr>
          <a:xfrm>
            <a:off x="1937942" y="3276600"/>
            <a:ext cx="5867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2023 Rate $33.47</a:t>
            </a:r>
          </a:p>
          <a:p>
            <a:r>
              <a:rPr lang="en-US" b="1" u="sng" spc="116" dirty="0">
                <a:solidFill>
                  <a:srgbClr val="000000"/>
                </a:solidFill>
                <a:latin typeface="+mj-lt"/>
              </a:rPr>
              <a:t>2024 Rate $34.87</a:t>
            </a:r>
            <a:r>
              <a:rPr lang="en-US" b="1" spc="116" dirty="0">
                <a:solidFill>
                  <a:srgbClr val="000000"/>
                </a:solidFill>
                <a:latin typeface="+mj-lt"/>
              </a:rPr>
              <a:t>	</a:t>
            </a:r>
          </a:p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$1.40 Increase		4.18% Increase</a:t>
            </a:r>
          </a:p>
          <a:p>
            <a:endParaRPr lang="en-US" b="1" spc="116" dirty="0">
              <a:solidFill>
                <a:srgbClr val="000000"/>
              </a:solidFill>
              <a:latin typeface="+mj-lt"/>
            </a:endParaRPr>
          </a:p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$0.21 Franchise Fee</a:t>
            </a:r>
          </a:p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$0.31 AB 939 Fee</a:t>
            </a:r>
          </a:p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$0.10 Recycle fee</a:t>
            </a:r>
          </a:p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$0.00 Organic Fee</a:t>
            </a:r>
          </a:p>
          <a:p>
            <a:r>
              <a:rPr lang="en-US" b="1" spc="116" dirty="0">
                <a:solidFill>
                  <a:srgbClr val="000000"/>
                </a:solidFill>
                <a:latin typeface="+mj-lt"/>
              </a:rPr>
              <a:t>$0.78 Collection	</a:t>
            </a:r>
          </a:p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2000" y="2321503"/>
            <a:ext cx="9415182" cy="5424203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499305" y="1040420"/>
            <a:ext cx="8754990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endParaRPr lang="en-US" sz="4000" spc="-200" dirty="0">
              <a:solidFill>
                <a:srgbClr val="507281"/>
              </a:solidFill>
              <a:latin typeface="League Spartan"/>
            </a:endParaRPr>
          </a:p>
          <a:p>
            <a:pPr algn="ctr">
              <a:lnSpc>
                <a:spcPts val="4000"/>
              </a:lnSpc>
            </a:pPr>
            <a:r>
              <a:rPr lang="en-US" sz="4000" spc="-200" dirty="0">
                <a:solidFill>
                  <a:srgbClr val="507281"/>
                </a:solidFill>
                <a:latin typeface="+mj-lt"/>
              </a:rPr>
              <a:t>2024 Multi-Family  Rate Adjustment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416FE8-F076-FA34-96BE-4DFD1E758FA2}"/>
              </a:ext>
            </a:extLst>
          </p:cNvPr>
          <p:cNvSpPr txBox="1"/>
          <p:nvPr/>
        </p:nvSpPr>
        <p:spPr>
          <a:xfrm>
            <a:off x="2298492" y="2535765"/>
            <a:ext cx="5156616" cy="57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200" dirty="0">
                <a:solidFill>
                  <a:srgbClr val="000000"/>
                </a:solidFill>
                <a:latin typeface="+mj-lt"/>
              </a:rPr>
              <a:t>Consolidated Charges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3CD37C5-9134-5B48-5A68-4024CD24F3AD}"/>
              </a:ext>
            </a:extLst>
          </p:cNvPr>
          <p:cNvSpPr txBox="1"/>
          <p:nvPr/>
        </p:nvSpPr>
        <p:spPr>
          <a:xfrm>
            <a:off x="2279442" y="3325762"/>
            <a:ext cx="5156616" cy="2808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919"/>
              </a:lnSpc>
            </a:pPr>
            <a:r>
              <a:rPr lang="en-US" sz="1800" b="1" u="sng" dirty="0">
                <a:solidFill>
                  <a:srgbClr val="000000"/>
                </a:solidFill>
                <a:latin typeface="+mj-lt"/>
              </a:rPr>
              <a:t>3 Yard Garbage Bin</a:t>
            </a:r>
          </a:p>
          <a:p>
            <a:r>
              <a:rPr lang="en-US" b="1" dirty="0">
                <a:solidFill>
                  <a:srgbClr val="000000"/>
                </a:solidFill>
                <a:latin typeface="+mj-lt"/>
              </a:rPr>
              <a:t>2023 Rate  $521.23</a:t>
            </a:r>
          </a:p>
          <a:p>
            <a:r>
              <a:rPr lang="en-US" b="1" u="sng" dirty="0">
                <a:solidFill>
                  <a:srgbClr val="000000"/>
                </a:solidFill>
                <a:latin typeface="+mj-lt"/>
              </a:rPr>
              <a:t>2024 Rate $544.20</a:t>
            </a:r>
          </a:p>
          <a:p>
            <a:r>
              <a:rPr lang="en-US" b="1" dirty="0">
                <a:solidFill>
                  <a:srgbClr val="000000"/>
                </a:solidFill>
                <a:latin typeface="+mj-lt"/>
              </a:rPr>
              <a:t>Increase $22.97		4.41% Increase</a:t>
            </a:r>
          </a:p>
          <a:p>
            <a:endParaRPr lang="en-US" b="1" dirty="0">
              <a:solidFill>
                <a:srgbClr val="000000"/>
              </a:solidFill>
              <a:latin typeface="+mj-lt"/>
            </a:endParaRPr>
          </a:p>
          <a:p>
            <a:r>
              <a:rPr lang="en-US" sz="1800" b="1" u="sng" dirty="0">
                <a:solidFill>
                  <a:srgbClr val="000000"/>
                </a:solidFill>
                <a:latin typeface="+mj-lt"/>
              </a:rPr>
              <a:t>3 Yard Recycle</a:t>
            </a:r>
          </a:p>
          <a:p>
            <a:r>
              <a:rPr lang="en-US" b="1" dirty="0">
                <a:solidFill>
                  <a:srgbClr val="000000"/>
                </a:solidFill>
                <a:latin typeface="+mj-lt"/>
              </a:rPr>
              <a:t>2023 Rate $336.20</a:t>
            </a:r>
          </a:p>
          <a:p>
            <a:r>
              <a:rPr lang="en-US" sz="1800" b="1" u="sng" dirty="0">
                <a:solidFill>
                  <a:srgbClr val="000000"/>
                </a:solidFill>
                <a:latin typeface="+mj-lt"/>
              </a:rPr>
              <a:t>2024 Rate $350.19</a:t>
            </a:r>
            <a:r>
              <a:rPr lang="en-US" sz="1800" b="1" dirty="0">
                <a:solidFill>
                  <a:srgbClr val="000000"/>
                </a:solidFill>
                <a:latin typeface="+mj-lt"/>
              </a:rPr>
              <a:t>		</a:t>
            </a:r>
          </a:p>
          <a:p>
            <a:r>
              <a:rPr lang="en-US" b="1" dirty="0">
                <a:solidFill>
                  <a:srgbClr val="000000"/>
                </a:solidFill>
                <a:latin typeface="+mj-lt"/>
              </a:rPr>
              <a:t>Increase $13.99		</a:t>
            </a:r>
            <a:r>
              <a:rPr lang="en-US" sz="1800" b="1" dirty="0">
                <a:solidFill>
                  <a:srgbClr val="000000"/>
                </a:solidFill>
                <a:latin typeface="+mj-lt"/>
              </a:rPr>
              <a:t>4.16% Increase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rgbClr val="507281"/>
    </a:dk1>
    <a:lt1>
      <a:srgbClr val="7F895A"/>
    </a:lt1>
    <a:dk2>
      <a:srgbClr val="72555D"/>
    </a:dk2>
    <a:lt2>
      <a:srgbClr val="C1882C"/>
    </a:lt2>
    <a:accent1>
      <a:srgbClr val="507281"/>
    </a:accent1>
    <a:accent2>
      <a:srgbClr val="7F895A"/>
    </a:accent2>
    <a:accent3>
      <a:srgbClr val="72555D"/>
    </a:accent3>
    <a:accent4>
      <a:srgbClr val="C1882C"/>
    </a:accent4>
    <a:accent5>
      <a:srgbClr val="DBBC82"/>
    </a:accent5>
    <a:accent6>
      <a:srgbClr val="507281"/>
    </a:accent6>
    <a:hlink>
      <a:srgbClr val="0070C0"/>
    </a:hlink>
    <a:folHlink>
      <a:srgbClr val="0070C0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rgbClr val="507281"/>
    </a:dk1>
    <a:lt1>
      <a:srgbClr val="7F895A"/>
    </a:lt1>
    <a:dk2>
      <a:srgbClr val="72555D"/>
    </a:dk2>
    <a:lt2>
      <a:srgbClr val="C1882C"/>
    </a:lt2>
    <a:accent1>
      <a:srgbClr val="507281"/>
    </a:accent1>
    <a:accent2>
      <a:srgbClr val="7F895A"/>
    </a:accent2>
    <a:accent3>
      <a:srgbClr val="72555D"/>
    </a:accent3>
    <a:accent4>
      <a:srgbClr val="C1882C"/>
    </a:accent4>
    <a:accent5>
      <a:srgbClr val="DBBC82"/>
    </a:accent5>
    <a:accent6>
      <a:srgbClr val="507281"/>
    </a:accent6>
    <a:hlink>
      <a:srgbClr val="0070C0"/>
    </a:hlink>
    <a:folHlink>
      <a:srgbClr val="0070C0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rgbClr val="507281"/>
    </a:dk1>
    <a:lt1>
      <a:srgbClr val="7F895A"/>
    </a:lt1>
    <a:dk2>
      <a:srgbClr val="72555D"/>
    </a:dk2>
    <a:lt2>
      <a:srgbClr val="C1882C"/>
    </a:lt2>
    <a:accent1>
      <a:srgbClr val="507281"/>
    </a:accent1>
    <a:accent2>
      <a:srgbClr val="7F895A"/>
    </a:accent2>
    <a:accent3>
      <a:srgbClr val="72555D"/>
    </a:accent3>
    <a:accent4>
      <a:srgbClr val="C1882C"/>
    </a:accent4>
    <a:accent5>
      <a:srgbClr val="DBBC82"/>
    </a:accent5>
    <a:accent6>
      <a:srgbClr val="507281"/>
    </a:accent6>
    <a:hlink>
      <a:srgbClr val="0070C0"/>
    </a:hlink>
    <a:folHlink>
      <a:srgbClr val="0070C0"/>
    </a:folHlink>
  </a:clrScheme>
</a:themeOverride>
</file>

<file path=ppt/theme/themeOverride4.xml><?xml version="1.0" encoding="utf-8"?>
<a:themeOverride xmlns:a="http://schemas.openxmlformats.org/drawingml/2006/main">
  <a:clrScheme name="Custom 1">
    <a:dk1>
      <a:srgbClr val="507281"/>
    </a:dk1>
    <a:lt1>
      <a:srgbClr val="7F895A"/>
    </a:lt1>
    <a:dk2>
      <a:srgbClr val="72555D"/>
    </a:dk2>
    <a:lt2>
      <a:srgbClr val="C1882C"/>
    </a:lt2>
    <a:accent1>
      <a:srgbClr val="507281"/>
    </a:accent1>
    <a:accent2>
      <a:srgbClr val="7F895A"/>
    </a:accent2>
    <a:accent3>
      <a:srgbClr val="72555D"/>
    </a:accent3>
    <a:accent4>
      <a:srgbClr val="C1882C"/>
    </a:accent4>
    <a:accent5>
      <a:srgbClr val="DBBC82"/>
    </a:accent5>
    <a:accent6>
      <a:srgbClr val="507281"/>
    </a:accent6>
    <a:hlink>
      <a:srgbClr val="0070C0"/>
    </a:hlink>
    <a:folHlink>
      <a:srgbClr val="0070C0"/>
    </a:folHlink>
  </a:clrScheme>
</a:themeOverride>
</file>

<file path=ppt/theme/themeOverride5.xml><?xml version="1.0" encoding="utf-8"?>
<a:themeOverride xmlns:a="http://schemas.openxmlformats.org/drawingml/2006/main">
  <a:clrScheme name="Custom 1">
    <a:dk1>
      <a:srgbClr val="507281"/>
    </a:dk1>
    <a:lt1>
      <a:srgbClr val="7F895A"/>
    </a:lt1>
    <a:dk2>
      <a:srgbClr val="72555D"/>
    </a:dk2>
    <a:lt2>
      <a:srgbClr val="C1882C"/>
    </a:lt2>
    <a:accent1>
      <a:srgbClr val="507281"/>
    </a:accent1>
    <a:accent2>
      <a:srgbClr val="7F895A"/>
    </a:accent2>
    <a:accent3>
      <a:srgbClr val="72555D"/>
    </a:accent3>
    <a:accent4>
      <a:srgbClr val="C1882C"/>
    </a:accent4>
    <a:accent5>
      <a:srgbClr val="DBBC82"/>
    </a:accent5>
    <a:accent6>
      <a:srgbClr val="507281"/>
    </a:accent6>
    <a:hlink>
      <a:srgbClr val="0070C0"/>
    </a:hlink>
    <a:folHlink>
      <a:srgbClr val="0070C0"/>
    </a:folHlink>
  </a:clrScheme>
</a:themeOverride>
</file>

<file path=ppt/theme/themeOverride6.xml><?xml version="1.0" encoding="utf-8"?>
<a:themeOverride xmlns:a="http://schemas.openxmlformats.org/drawingml/2006/main">
  <a:clrScheme name="Custom 1">
    <a:dk1>
      <a:srgbClr val="507281"/>
    </a:dk1>
    <a:lt1>
      <a:srgbClr val="7F895A"/>
    </a:lt1>
    <a:dk2>
      <a:srgbClr val="72555D"/>
    </a:dk2>
    <a:lt2>
      <a:srgbClr val="C1882C"/>
    </a:lt2>
    <a:accent1>
      <a:srgbClr val="507281"/>
    </a:accent1>
    <a:accent2>
      <a:srgbClr val="7F895A"/>
    </a:accent2>
    <a:accent3>
      <a:srgbClr val="72555D"/>
    </a:accent3>
    <a:accent4>
      <a:srgbClr val="C1882C"/>
    </a:accent4>
    <a:accent5>
      <a:srgbClr val="DBBC82"/>
    </a:accent5>
    <a:accent6>
      <a:srgbClr val="507281"/>
    </a:accent6>
    <a:hlink>
      <a:srgbClr val="0070C0"/>
    </a:hlink>
    <a:folHlink>
      <a:srgbClr val="007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5103</TotalTime>
  <Words>307</Words>
  <Application>Microsoft Office PowerPoint</Application>
  <PresentationFormat>Custom</PresentationFormat>
  <Paragraphs>105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Wingdings 2</vt:lpstr>
      <vt:lpstr>Open Sans Bold</vt:lpstr>
      <vt:lpstr>League Spartan</vt:lpstr>
      <vt:lpstr>Constantia</vt:lpstr>
      <vt:lpstr>Times New Roman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Rate Adjustment</dc:title>
  <dc:creator>David Jacobs</dc:creator>
  <cp:lastModifiedBy>Jamie Platz</cp:lastModifiedBy>
  <cp:revision>45</cp:revision>
  <cp:lastPrinted>2024-04-08T16:25:19Z</cp:lastPrinted>
  <dcterms:created xsi:type="dcterms:W3CDTF">2006-08-16T00:00:00Z</dcterms:created>
  <dcterms:modified xsi:type="dcterms:W3CDTF">2024-04-09T21:18:07Z</dcterms:modified>
  <dc:identifier>DAFB0d3qVKo</dc:identifier>
</cp:coreProperties>
</file>