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301" r:id="rId3"/>
    <p:sldId id="305" r:id="rId4"/>
    <p:sldId id="315" r:id="rId5"/>
    <p:sldId id="310" r:id="rId6"/>
    <p:sldId id="309" r:id="rId7"/>
    <p:sldId id="303" r:id="rId8"/>
    <p:sldId id="307" r:id="rId9"/>
    <p:sldId id="308" r:id="rId10"/>
    <p:sldId id="313" r:id="rId11"/>
    <p:sldId id="311" r:id="rId12"/>
    <p:sldId id="295" r:id="rId13"/>
    <p:sldId id="314" r:id="rId14"/>
    <p:sldId id="312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Brinton" initials="LB" lastIdx="1" clrIdx="0">
    <p:extLst>
      <p:ext uri="{19B8F6BF-5375-455C-9EA6-DF929625EA0E}">
        <p15:presenceInfo xmlns:p15="http://schemas.microsoft.com/office/powerpoint/2012/main" userId="S::lisab@ci.salinas.ca.us::7dd73627-4b78-4a69-b7a3-52ac02929f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6F7F3"/>
    <a:srgbClr val="F4F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CF31FF-1F13-491B-8D64-AAA3C2BCC6B0}" type="datetimeFigureOut">
              <a:rPr lang="en-US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15572C-E3EE-4153-8820-A383EDE735A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12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03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08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92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/>
              <a:t>Provide </a:t>
            </a:r>
            <a:r>
              <a:rPr kumimoji="0" lang="en-US" sz="18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Adequate Sites for Housing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Financial Assistance and Gap Financing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err="1"/>
              <a:t>Prohousing</a:t>
            </a:r>
            <a:r>
              <a:rPr lang="en-US" sz="4000"/>
              <a:t> Designation and Resources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Facilitate Accessory Dwelling 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East Area Specific Plan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General Plan and Zoning Code Update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Reduce Fees and Housing Production Constraints  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16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/>
              <a:t>Housing Services Program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Residential Rental Registration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Fair Housing Education, Outreach, and Services</a:t>
            </a:r>
          </a:p>
          <a:p>
            <a:pPr marL="514350" indent="-514350">
              <a:buAutoNum type="arabicPeriod"/>
            </a:pPr>
            <a:endParaRPr lang="en-US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 panose="020F0502020204030204"/>
              </a:rPr>
              <a:t>Meeting image is from the Tenants' rights townhall organized by Councilmember Rocha. </a:t>
            </a:r>
          </a:p>
          <a:p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76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/>
              <a:t>Use Code Enforcement Strategically. Reduce blight by using code enforcement, nuisance abatement, and receivership to address significant problem properties.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Educate Residents and Community partners on Code Enforcement through a variety of platforms such as social media, printed materials and workshops. 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2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000"/>
              <a:t>Housing Vouchers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Homebuyer Resources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Housing and Services for Persons with Disabilities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Equitable Housing and Service Access for Unhoused Individuals and Families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Preservation Affordable Housing At-Risk of Conversion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Local Workforce Housing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/>
              <a:t>Farmworker Housing 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51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Invest in Disadvantaged Neighborhoods</a:t>
            </a:r>
          </a:p>
          <a:p>
            <a:pPr marL="881068" lvl="1" indent="-514350">
              <a:buFont typeface="+mj-lt"/>
              <a:buAutoNum type="arabicPeriod"/>
            </a:pPr>
            <a:r>
              <a:rPr lang="en-US"/>
              <a:t>Chinatown Revitalization Plan</a:t>
            </a:r>
          </a:p>
          <a:p>
            <a:pPr marL="880745" lvl="1" indent="-514350">
              <a:buFont typeface="+mj-lt"/>
              <a:buAutoNum type="arabicPeriod"/>
            </a:pPr>
            <a:r>
              <a:rPr lang="en-US"/>
              <a:t>Alisal Vibrancy Plan</a:t>
            </a:r>
            <a:endParaRPr lang="en-US">
              <a:cs typeface="Calibri" panose="020F0502020204030204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/>
              <a:t>Historic Resources</a:t>
            </a:r>
          </a:p>
          <a:p>
            <a:pPr marL="881068" lvl="1" indent="-514350">
              <a:buFont typeface="+mj-lt"/>
              <a:buAutoNum type="arabicPeriod"/>
            </a:pPr>
            <a:r>
              <a:rPr lang="en-US"/>
              <a:t>Programs to support preservation of historic buildings</a:t>
            </a:r>
          </a:p>
          <a:p>
            <a:pPr marL="366395" lvl="1" algn="l">
              <a:spcBef>
                <a:spcPts val="0"/>
              </a:spcBef>
              <a:spcAft>
                <a:spcPts val="0"/>
              </a:spcAft>
            </a:pPr>
            <a:endParaRPr lang="en-US" b="0" i="0" u="none" strike="noStrike">
              <a:effectLst/>
              <a:latin typeface="Calibri" panose="020F0502020204030204"/>
              <a:cs typeface="Calibri" panose="020F0502020204030204"/>
            </a:endParaRPr>
          </a:p>
          <a:p>
            <a:pPr marL="652145" lvl="1" indent="-285750">
              <a:buFont typeface="Arial"/>
              <a:buChar char="•"/>
            </a:pPr>
            <a:r>
              <a:rPr lang="en-US">
                <a:latin typeface="Calibri" panose="020F0502020204030204"/>
                <a:cs typeface="Calibri" panose="020F0502020204030204"/>
              </a:rPr>
              <a:t>Image is from a clean up part of the Alisal Ambassador Program in collaboration with AMOR Salinas and SUBA. </a:t>
            </a:r>
          </a:p>
          <a:p>
            <a:pPr fontAlgn="t"/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53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95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09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2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78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59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1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8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3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3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1" y="-7937"/>
            <a:ext cx="12217401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1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2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2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8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6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11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17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23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3" indent="-273053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71" indent="-2460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indent="-246066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65" indent="-209553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106" indent="-209553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82" indent="-21031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64" indent="-18288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88" indent="-182882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911" indent="-182882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hyperlink" Target="http://anilkurup59.blogspot.com/2012_07_01_archiv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685801"/>
            <a:ext cx="10972800" cy="2514601"/>
          </a:xfrm>
        </p:spPr>
        <p:txBody>
          <a:bodyPr/>
          <a:lstStyle/>
          <a:p>
            <a:pPr marL="0" indent="0" algn="ctr">
              <a:buNone/>
            </a:pPr>
            <a:endParaRPr lang="en-US" sz="3200" b="1">
              <a:latin typeface="+mj-lt"/>
            </a:endParaRPr>
          </a:p>
          <a:p>
            <a:pPr marL="0" indent="0" algn="ctr">
              <a:buNone/>
            </a:pPr>
            <a:endParaRPr lang="en-US" sz="3200" b="1">
              <a:latin typeface="+mj-lt"/>
            </a:endParaRPr>
          </a:p>
          <a:p>
            <a:pPr marL="0" indent="0" algn="ctr">
              <a:buNone/>
            </a:pPr>
            <a:endParaRPr lang="en-US" sz="3200" b="1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7400" y="5020639"/>
            <a:ext cx="807720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latin typeface="+mj-lt"/>
                <a:cs typeface="Calibri"/>
              </a:rPr>
              <a:t>City Council</a:t>
            </a:r>
          </a:p>
          <a:p>
            <a:pPr algn="ctr"/>
            <a:r>
              <a:rPr lang="en-US" sz="2800" dirty="0">
                <a:latin typeface="+mj-lt"/>
              </a:rPr>
              <a:t>December 5, 2023</a:t>
            </a:r>
            <a:endParaRPr lang="en-US" sz="2800" dirty="0">
              <a:latin typeface="+mj-lt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9886" y="1190188"/>
            <a:ext cx="9192228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 dirty="0">
                <a:latin typeface="+mj-lt"/>
                <a:cs typeface="Calibri"/>
              </a:rPr>
              <a:t>Final 2023-2031 Housing Element Adoption </a:t>
            </a:r>
            <a:br>
              <a:rPr lang="en-US" sz="5400" b="1" dirty="0">
                <a:latin typeface="+mj-lt"/>
                <a:cs typeface="Calibri"/>
              </a:rPr>
            </a:br>
            <a:r>
              <a:rPr lang="en-US" sz="5400" b="1" dirty="0">
                <a:latin typeface="+mj-lt"/>
                <a:cs typeface="Calibri"/>
              </a:rPr>
              <a:t>(General Plan Amendment 2023-002)</a:t>
            </a:r>
            <a:endParaRPr lang="en-US" sz="5400" b="1" dirty="0">
              <a:latin typeface="Calibri"/>
              <a:cs typeface="Calibri"/>
            </a:endParaRPr>
          </a:p>
        </p:txBody>
      </p:sp>
      <p:pic>
        <p:nvPicPr>
          <p:cNvPr id="4" name="Picture 4" descr="thumbnail_VisionSalinas_Logo_01_B.png">
            <a:extLst>
              <a:ext uri="{FF2B5EF4-FFF2-40B4-BE49-F238E27FC236}">
                <a16:creationId xmlns:a16="http://schemas.microsoft.com/office/drawing/2014/main" id="{0F0594F0-6F1D-4BB2-AA1F-1CBFCC76F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482" y="3642629"/>
            <a:ext cx="2743200" cy="274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/>
              <a:t>The Housing Element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2398776"/>
            <a:ext cx="7353300" cy="3719866"/>
          </a:xfrm>
        </p:spPr>
        <p:txBody>
          <a:bodyPr/>
          <a:lstStyle/>
          <a:p>
            <a:pPr marL="273050" indent="-273050"/>
            <a:r>
              <a:rPr lang="en-US" sz="2800" dirty="0"/>
              <a:t>Establishes City Housing goals and policies </a:t>
            </a:r>
            <a:endParaRPr lang="en-US" dirty="0"/>
          </a:p>
          <a:p>
            <a:pPr marL="273050" indent="-273050"/>
            <a:r>
              <a:rPr lang="en-US" sz="2800" dirty="0"/>
              <a:t>Eight year update</a:t>
            </a:r>
          </a:p>
          <a:p>
            <a:pPr marL="273050" indent="-273050"/>
            <a:r>
              <a:rPr lang="en-US" sz="2800" dirty="0"/>
              <a:t>Due to HCD by December 2023 </a:t>
            </a:r>
          </a:p>
          <a:p>
            <a:pPr marL="273050" indent="-273050"/>
            <a:r>
              <a:rPr lang="en-US" sz="2800" dirty="0"/>
              <a:t>Required to apply for various HCD funding opportunities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 descr="Diagram, website&#10;&#10;Description automatically generated with medium confidence">
            <a:extLst>
              <a:ext uri="{FF2B5EF4-FFF2-40B4-BE49-F238E27FC236}">
                <a16:creationId xmlns:a16="http://schemas.microsoft.com/office/drawing/2014/main" id="{6782230A-0A12-9572-9042-6776569C3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793" y="1807627"/>
            <a:ext cx="3749826" cy="43847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721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 dirty="0"/>
              <a:t>Community Engagement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2ABA2D7-CEF8-6851-24F9-C541C489C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97" y="1672572"/>
            <a:ext cx="5002305" cy="2180761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FD706D5E-81C0-D2A5-3F7F-23A8F116A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298" y="1496597"/>
            <a:ext cx="3334870" cy="2673168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353B6C07-F67F-F8BD-3E15-557575D92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120" y="4140422"/>
            <a:ext cx="4043080" cy="2466019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F2F9B91B-4E52-9DE4-E7C5-C69E6140B4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9755" y="1496597"/>
            <a:ext cx="4513445" cy="27610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9EC01E-CFA6-046E-DAED-41CF989501F2}"/>
              </a:ext>
            </a:extLst>
          </p:cNvPr>
          <p:cNvSpPr txBox="1"/>
          <p:nvPr/>
        </p:nvSpPr>
        <p:spPr>
          <a:xfrm>
            <a:off x="359565" y="4169765"/>
            <a:ext cx="444650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Housing Element Workshops (3)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Participants (60+)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Mixteco</a:t>
            </a:r>
            <a:r>
              <a:rPr lang="en-US" sz="2000" dirty="0"/>
              <a:t> interpretation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9D3DA0-66B9-0ADB-D98B-80FD3FFE4D35}"/>
              </a:ext>
            </a:extLst>
          </p:cNvPr>
          <p:cNvSpPr txBox="1"/>
          <p:nvPr/>
        </p:nvSpPr>
        <p:spPr>
          <a:xfrm>
            <a:off x="5041249" y="4072831"/>
            <a:ext cx="3298544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onstantia"/>
                <a:cs typeface="Calibri"/>
              </a:rPr>
              <a:t>GPU Ambassadors: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Constantia"/>
                <a:cs typeface="Calibri"/>
              </a:rPr>
              <a:t>House Meetings (101)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Constantia"/>
                <a:cs typeface="Calibri"/>
              </a:rPr>
              <a:t>Farmworkers reached (340+)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Constantia"/>
                <a:cs typeface="Calibri"/>
              </a:rPr>
              <a:t>Meetings conducted in </a:t>
            </a:r>
            <a:r>
              <a:rPr lang="en-US" sz="2000" dirty="0" err="1">
                <a:latin typeface="Constantia"/>
                <a:cs typeface="Calibri"/>
              </a:rPr>
              <a:t>Mixteco</a:t>
            </a:r>
            <a:r>
              <a:rPr lang="en-US" sz="2000" dirty="0">
                <a:latin typeface="Constantia"/>
                <a:cs typeface="Calibri"/>
              </a:rPr>
              <a:t> (19)</a:t>
            </a:r>
          </a:p>
        </p:txBody>
      </p:sp>
    </p:spTree>
    <p:extLst>
      <p:ext uri="{BB962C8B-B14F-4D97-AF65-F5344CB8AC3E}">
        <p14:creationId xmlns:p14="http://schemas.microsoft.com/office/powerpoint/2010/main" val="111528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 dirty="0"/>
              <a:t>Recurring Themes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9EC01E-CFA6-046E-DAED-41CF989501F2}"/>
              </a:ext>
            </a:extLst>
          </p:cNvPr>
          <p:cNvSpPr txBox="1"/>
          <p:nvPr/>
        </p:nvSpPr>
        <p:spPr>
          <a:xfrm>
            <a:off x="584083" y="1889878"/>
            <a:ext cx="5264058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/>
              <a:t>Need for more housing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Affordability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Need to maintain existing housing/neighborhoods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Housing for disadvantaged populations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Renter resources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Housing for farmworkers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Be innovative 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2996302-3F87-E5AA-EAAF-D960F4AE6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103" y="2050651"/>
            <a:ext cx="5740697" cy="340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4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/>
              <a:t>Housing Goal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677116"/>
            <a:ext cx="9453418" cy="4543575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Increase Housing Supply and Opportunities for All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3340D68-421E-43D7-DE7C-C4C7CCB50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83" y="2843436"/>
            <a:ext cx="2448486" cy="3222811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F58F62A-39D3-F4A0-1EEC-BDF008173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397" y="2963821"/>
            <a:ext cx="2630581" cy="297908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27CBE8C-AA22-47C6-0E82-17E4933634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858" r="15241" b="-355"/>
          <a:stretch/>
        </p:blipFill>
        <p:spPr>
          <a:xfrm>
            <a:off x="2520902" y="2229703"/>
            <a:ext cx="2849412" cy="203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BA1C3B-2B03-C2A4-CC39-B4D95E9AF5B7}"/>
              </a:ext>
            </a:extLst>
          </p:cNvPr>
          <p:cNvSpPr txBox="1"/>
          <p:nvPr/>
        </p:nvSpPr>
        <p:spPr>
          <a:xfrm>
            <a:off x="8125721" y="2963821"/>
            <a:ext cx="3523129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Arial"/>
              <a:buChar char="•"/>
            </a:pPr>
            <a:r>
              <a:rPr lang="en-US" sz="2800" dirty="0"/>
              <a:t>Incentivize/support production 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/>
              <a:t>Encourage/facilitate ADUs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/>
              <a:t>Encourage diverse housing types 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15CA406-AE1D-6096-8CFC-9FE8DA9BF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675" y="4256429"/>
            <a:ext cx="3409949" cy="260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0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/>
              <a:t>Housing Goal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1" y="1914524"/>
            <a:ext cx="9730508" cy="4197431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Provide Tenant Protections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BCD72A-E870-A578-FD9C-BD72220FC978}"/>
              </a:ext>
            </a:extLst>
          </p:cNvPr>
          <p:cNvSpPr txBox="1"/>
          <p:nvPr/>
        </p:nvSpPr>
        <p:spPr>
          <a:xfrm>
            <a:off x="508000" y="2922973"/>
            <a:ext cx="4442274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Arial"/>
              <a:buChar char="•"/>
            </a:pPr>
            <a:r>
              <a:rPr lang="en-US" sz="2800" dirty="0"/>
              <a:t>Policies/programs to prevent displacement </a:t>
            </a:r>
          </a:p>
          <a:p>
            <a:pPr marL="228600" indent="-228600">
              <a:buChar char="•"/>
            </a:pPr>
            <a:r>
              <a:rPr lang="en-US" sz="2800" dirty="0"/>
              <a:t>Develop tenants' rights programs</a:t>
            </a:r>
          </a:p>
          <a:p>
            <a:pPr marL="228600" indent="-228600">
              <a:buChar char="•"/>
            </a:pPr>
            <a:r>
              <a:rPr lang="en-US" sz="2800" dirty="0"/>
              <a:t>Provide education and connect tenants to legal services 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21A18E1-58A3-EE22-2F3D-3837221AF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12496" y="4255502"/>
            <a:ext cx="2994211" cy="2004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Tenant Rights That You Must Know - NY Rent Own Sell">
            <a:extLst>
              <a:ext uri="{FF2B5EF4-FFF2-40B4-BE49-F238E27FC236}">
                <a16:creationId xmlns:a16="http://schemas.microsoft.com/office/drawing/2014/main" id="{AE804A5C-0A05-6774-062D-019AD6106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3813" y="4233892"/>
            <a:ext cx="2997199" cy="2004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 descr="image.png">
            <a:extLst>
              <a:ext uri="{FF2B5EF4-FFF2-40B4-BE49-F238E27FC236}">
                <a16:creationId xmlns:a16="http://schemas.microsoft.com/office/drawing/2014/main" id="{1107A4B5-6172-C143-7C89-39DF0473F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096" y="1550828"/>
            <a:ext cx="3899647" cy="2198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664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/>
              <a:t>Housing Goal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843371"/>
            <a:ext cx="10215418" cy="4434840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Access to Safe and Healthy Housing for all Residents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EE790-2D36-0894-57BB-10319BD67899}"/>
              </a:ext>
            </a:extLst>
          </p:cNvPr>
          <p:cNvSpPr txBox="1"/>
          <p:nvPr/>
        </p:nvSpPr>
        <p:spPr>
          <a:xfrm>
            <a:off x="448005" y="2844025"/>
            <a:ext cx="4284757" cy="36625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cs typeface="Arial"/>
              </a:rPr>
              <a:t>Improve the quality and condition of rental housing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cs typeface="Arial"/>
              </a:rPr>
              <a:t>Promote rehabilitation of housing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cs typeface="Arial"/>
              </a:rPr>
              <a:t>Promote sustainable and healthy housing 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Arial"/>
            </a:endParaRPr>
          </a:p>
        </p:txBody>
      </p:sp>
      <p:pic>
        <p:nvPicPr>
          <p:cNvPr id="5" name="Picture 5" descr="Apply for the City's Housing Rehabilitation Program | City of Mission Viejo">
            <a:extLst>
              <a:ext uri="{FF2B5EF4-FFF2-40B4-BE49-F238E27FC236}">
                <a16:creationId xmlns:a16="http://schemas.microsoft.com/office/drawing/2014/main" id="{44D3FDF4-305C-AB4E-F449-7449DA65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324" y="4668179"/>
            <a:ext cx="3318933" cy="1838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1571A4B-F144-DCD3-F9C3-0A842F7F2B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820" r="-5854" b="46123"/>
          <a:stretch/>
        </p:blipFill>
        <p:spPr>
          <a:xfrm>
            <a:off x="6230515" y="2588533"/>
            <a:ext cx="4182514" cy="185129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9480F5A-C545-459E-2BBE-52A5E04B52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381" y="4642540"/>
            <a:ext cx="3369733" cy="1838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0871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/>
              <a:t>Housing Goal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677116"/>
            <a:ext cx="10049163" cy="4434840"/>
          </a:xfrm>
        </p:spPr>
        <p:txBody>
          <a:bodyPr/>
          <a:lstStyle/>
          <a:p>
            <a:pPr marL="0" indent="0">
              <a:buNone/>
            </a:pPr>
            <a:r>
              <a:rPr lang="en-US" u="sng"/>
              <a:t>Advance Housing Affordability and Opportunity at all Income Levels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0B6995-0DA3-527A-05D0-551F1833A910}"/>
              </a:ext>
            </a:extLst>
          </p:cNvPr>
          <p:cNvSpPr txBox="1"/>
          <p:nvPr/>
        </p:nvSpPr>
        <p:spPr>
          <a:xfrm>
            <a:off x="506309" y="2531403"/>
            <a:ext cx="5951641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Arial"/>
              <a:buChar char="•"/>
            </a:pPr>
            <a:r>
              <a:rPr lang="en-US" sz="2800" dirty="0">
                <a:cs typeface="Arial"/>
              </a:rPr>
              <a:t>Advance rent stabilization 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cs typeface="Arial"/>
              </a:rPr>
              <a:t>Facilitate production of affordable housing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cs typeface="Arial"/>
              </a:rPr>
              <a:t>Connect residents to financial resources 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ea typeface="+mn-lt"/>
                <a:cs typeface="Arial"/>
              </a:rPr>
              <a:t>Provide assistance to special populations </a:t>
            </a:r>
          </a:p>
        </p:txBody>
      </p:sp>
      <p:pic>
        <p:nvPicPr>
          <p:cNvPr id="6" name="Picture 6" descr="First Time Homebuyers Program | Clarksville, TN">
            <a:extLst>
              <a:ext uri="{FF2B5EF4-FFF2-40B4-BE49-F238E27FC236}">
                <a16:creationId xmlns:a16="http://schemas.microsoft.com/office/drawing/2014/main" id="{7BCD47D3-40DD-DABD-20C8-B2540FF1F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839" y="4427942"/>
            <a:ext cx="2430058" cy="243005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BF96727-86E7-5D61-8420-CD15092749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139" b="46657"/>
          <a:stretch/>
        </p:blipFill>
        <p:spPr>
          <a:xfrm>
            <a:off x="8384427" y="2512353"/>
            <a:ext cx="3391648" cy="2026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6290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/>
              <a:t>Housing Goal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1" y="1677116"/>
            <a:ext cx="10700326" cy="4434840"/>
          </a:xfrm>
        </p:spPr>
        <p:txBody>
          <a:bodyPr/>
          <a:lstStyle/>
          <a:p>
            <a:pPr marL="0" indent="0">
              <a:buNone/>
            </a:pPr>
            <a:r>
              <a:rPr lang="en-US" u="sng"/>
              <a:t>Stabilize and Support Neighborhoods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EDBF53-4C06-EE72-2FE0-B59A49189FC4}"/>
              </a:ext>
            </a:extLst>
          </p:cNvPr>
          <p:cNvSpPr txBox="1"/>
          <p:nvPr/>
        </p:nvSpPr>
        <p:spPr>
          <a:xfrm>
            <a:off x="471410" y="2473804"/>
            <a:ext cx="562458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Arial"/>
              <a:buChar char="•"/>
            </a:pPr>
            <a:r>
              <a:rPr lang="en-US" sz="2800" dirty="0">
                <a:cs typeface="Arial"/>
              </a:rPr>
              <a:t>Collaborate with residents to improve neighborhoods 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ea typeface="+mn-lt"/>
                <a:cs typeface="+mn-lt"/>
              </a:rPr>
              <a:t>Leverage code enforcement strategies 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ea typeface="+mn-lt"/>
                <a:cs typeface="+mn-lt"/>
              </a:rPr>
              <a:t>Encourage preservation and restoration of historic neighborhood resources</a:t>
            </a:r>
          </a:p>
          <a:p>
            <a:pPr marL="228600" indent="-228600">
              <a:buFont typeface="Arial"/>
              <a:buChar char="•"/>
            </a:pPr>
            <a:r>
              <a:rPr lang="en-US" sz="2800" dirty="0">
                <a:ea typeface="+mn-lt"/>
                <a:cs typeface="+mn-lt"/>
              </a:rPr>
              <a:t>Work to reverse patterns of discrimination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856AA7E-43B0-869D-481A-5067F881B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750" y="4407271"/>
            <a:ext cx="2610453" cy="2032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 descr="Image (1).jpeg">
            <a:extLst>
              <a:ext uri="{FF2B5EF4-FFF2-40B4-BE49-F238E27FC236}">
                <a16:creationId xmlns:a16="http://schemas.microsoft.com/office/drawing/2014/main" id="{8731BF40-42B4-1982-0367-D4229BA18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426" y="1923877"/>
            <a:ext cx="2088777" cy="202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7" descr="Screen Shot 2023-05-30 at 11.39.14 AM.png">
            <a:extLst>
              <a:ext uri="{FF2B5EF4-FFF2-40B4-BE49-F238E27FC236}">
                <a16:creationId xmlns:a16="http://schemas.microsoft.com/office/drawing/2014/main" id="{2962DD31-5ABE-0B6B-1FE2-DD73EDFDDA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93" t="1681" r="1893" b="420"/>
          <a:stretch/>
        </p:blipFill>
        <p:spPr>
          <a:xfrm>
            <a:off x="9666391" y="1923877"/>
            <a:ext cx="1970124" cy="4516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5970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 dirty="0"/>
              <a:t>Housing Goal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726A9-5AD1-854F-77FA-0BE11FE15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1" y="1677116"/>
            <a:ext cx="10700326" cy="443484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Homeless Programs and Services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EDBF53-4C06-EE72-2FE0-B59A49189FC4}"/>
              </a:ext>
            </a:extLst>
          </p:cNvPr>
          <p:cNvSpPr txBox="1"/>
          <p:nvPr/>
        </p:nvSpPr>
        <p:spPr>
          <a:xfrm>
            <a:off x="508000" y="2144402"/>
            <a:ext cx="5673725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 dirty="0">
              <a:cs typeface="Arial"/>
            </a:endParaRPr>
          </a:p>
          <a:p>
            <a:pPr marL="228600" indent="-228600">
              <a:buFont typeface="Arial"/>
              <a:buChar char="•"/>
            </a:pPr>
            <a:r>
              <a:rPr lang="en-US" sz="2400" dirty="0">
                <a:cs typeface="Arial"/>
              </a:rPr>
              <a:t>Lead Me Home Plan implementation</a:t>
            </a:r>
          </a:p>
          <a:p>
            <a:pPr marL="228600" indent="-228600">
              <a:buFont typeface="Arial"/>
              <a:buChar char="•"/>
            </a:pPr>
            <a:r>
              <a:rPr lang="en-US" sz="2400" dirty="0">
                <a:cs typeface="Arial"/>
              </a:rPr>
              <a:t>Enhanced focus on Street Outreach and Navigation Services</a:t>
            </a:r>
          </a:p>
          <a:p>
            <a:pPr marL="228600" indent="-228600">
              <a:buFont typeface="Arial"/>
              <a:buChar char="•"/>
            </a:pPr>
            <a:r>
              <a:rPr lang="en-US" sz="2400" dirty="0">
                <a:cs typeface="Arial"/>
              </a:rPr>
              <a:t>Facilitate the development of housing focused shelter operations and permanent housing through new construction and innovative conversion </a:t>
            </a:r>
          </a:p>
          <a:p>
            <a:pPr>
              <a:buFont typeface="Arial"/>
              <a:buChar char="•"/>
            </a:pPr>
            <a:endParaRPr lang="en-US" sz="2400" dirty="0">
              <a:cs typeface="Arial"/>
            </a:endParaRPr>
          </a:p>
          <a:p>
            <a:pPr>
              <a:buFont typeface="Arial"/>
              <a:buChar char="•"/>
            </a:pPr>
            <a:endParaRPr lang="en-US" sz="2400" dirty="0">
              <a:ea typeface="+mn-lt"/>
              <a:cs typeface="+mn-lt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39BC280-7228-8A07-62E9-C7B93EC87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332" y="4214655"/>
            <a:ext cx="3133951" cy="2719545"/>
          </a:xfrm>
          <a:prstGeom prst="rect">
            <a:avLst/>
          </a:prstGeom>
        </p:spPr>
      </p:pic>
      <p:pic>
        <p:nvPicPr>
          <p:cNvPr id="6" name="Picture 5" descr="A house with a sign in front&#10;&#10;Description automatically generated with low confidence">
            <a:extLst>
              <a:ext uri="{FF2B5EF4-FFF2-40B4-BE49-F238E27FC236}">
                <a16:creationId xmlns:a16="http://schemas.microsoft.com/office/drawing/2014/main" id="{93564849-1EBD-9B4A-22B0-00826B9629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9" b="16224"/>
          <a:stretch/>
        </p:blipFill>
        <p:spPr>
          <a:xfrm>
            <a:off x="6592591" y="1886281"/>
            <a:ext cx="4204870" cy="2214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100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 dirty="0">
                <a:cs typeface="Calibri"/>
              </a:rPr>
              <a:t>General Plan Amendment and CEQA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98776"/>
            <a:ext cx="10868025" cy="3719866"/>
          </a:xfrm>
        </p:spPr>
        <p:txBody>
          <a:bodyPr/>
          <a:lstStyle/>
          <a:p>
            <a:r>
              <a:rPr lang="en-US" sz="3600" dirty="0"/>
              <a:t>Needed because the Housing Element is part of the General Plan</a:t>
            </a:r>
          </a:p>
          <a:p>
            <a:pPr lvl="1"/>
            <a:r>
              <a:rPr lang="en-US" sz="3400" dirty="0"/>
              <a:t>Housing Element is found to be consistent with the General Plan and the update necessary to comply with State law. </a:t>
            </a:r>
          </a:p>
          <a:p>
            <a:r>
              <a:rPr lang="en-US" sz="3600" dirty="0"/>
              <a:t>CEQA Exemption</a:t>
            </a:r>
          </a:p>
        </p:txBody>
      </p:sp>
    </p:spTree>
    <p:extLst>
      <p:ext uri="{BB962C8B-B14F-4D97-AF65-F5344CB8AC3E}">
        <p14:creationId xmlns:p14="http://schemas.microsoft.com/office/powerpoint/2010/main" val="29545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E66476C-AD00-AD70-6A32-49FA936B5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910785"/>
              </p:ext>
            </p:extLst>
          </p:nvPr>
        </p:nvGraphicFramePr>
        <p:xfrm>
          <a:off x="609597" y="2084969"/>
          <a:ext cx="11037908" cy="4344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844">
                  <a:extLst>
                    <a:ext uri="{9D8B030D-6E8A-4147-A177-3AD203B41FA5}">
                      <a16:colId xmlns:a16="http://schemas.microsoft.com/office/drawing/2014/main" val="1870771712"/>
                    </a:ext>
                  </a:extLst>
                </a:gridCol>
                <a:gridCol w="1576844">
                  <a:extLst>
                    <a:ext uri="{9D8B030D-6E8A-4147-A177-3AD203B41FA5}">
                      <a16:colId xmlns:a16="http://schemas.microsoft.com/office/drawing/2014/main" val="1068657796"/>
                    </a:ext>
                  </a:extLst>
                </a:gridCol>
                <a:gridCol w="1576844">
                  <a:extLst>
                    <a:ext uri="{9D8B030D-6E8A-4147-A177-3AD203B41FA5}">
                      <a16:colId xmlns:a16="http://schemas.microsoft.com/office/drawing/2014/main" val="2968341631"/>
                    </a:ext>
                  </a:extLst>
                </a:gridCol>
                <a:gridCol w="1576844">
                  <a:extLst>
                    <a:ext uri="{9D8B030D-6E8A-4147-A177-3AD203B41FA5}">
                      <a16:colId xmlns:a16="http://schemas.microsoft.com/office/drawing/2014/main" val="45900947"/>
                    </a:ext>
                  </a:extLst>
                </a:gridCol>
                <a:gridCol w="1576844">
                  <a:extLst>
                    <a:ext uri="{9D8B030D-6E8A-4147-A177-3AD203B41FA5}">
                      <a16:colId xmlns:a16="http://schemas.microsoft.com/office/drawing/2014/main" val="520728289"/>
                    </a:ext>
                  </a:extLst>
                </a:gridCol>
                <a:gridCol w="1422540">
                  <a:extLst>
                    <a:ext uri="{9D8B030D-6E8A-4147-A177-3AD203B41FA5}">
                      <a16:colId xmlns:a16="http://schemas.microsoft.com/office/drawing/2014/main" val="3456320611"/>
                    </a:ext>
                  </a:extLst>
                </a:gridCol>
                <a:gridCol w="1731148">
                  <a:extLst>
                    <a:ext uri="{9D8B030D-6E8A-4147-A177-3AD203B41FA5}">
                      <a16:colId xmlns:a16="http://schemas.microsoft.com/office/drawing/2014/main" val="3164158867"/>
                    </a:ext>
                  </a:extLst>
                </a:gridCol>
              </a:tblGrid>
              <a:tr h="1612987"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August-September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December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HCD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rgbClr val="F4F5F1"/>
                          </a:solidFill>
                          <a:latin typeface="Constantia"/>
                        </a:rPr>
                        <a:t>Certification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279070"/>
                  </a:ext>
                </a:extLst>
              </a:tr>
              <a:tr h="2731419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Draft sent to HCD - 90 days to review</a:t>
                      </a:r>
                      <a:endParaRPr lang="en-US" sz="1800" b="0" i="1" dirty="0">
                        <a:latin typeface="Constant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latin typeface="Constantia"/>
                        </a:rPr>
                        <a:t>Initial HCD comments received. Second Draft Housing Element issued.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Official HCD Comments received. </a:t>
                      </a:r>
                      <a:r>
                        <a:rPr lang="en-US" sz="1800" b="0">
                          <a:latin typeface="Constantia"/>
                        </a:rPr>
                        <a:t>Final </a:t>
                      </a:r>
                      <a:r>
                        <a:rPr lang="en-US" sz="1800" b="0" dirty="0">
                          <a:latin typeface="Constantia"/>
                        </a:rPr>
                        <a:t>Housing Element prepared.  </a:t>
                      </a:r>
                      <a:endParaRPr lang="en-US" sz="1800" b="0" i="1" dirty="0">
                        <a:latin typeface="Constant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Public review: Steering Committee, Planning Commission and Housing and Land Use Committee Review.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City Council Adoption – December 5. Submission to HCD for review no later than December 15.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60-Day HCD review and non-policy related revisions.</a:t>
                      </a:r>
                    </a:p>
                    <a:p>
                      <a:endParaRPr lang="en-US" sz="1800" b="0" dirty="0">
                        <a:latin typeface="Constant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onstantia"/>
                        </a:rPr>
                        <a:t>Deadline for Certification is 120 days after adoption deadline – April 15,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18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955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 dirty="0">
                <a:cs typeface="Calibri"/>
              </a:rPr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98776"/>
            <a:ext cx="10868025" cy="371986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ea typeface="+mn-lt"/>
                <a:cs typeface="+mn-lt"/>
              </a:rPr>
              <a:t>Approve a </a:t>
            </a:r>
            <a:r>
              <a:rPr lang="en-US" sz="3200">
                <a:ea typeface="+mn-lt"/>
                <a:cs typeface="+mn-lt"/>
              </a:rPr>
              <a:t>resolution to adopt </a:t>
            </a:r>
            <a:r>
              <a:rPr lang="en-US" sz="3200" dirty="0">
                <a:ea typeface="+mn-lt"/>
                <a:cs typeface="+mn-lt"/>
              </a:rPr>
              <a:t>the 2023-2031 Housing Element (General Plan Amendment 2023-002), authorize staff to submit the 2023-2031 Housing Element to the State of California Department of Housing and Community Development (HCD) for certification, and authorize staff to make non-policy revisions to the Housing Element in response to future HCD comments.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0450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2714026"/>
            <a:ext cx="11220450" cy="714974"/>
          </a:xfrm>
        </p:spPr>
        <p:txBody>
          <a:bodyPr/>
          <a:lstStyle/>
          <a:p>
            <a:pPr algn="ctr"/>
            <a:r>
              <a:rPr lang="en-US" dirty="0">
                <a:cs typeface="Calibri"/>
              </a:rPr>
              <a:t>Questions &amp; Comments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98776"/>
            <a:ext cx="10184363" cy="3719866"/>
          </a:xfrm>
        </p:spPr>
        <p:txBody>
          <a:bodyPr/>
          <a:lstStyle/>
          <a:p>
            <a:pPr marL="273050" indent="-273050"/>
            <a:endParaRPr lang="en-US" sz="28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3755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670</Words>
  <Application>Microsoft Office PowerPoint</Application>
  <PresentationFormat>Widescreen</PresentationFormat>
  <Paragraphs>123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Flow</vt:lpstr>
      <vt:lpstr>PowerPoint Presentation</vt:lpstr>
      <vt:lpstr>The Housing Element . . .</vt:lpstr>
      <vt:lpstr>Community Engagement</vt:lpstr>
      <vt:lpstr>Recurring Themes</vt:lpstr>
      <vt:lpstr>Housing Goal 1</vt:lpstr>
      <vt:lpstr>Housing Goal 2</vt:lpstr>
      <vt:lpstr>Housing Goal 3</vt:lpstr>
      <vt:lpstr>Housing Goal 4</vt:lpstr>
      <vt:lpstr>Housing Goal 5</vt:lpstr>
      <vt:lpstr>Housing Goal 6</vt:lpstr>
      <vt:lpstr>General Plan Amendment and CEQA</vt:lpstr>
      <vt:lpstr>Timeline</vt:lpstr>
      <vt:lpstr>Recommendation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Moore</dc:creator>
  <cp:lastModifiedBy>Grant Leonard</cp:lastModifiedBy>
  <cp:revision>91</cp:revision>
  <cp:lastPrinted>2023-11-15T21:39:24Z</cp:lastPrinted>
  <dcterms:created xsi:type="dcterms:W3CDTF">2021-02-22T23:33:17Z</dcterms:created>
  <dcterms:modified xsi:type="dcterms:W3CDTF">2023-11-28T18:18:54Z</dcterms:modified>
</cp:coreProperties>
</file>