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7" r:id="rId2"/>
    <p:sldId id="270" r:id="rId3"/>
    <p:sldId id="258" r:id="rId4"/>
    <p:sldId id="274" r:id="rId5"/>
    <p:sldId id="268" r:id="rId6"/>
    <p:sldId id="278" r:id="rId7"/>
    <p:sldId id="276" r:id="rId8"/>
    <p:sldId id="272" r:id="rId9"/>
    <p:sldId id="260" r:id="rId10"/>
    <p:sldId id="265" r:id="rId1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sa Brinton" initials="LB" lastIdx="1" clrIdx="0">
    <p:extLst>
      <p:ext uri="{19B8F6BF-5375-455C-9EA6-DF929625EA0E}">
        <p15:presenceInfo xmlns:p15="http://schemas.microsoft.com/office/powerpoint/2012/main" userId="S::lisab@ci.salinas.ca.us::7dd73627-4b78-4a69-b7a3-52ac02929ff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7F3"/>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48061" autoAdjust="0"/>
  </p:normalViewPr>
  <p:slideViewPr>
    <p:cSldViewPr snapToGrid="0">
      <p:cViewPr varScale="1">
        <p:scale>
          <a:sx n="62" d="100"/>
          <a:sy n="62" d="100"/>
        </p:scale>
        <p:origin x="243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3ECF31FF-1F13-491B-8D64-AAA3C2BCC6B0}" type="datetimeFigureOut">
              <a:rPr lang="en-US"/>
              <a:t>3/29/2022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E15572C-E3EE-4153-8820-A383EDE735A6}" type="slidenum">
              <a:rPr lang="en-US"/>
              <a:t>‹#›</a:t>
            </a:fld>
            <a:endParaRPr lang="en-US"/>
          </a:p>
        </p:txBody>
      </p:sp>
    </p:spTree>
    <p:extLst>
      <p:ext uri="{BB962C8B-B14F-4D97-AF65-F5344CB8AC3E}">
        <p14:creationId xmlns:p14="http://schemas.microsoft.com/office/powerpoint/2010/main" val="4055650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item was presented to the City Council on March 22, 2022.   Council referred the consideration of the Agreements to the HLUC for recommendation.</a:t>
            </a:r>
          </a:p>
        </p:txBody>
      </p:sp>
      <p:sp>
        <p:nvSpPr>
          <p:cNvPr id="4" name="Slide Number Placeholder 3"/>
          <p:cNvSpPr>
            <a:spLocks noGrp="1"/>
          </p:cNvSpPr>
          <p:nvPr>
            <p:ph type="sldNum" sz="quarter" idx="10"/>
          </p:nvPr>
        </p:nvSpPr>
        <p:spPr/>
        <p:txBody>
          <a:bodyPr/>
          <a:lstStyle/>
          <a:p>
            <a:fld id="{45C8BD46-8D7E-4F5C-A1A1-E5A6F7D5E8DE}" type="slidenum">
              <a:rPr lang="en-US" smtClean="0"/>
              <a:t>1</a:t>
            </a:fld>
            <a:endParaRPr lang="en-US"/>
          </a:p>
        </p:txBody>
      </p:sp>
    </p:spTree>
    <p:extLst>
      <p:ext uri="{BB962C8B-B14F-4D97-AF65-F5344CB8AC3E}">
        <p14:creationId xmlns:p14="http://schemas.microsoft.com/office/powerpoint/2010/main" val="2321612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Salinas 101 LLC proposes to develop a commercial retail project in the County at the Sala Road/Harrison Road 101 interchange</a:t>
            </a:r>
          </a:p>
          <a:p>
            <a:r>
              <a:rPr lang="en-US" sz="1400" dirty="0"/>
              <a:t>County zoning for the site is light commercial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Surrounding uses include agriculture, storage facility, HWY 101 and a mobile home park </a:t>
            </a:r>
          </a:p>
          <a:p>
            <a:endParaRPr lang="en-US" dirty="0"/>
          </a:p>
          <a:p>
            <a:endParaRPr lang="en-US" dirty="0"/>
          </a:p>
        </p:txBody>
      </p:sp>
      <p:sp>
        <p:nvSpPr>
          <p:cNvPr id="4" name="Slide Number Placeholder 3"/>
          <p:cNvSpPr>
            <a:spLocks noGrp="1"/>
          </p:cNvSpPr>
          <p:nvPr>
            <p:ph type="sldNum" sz="quarter" idx="5"/>
          </p:nvPr>
        </p:nvSpPr>
        <p:spPr/>
        <p:txBody>
          <a:bodyPr/>
          <a:lstStyle/>
          <a:p>
            <a:fld id="{0E15572C-E3EE-4153-8820-A383EDE735A6}" type="slidenum">
              <a:rPr lang="en-US" smtClean="0"/>
              <a:t>2</a:t>
            </a:fld>
            <a:endParaRPr lang="en-US"/>
          </a:p>
        </p:txBody>
      </p:sp>
    </p:spTree>
    <p:extLst>
      <p:ext uri="{BB962C8B-B14F-4D97-AF65-F5344CB8AC3E}">
        <p14:creationId xmlns:p14="http://schemas.microsoft.com/office/powerpoint/2010/main" val="392688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County is lead for processing the proposed project according to their standards and regulations.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Proposed uses are allowed in Light Commercial.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County lead for entitlement and CEQA compliance processing.</a:t>
            </a:r>
          </a:p>
          <a:p>
            <a:r>
              <a:rPr lang="en-US" dirty="0"/>
              <a:t>As a responsible agency, the City has opportunity/obligation to review and comment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sz="1200" dirty="0"/>
              <a:t>Except for Wastewater/Sewer, all utilities are available for proposed project to connect to and receive service from.  </a:t>
            </a:r>
          </a:p>
          <a:p>
            <a:r>
              <a:rPr lang="en-US" sz="1200" dirty="0"/>
              <a:t>The County does not have a WW collection and disposal system.  The project is required to provide a WW treatment plan for the application to be deemed complete. (On site or connect to city system)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Owner approached the city to connect with its collection and disposal system and  has requested a will serve letter for the County to deemed the application complete.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0E15572C-E3EE-4153-8820-A383EDE735A6}" type="slidenum">
              <a:rPr lang="en-US" smtClean="0"/>
              <a:t>3</a:t>
            </a:fld>
            <a:endParaRPr lang="en-US"/>
          </a:p>
        </p:txBody>
      </p:sp>
    </p:spTree>
    <p:extLst>
      <p:ext uri="{BB962C8B-B14F-4D97-AF65-F5344CB8AC3E}">
        <p14:creationId xmlns:p14="http://schemas.microsoft.com/office/powerpoint/2010/main" val="2488307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City policy – tied to annexation application, support of future annexation, or farmworker housing.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response to request, City staff worked with the Owner to develop sewer agreement – terms and conditions for connection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spc="-5" dirty="0">
                <a:latin typeface="Times New Roman"/>
                <a:cs typeface="Times New Roman"/>
              </a:rPr>
              <a:t>The </a:t>
            </a:r>
            <a:r>
              <a:rPr lang="en-US" sz="1200" spc="-10" dirty="0">
                <a:latin typeface="Times New Roman"/>
                <a:cs typeface="Times New Roman"/>
              </a:rPr>
              <a:t>Effective </a:t>
            </a:r>
            <a:r>
              <a:rPr lang="en-US" sz="1200" spc="-5" dirty="0">
                <a:latin typeface="Times New Roman"/>
                <a:cs typeface="Times New Roman"/>
              </a:rPr>
              <a:t>Date </a:t>
            </a:r>
            <a:r>
              <a:rPr lang="en-US" sz="1200" dirty="0">
                <a:latin typeface="Times New Roman"/>
                <a:cs typeface="Times New Roman"/>
              </a:rPr>
              <a:t>of the </a:t>
            </a:r>
            <a:r>
              <a:rPr lang="en-US" sz="1200" spc="-5" dirty="0">
                <a:latin typeface="Times New Roman"/>
                <a:cs typeface="Times New Roman"/>
              </a:rPr>
              <a:t>Sewer Agreement is </a:t>
            </a:r>
            <a:r>
              <a:rPr lang="en-US" sz="1200" spc="-25" dirty="0">
                <a:latin typeface="Times New Roman"/>
                <a:cs typeface="Times New Roman"/>
              </a:rPr>
              <a:t>when appropriate County </a:t>
            </a:r>
            <a:r>
              <a:rPr lang="en-US" sz="1200" spc="-685" dirty="0">
                <a:latin typeface="Times New Roman"/>
                <a:cs typeface="Times New Roman"/>
              </a:rPr>
              <a:t> </a:t>
            </a:r>
            <a:r>
              <a:rPr lang="en-US" sz="1200" spc="-25" dirty="0">
                <a:latin typeface="Times New Roman"/>
                <a:cs typeface="Times New Roman"/>
              </a:rPr>
              <a:t>approvals </a:t>
            </a:r>
            <a:r>
              <a:rPr lang="en-US" sz="1200" spc="-20" dirty="0">
                <a:latin typeface="Times New Roman"/>
                <a:cs typeface="Times New Roman"/>
              </a:rPr>
              <a:t>and </a:t>
            </a:r>
            <a:r>
              <a:rPr lang="en-US" sz="1200" spc="-25" dirty="0">
                <a:latin typeface="Times New Roman"/>
                <a:cs typeface="Times New Roman"/>
              </a:rPr>
              <a:t>entitlements </a:t>
            </a:r>
            <a:r>
              <a:rPr lang="en-US" sz="1200" spc="-20" dirty="0">
                <a:latin typeface="Times New Roman"/>
                <a:cs typeface="Times New Roman"/>
              </a:rPr>
              <a:t>and </a:t>
            </a:r>
            <a:r>
              <a:rPr lang="en-US" sz="1200" spc="-25" dirty="0">
                <a:latin typeface="Times New Roman"/>
                <a:cs typeface="Times New Roman"/>
              </a:rPr>
              <a:t>CEQA documents </a:t>
            </a:r>
            <a:r>
              <a:rPr lang="en-US" sz="1200" spc="-20" dirty="0">
                <a:latin typeface="Times New Roman"/>
                <a:cs typeface="Times New Roman"/>
              </a:rPr>
              <a:t>are </a:t>
            </a:r>
            <a:r>
              <a:rPr lang="en-US" sz="1200" spc="-25" dirty="0">
                <a:latin typeface="Times New Roman"/>
                <a:cs typeface="Times New Roman"/>
              </a:rPr>
              <a:t>prepared, approved </a:t>
            </a:r>
            <a:r>
              <a:rPr lang="en-US" sz="1200" spc="-685" dirty="0">
                <a:latin typeface="Times New Roman"/>
                <a:cs typeface="Times New Roman"/>
              </a:rPr>
              <a:t> </a:t>
            </a:r>
            <a:r>
              <a:rPr lang="en-US" sz="1200" spc="-20" dirty="0">
                <a:latin typeface="Times New Roman"/>
                <a:cs typeface="Times New Roman"/>
              </a:rPr>
              <a:t>and </a:t>
            </a:r>
            <a:r>
              <a:rPr lang="en-US" sz="1200" spc="-5" dirty="0">
                <a:latin typeface="Times New Roman"/>
                <a:cs typeface="Times New Roman"/>
              </a:rPr>
              <a:t>a </a:t>
            </a:r>
            <a:r>
              <a:rPr lang="en-US" sz="1200" spc="-25" dirty="0">
                <a:latin typeface="Times New Roman"/>
                <a:cs typeface="Times New Roman"/>
              </a:rPr>
              <a:t>Notice </a:t>
            </a:r>
            <a:r>
              <a:rPr lang="en-US" sz="1200" spc="-15" dirty="0">
                <a:latin typeface="Times New Roman"/>
                <a:cs typeface="Times New Roman"/>
              </a:rPr>
              <a:t>of </a:t>
            </a:r>
            <a:r>
              <a:rPr lang="en-US" sz="1200" spc="-25" dirty="0">
                <a:latin typeface="Times New Roman"/>
                <a:cs typeface="Times New Roman"/>
              </a:rPr>
              <a:t>Determination </a:t>
            </a:r>
            <a:r>
              <a:rPr lang="en-US" sz="1200" spc="-15" dirty="0">
                <a:latin typeface="Times New Roman"/>
                <a:cs typeface="Times New Roman"/>
              </a:rPr>
              <a:t>is </a:t>
            </a:r>
            <a:r>
              <a:rPr lang="en-US" sz="1200" spc="-20" dirty="0">
                <a:latin typeface="Times New Roman"/>
                <a:cs typeface="Times New Roman"/>
              </a:rPr>
              <a:t>filed </a:t>
            </a:r>
            <a:r>
              <a:rPr lang="en-US" sz="1200" spc="-15" dirty="0">
                <a:latin typeface="Times New Roman"/>
                <a:cs typeface="Times New Roman"/>
              </a:rPr>
              <a:t>by the </a:t>
            </a:r>
            <a:r>
              <a:rPr lang="en-US" sz="1200" spc="-25" dirty="0">
                <a:latin typeface="Times New Roman"/>
                <a:cs typeface="Times New Roman"/>
              </a:rPr>
              <a:t>County Housing </a:t>
            </a:r>
            <a:r>
              <a:rPr lang="en-US" sz="1200" spc="-20" dirty="0">
                <a:latin typeface="Times New Roman"/>
                <a:cs typeface="Times New Roman"/>
              </a:rPr>
              <a:t>and </a:t>
            </a:r>
            <a:r>
              <a:rPr lang="en-US" sz="1200" spc="-15" dirty="0">
                <a:latin typeface="Times New Roman"/>
                <a:cs typeface="Times New Roman"/>
              </a:rPr>
              <a:t> </a:t>
            </a:r>
            <a:r>
              <a:rPr lang="en-US" sz="1200" spc="-30" dirty="0">
                <a:latin typeface="Times New Roman"/>
                <a:cs typeface="Times New Roman"/>
              </a:rPr>
              <a:t>Community</a:t>
            </a:r>
            <a:r>
              <a:rPr lang="en-US" sz="1200" dirty="0">
                <a:latin typeface="Times New Roman"/>
                <a:cs typeface="Times New Roman"/>
              </a:rPr>
              <a:t> </a:t>
            </a:r>
            <a:r>
              <a:rPr lang="en-US" sz="1200" spc="-30" dirty="0">
                <a:latin typeface="Times New Roman"/>
                <a:cs typeface="Times New Roman"/>
              </a:rPr>
              <a:t>Development</a:t>
            </a:r>
            <a:r>
              <a:rPr lang="en-US" sz="1200" spc="10" dirty="0">
                <a:latin typeface="Times New Roman"/>
                <a:cs typeface="Times New Roman"/>
              </a:rPr>
              <a:t> </a:t>
            </a:r>
            <a:r>
              <a:rPr lang="en-US" sz="1200" spc="-30" dirty="0">
                <a:latin typeface="Times New Roman"/>
                <a:cs typeface="Times New Roman"/>
              </a:rPr>
              <a:t>Department.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Without the “will serve” letter</a:t>
            </a:r>
            <a:r>
              <a:rPr lang="en-US"/>
              <a:t>, nothing further </a:t>
            </a:r>
            <a:r>
              <a:rPr lang="en-US" dirty="0"/>
              <a:t>can proceed.</a:t>
            </a:r>
          </a:p>
          <a:p>
            <a:endParaRPr lang="en-US" dirty="0"/>
          </a:p>
          <a:p>
            <a:endParaRPr lang="en-US" dirty="0"/>
          </a:p>
        </p:txBody>
      </p:sp>
      <p:sp>
        <p:nvSpPr>
          <p:cNvPr id="4" name="Slide Number Placeholder 3"/>
          <p:cNvSpPr>
            <a:spLocks noGrp="1"/>
          </p:cNvSpPr>
          <p:nvPr>
            <p:ph type="sldNum" sz="quarter" idx="5"/>
          </p:nvPr>
        </p:nvSpPr>
        <p:spPr/>
        <p:txBody>
          <a:bodyPr/>
          <a:lstStyle/>
          <a:p>
            <a:fld id="{0E15572C-E3EE-4153-8820-A383EDE735A6}" type="slidenum">
              <a:rPr lang="en-US" smtClean="0"/>
              <a:t>4</a:t>
            </a:fld>
            <a:endParaRPr lang="en-US"/>
          </a:p>
        </p:txBody>
      </p:sp>
    </p:spTree>
    <p:extLst>
      <p:ext uri="{BB962C8B-B14F-4D97-AF65-F5344CB8AC3E}">
        <p14:creationId xmlns:p14="http://schemas.microsoft.com/office/powerpoint/2010/main" val="12501974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libri Light"/>
                <a:cs typeface="Calibri Light"/>
              </a:rPr>
              <a:t>Infrastructure – construction of a new line is costly ($2M) – cost of infrastructure is a key factor in the feasibility of development moving forward.</a:t>
            </a:r>
          </a:p>
          <a:p>
            <a:pPr>
              <a:defRPr/>
            </a:pPr>
            <a:r>
              <a:rPr lang="en-US" dirty="0">
                <a:latin typeface="Calibri Light"/>
                <a:cs typeface="Calibri Light"/>
              </a:rPr>
              <a:t>Future users will be required to reimburse prior to connection to new line – owner reimbursed for pro-rata share of actual costs</a:t>
            </a:r>
          </a:p>
          <a:p>
            <a:pPr>
              <a:defRPr/>
            </a:pPr>
            <a:endParaRPr lang="en-US" dirty="0">
              <a:latin typeface="Calibri Light"/>
              <a:cs typeface="Calibri Light"/>
            </a:endParaRPr>
          </a:p>
        </p:txBody>
      </p:sp>
      <p:sp>
        <p:nvSpPr>
          <p:cNvPr id="4" name="Slide Number Placeholder 3"/>
          <p:cNvSpPr>
            <a:spLocks noGrp="1"/>
          </p:cNvSpPr>
          <p:nvPr>
            <p:ph type="sldNum" sz="quarter" idx="5"/>
          </p:nvPr>
        </p:nvSpPr>
        <p:spPr/>
        <p:txBody>
          <a:bodyPr/>
          <a:lstStyle/>
          <a:p>
            <a:pPr defTabSz="931774" fontAlgn="base">
              <a:spcBef>
                <a:spcPct val="0"/>
              </a:spcBef>
              <a:spcAft>
                <a:spcPct val="0"/>
              </a:spcAft>
              <a:defRPr/>
            </a:pPr>
            <a:fld id="{45C8BD46-8D7E-4F5C-A1A1-E5A6F7D5E8DE}" type="slidenum">
              <a:rPr lang="en-US">
                <a:solidFill>
                  <a:prstClr val="black"/>
                </a:solidFill>
                <a:latin typeface="Times New Roman" pitchFamily="18" charset="0"/>
              </a:rPr>
              <a:pPr defTabSz="931774" fontAlgn="base">
                <a:spcBef>
                  <a:spcPct val="0"/>
                </a:spcBef>
                <a:spcAft>
                  <a:spcPct val="0"/>
                </a:spcAft>
                <a:defRPr/>
              </a:pPr>
              <a:t>5</a:t>
            </a:fld>
            <a:endParaRPr lang="en-US">
              <a:solidFill>
                <a:prstClr val="black"/>
              </a:solidFill>
              <a:latin typeface="Times New Roman" pitchFamily="18" charset="0"/>
            </a:endParaRPr>
          </a:p>
        </p:txBody>
      </p:sp>
    </p:spTree>
    <p:extLst>
      <p:ext uri="{BB962C8B-B14F-4D97-AF65-F5344CB8AC3E}">
        <p14:creationId xmlns:p14="http://schemas.microsoft.com/office/powerpoint/2010/main" val="27252574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Provided commercial retail project and new line are developed, City would have the option of including retail site in future annexation application to LAFCO, should it choose to do so.   Future annexation would lead to future growth, development and increase revenues for the City.   </a:t>
            </a:r>
          </a:p>
          <a:p>
            <a:endParaRPr lang="en-US" dirty="0"/>
          </a:p>
          <a:p>
            <a:endParaRPr lang="en-US" dirty="0"/>
          </a:p>
        </p:txBody>
      </p:sp>
      <p:sp>
        <p:nvSpPr>
          <p:cNvPr id="4" name="Slide Number Placeholder 3"/>
          <p:cNvSpPr>
            <a:spLocks noGrp="1"/>
          </p:cNvSpPr>
          <p:nvPr>
            <p:ph type="sldNum" sz="quarter" idx="5"/>
          </p:nvPr>
        </p:nvSpPr>
        <p:spPr/>
        <p:txBody>
          <a:bodyPr/>
          <a:lstStyle/>
          <a:p>
            <a:fld id="{0E15572C-E3EE-4153-8820-A383EDE735A6}" type="slidenum">
              <a:rPr lang="en-US" smtClean="0"/>
              <a:t>6</a:t>
            </a:fld>
            <a:endParaRPr lang="en-US"/>
          </a:p>
        </p:txBody>
      </p:sp>
    </p:spTree>
    <p:extLst>
      <p:ext uri="{BB962C8B-B14F-4D97-AF65-F5344CB8AC3E}">
        <p14:creationId xmlns:p14="http://schemas.microsoft.com/office/powerpoint/2010/main" val="32933657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n-US" dirty="0"/>
              <a:t>Again, City policy – tied to annexation application, support of future annexation, or farmworker housing.   Owner agreed to support</a:t>
            </a:r>
          </a:p>
          <a:p>
            <a:endParaRPr lang="en-US" dirty="0"/>
          </a:p>
          <a:p>
            <a:r>
              <a:rPr lang="en-US" dirty="0"/>
              <a:t>City/County have drafted a pre-annexation agreement, which is a preliminary step.  No commitment, states will work in good faith, roles and responsibilities, and future analysis to be undertaken</a:t>
            </a:r>
            <a:endParaRPr lang="en-US" sz="1200" u="sng" dirty="0">
              <a:effectLst/>
              <a:latin typeface="+mj-lt"/>
              <a:ea typeface="Calibri" panose="020F0502020204030204" pitchFamily="34" charset="0"/>
              <a:cs typeface="Times New Roman" panose="02020603050405020304" pitchFamily="18" charset="0"/>
            </a:endParaRPr>
          </a:p>
          <a:p>
            <a:pPr marL="0" marR="0" indent="0" algn="just">
              <a:lnSpc>
                <a:spcPct val="107000"/>
              </a:lnSpc>
              <a:spcBef>
                <a:spcPts val="0"/>
              </a:spcBef>
              <a:spcAft>
                <a:spcPts val="0"/>
              </a:spcAft>
              <a:buNone/>
            </a:pPr>
            <a:endParaRPr lang="en-US" sz="1200" u="sng" dirty="0">
              <a:effectLst/>
              <a:latin typeface="+mj-lt"/>
              <a:ea typeface="Calibri" panose="020F0502020204030204" pitchFamily="34" charset="0"/>
              <a:cs typeface="Times New Roman" panose="02020603050405020304" pitchFamily="18" charset="0"/>
            </a:endParaRPr>
          </a:p>
          <a:p>
            <a:pPr marL="0" marR="0" indent="0" algn="just">
              <a:lnSpc>
                <a:spcPct val="107000"/>
              </a:lnSpc>
              <a:spcBef>
                <a:spcPts val="0"/>
              </a:spcBef>
              <a:spcAft>
                <a:spcPts val="0"/>
              </a:spcAft>
              <a:buNone/>
            </a:pPr>
            <a:endParaRPr lang="en-US" sz="1200" dirty="0">
              <a:effectLst/>
              <a:latin typeface="+mj-lt"/>
              <a:ea typeface="Times New Roman" panose="02020603050405020304" pitchFamily="18" charset="0"/>
              <a:cs typeface="Times New Roman" panose="02020603050405020304" pitchFamily="18" charset="0"/>
            </a:endParaRPr>
          </a:p>
          <a:p>
            <a:pPr marL="0" marR="0" indent="0" algn="just">
              <a:lnSpc>
                <a:spcPct val="107000"/>
              </a:lnSpc>
              <a:spcBef>
                <a:spcPts val="0"/>
              </a:spcBef>
              <a:spcAft>
                <a:spcPts val="0"/>
              </a:spcAft>
              <a:buNone/>
            </a:pPr>
            <a:r>
              <a:rPr lang="en-US" sz="1200" dirty="0">
                <a:effectLst/>
                <a:latin typeface="+mj-lt"/>
                <a:ea typeface="Times New Roman" panose="02020603050405020304" pitchFamily="18" charset="0"/>
                <a:cs typeface="Times New Roman" panose="02020603050405020304" pitchFamily="18" charset="0"/>
              </a:rPr>
              <a:t>COUNTY APPROVED PREANNEXATION AGREEMENT AT ITS 3/22 Meeting</a:t>
            </a:r>
          </a:p>
          <a:p>
            <a:pPr marL="0" marR="0" indent="0" algn="just">
              <a:lnSpc>
                <a:spcPct val="107000"/>
              </a:lnSpc>
              <a:spcBef>
                <a:spcPts val="0"/>
              </a:spcBef>
              <a:spcAft>
                <a:spcPts val="0"/>
              </a:spcAft>
              <a:buNone/>
            </a:pPr>
            <a:endParaRPr lang="en-US" sz="1200" u="sng" dirty="0">
              <a:effectLst/>
              <a:latin typeface="+mj-lt"/>
              <a:ea typeface="Calibri" panose="020F0502020204030204" pitchFamily="34" charset="0"/>
              <a:cs typeface="Times New Roman" panose="02020603050405020304" pitchFamily="18" charset="0"/>
            </a:endParaRPr>
          </a:p>
          <a:p>
            <a:pPr marL="0" marR="0" indent="0" algn="just">
              <a:lnSpc>
                <a:spcPct val="107000"/>
              </a:lnSpc>
              <a:spcBef>
                <a:spcPts val="0"/>
              </a:spcBef>
              <a:spcAft>
                <a:spcPts val="0"/>
              </a:spcAft>
              <a:buNone/>
            </a:pPr>
            <a:endParaRPr lang="en-US" sz="1200" u="sng" dirty="0">
              <a:effectLst/>
              <a:latin typeface="+mj-lt"/>
              <a:ea typeface="Calibri" panose="020F0502020204030204" pitchFamily="34" charset="0"/>
              <a:cs typeface="Times New Roman" panose="02020603050405020304" pitchFamily="18" charset="0"/>
            </a:endParaRPr>
          </a:p>
          <a:p>
            <a:pPr marL="0" marR="0" indent="0" algn="just">
              <a:lnSpc>
                <a:spcPct val="107000"/>
              </a:lnSpc>
              <a:spcBef>
                <a:spcPts val="0"/>
              </a:spcBef>
              <a:spcAft>
                <a:spcPts val="0"/>
              </a:spcAft>
              <a:buNone/>
            </a:pPr>
            <a:r>
              <a:rPr lang="en-US" sz="1200" u="sng" dirty="0">
                <a:effectLst/>
                <a:latin typeface="+mj-lt"/>
                <a:ea typeface="Calibri" panose="020F0502020204030204" pitchFamily="34" charset="0"/>
                <a:cs typeface="Times New Roman" panose="02020603050405020304" pitchFamily="18" charset="0"/>
              </a:rPr>
              <a:t>Duration:</a:t>
            </a:r>
            <a:r>
              <a:rPr lang="en-US" sz="1200" dirty="0">
                <a:effectLst/>
                <a:latin typeface="+mj-lt"/>
                <a:ea typeface="Calibri" panose="020F0502020204030204" pitchFamily="34" charset="0"/>
                <a:cs typeface="Times New Roman" panose="02020603050405020304" pitchFamily="18" charset="0"/>
              </a:rPr>
              <a:t> F</a:t>
            </a:r>
            <a:r>
              <a:rPr lang="en-US" sz="1200" dirty="0">
                <a:effectLst/>
                <a:latin typeface="+mj-lt"/>
                <a:ea typeface="Times New Roman" panose="02020603050405020304" pitchFamily="18" charset="0"/>
                <a:cs typeface="Times New Roman" panose="02020603050405020304" pitchFamily="18" charset="0"/>
              </a:rPr>
              <a:t>ive (5) years from the Effective Date with the ability to extend an additional five (5) years upon mutual agreement. </a:t>
            </a:r>
          </a:p>
          <a:p>
            <a:pPr marL="0" marR="0" indent="0" algn="just">
              <a:lnSpc>
                <a:spcPct val="107000"/>
              </a:lnSpc>
              <a:spcBef>
                <a:spcPts val="0"/>
              </a:spcBef>
              <a:spcAft>
                <a:spcPts val="0"/>
              </a:spcAft>
              <a:buNone/>
            </a:pPr>
            <a:endParaRPr lang="en-US" sz="1200" dirty="0">
              <a:effectLst/>
              <a:latin typeface="+mj-lt"/>
              <a:ea typeface="Times New Roman" panose="02020603050405020304" pitchFamily="18" charset="0"/>
              <a:cs typeface="Times New Roman" panose="02020603050405020304" pitchFamily="18" charset="0"/>
            </a:endParaRPr>
          </a:p>
          <a:p>
            <a:pPr marL="0" marR="0" indent="0" algn="just">
              <a:lnSpc>
                <a:spcPct val="107000"/>
              </a:lnSpc>
              <a:spcBef>
                <a:spcPts val="0"/>
              </a:spcBef>
              <a:spcAft>
                <a:spcPts val="0"/>
              </a:spcAft>
              <a:buNone/>
            </a:pPr>
            <a:endParaRPr lang="en-US" sz="1200" dirty="0">
              <a:effectLst/>
              <a:latin typeface="+mj-lt"/>
              <a:ea typeface="Times New Roman" panose="02020603050405020304" pitchFamily="18" charset="0"/>
              <a:cs typeface="Times New Roman" panose="02020603050405020304" pitchFamily="18" charset="0"/>
            </a:endParaRPr>
          </a:p>
          <a:p>
            <a:pPr marL="0" marR="0" algn="just">
              <a:lnSpc>
                <a:spcPct val="107000"/>
              </a:lnSpc>
              <a:spcBef>
                <a:spcPts val="0"/>
              </a:spcBef>
              <a:spcAft>
                <a:spcPts val="0"/>
              </a:spcAft>
            </a:pPr>
            <a:endParaRPr lang="en-US" sz="1200" u="sng" dirty="0">
              <a:latin typeface="+mj-lt"/>
              <a:ea typeface="Times New Roman" panose="02020603050405020304" pitchFamily="18" charset="0"/>
              <a:cs typeface="Times New Roman" panose="02020603050405020304" pitchFamily="18" charset="0"/>
            </a:endParaRPr>
          </a:p>
          <a:p>
            <a:pPr>
              <a:defRPr/>
            </a:pPr>
            <a:endParaRPr lang="en-US" dirty="0">
              <a:latin typeface="Calibri Light"/>
              <a:cs typeface="Calibri Light"/>
            </a:endParaRPr>
          </a:p>
        </p:txBody>
      </p:sp>
      <p:sp>
        <p:nvSpPr>
          <p:cNvPr id="4" name="Slide Number Placeholder 3"/>
          <p:cNvSpPr>
            <a:spLocks noGrp="1"/>
          </p:cNvSpPr>
          <p:nvPr>
            <p:ph type="sldNum" sz="quarter" idx="5"/>
          </p:nvPr>
        </p:nvSpPr>
        <p:spPr/>
        <p:txBody>
          <a:bodyPr/>
          <a:lstStyle/>
          <a:p>
            <a:pPr defTabSz="931774" fontAlgn="base">
              <a:spcBef>
                <a:spcPct val="0"/>
              </a:spcBef>
              <a:spcAft>
                <a:spcPct val="0"/>
              </a:spcAft>
              <a:defRPr/>
            </a:pPr>
            <a:fld id="{45C8BD46-8D7E-4F5C-A1A1-E5A6F7D5E8DE}" type="slidenum">
              <a:rPr lang="en-US">
                <a:solidFill>
                  <a:prstClr val="black"/>
                </a:solidFill>
                <a:latin typeface="Times New Roman" pitchFamily="18" charset="0"/>
              </a:rPr>
              <a:pPr defTabSz="931774" fontAlgn="base">
                <a:spcBef>
                  <a:spcPct val="0"/>
                </a:spcBef>
                <a:spcAft>
                  <a:spcPct val="0"/>
                </a:spcAft>
                <a:defRPr/>
              </a:pPr>
              <a:t>7</a:t>
            </a:fld>
            <a:endParaRPr lang="en-US">
              <a:solidFill>
                <a:prstClr val="black"/>
              </a:solidFill>
              <a:latin typeface="Times New Roman" pitchFamily="18" charset="0"/>
            </a:endParaRPr>
          </a:p>
        </p:txBody>
      </p:sp>
    </p:spTree>
    <p:extLst>
      <p:ext uri="{BB962C8B-B14F-4D97-AF65-F5344CB8AC3E}">
        <p14:creationId xmlns:p14="http://schemas.microsoft.com/office/powerpoint/2010/main" val="32145691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latin typeface="Calibri Light"/>
                <a:cs typeface="Calibri Light"/>
              </a:rPr>
              <a:t>Agreement is not considered a project</a:t>
            </a:r>
          </a:p>
          <a:p>
            <a:pPr>
              <a:defRPr/>
            </a:pPr>
            <a:r>
              <a:rPr lang="en-US" dirty="0">
                <a:latin typeface="Calibri Light"/>
                <a:cs typeface="Calibri Light"/>
              </a:rPr>
              <a:t>County lead for Commercial Retail project</a:t>
            </a:r>
          </a:p>
          <a:p>
            <a:pPr>
              <a:defRPr/>
            </a:pPr>
            <a:r>
              <a:rPr lang="en-US" dirty="0">
                <a:latin typeface="Calibri Light"/>
                <a:cs typeface="Calibri Light"/>
              </a:rPr>
              <a:t>City lead for Annexation Application </a:t>
            </a:r>
          </a:p>
        </p:txBody>
      </p:sp>
      <p:sp>
        <p:nvSpPr>
          <p:cNvPr id="4" name="Slide Number Placeholder 3"/>
          <p:cNvSpPr>
            <a:spLocks noGrp="1"/>
          </p:cNvSpPr>
          <p:nvPr>
            <p:ph type="sldNum" sz="quarter" idx="5"/>
          </p:nvPr>
        </p:nvSpPr>
        <p:spPr/>
        <p:txBody>
          <a:bodyPr/>
          <a:lstStyle/>
          <a:p>
            <a:pPr defTabSz="931774" fontAlgn="base">
              <a:spcBef>
                <a:spcPct val="0"/>
              </a:spcBef>
              <a:spcAft>
                <a:spcPct val="0"/>
              </a:spcAft>
              <a:defRPr/>
            </a:pPr>
            <a:fld id="{45C8BD46-8D7E-4F5C-A1A1-E5A6F7D5E8DE}" type="slidenum">
              <a:rPr lang="en-US">
                <a:solidFill>
                  <a:prstClr val="black"/>
                </a:solidFill>
                <a:latin typeface="Times New Roman" pitchFamily="18" charset="0"/>
              </a:rPr>
              <a:pPr defTabSz="931774" fontAlgn="base">
                <a:spcBef>
                  <a:spcPct val="0"/>
                </a:spcBef>
                <a:spcAft>
                  <a:spcPct val="0"/>
                </a:spcAft>
                <a:defRPr/>
              </a:pPr>
              <a:t>8</a:t>
            </a:fld>
            <a:endParaRPr lang="en-US">
              <a:solidFill>
                <a:prstClr val="black"/>
              </a:solidFill>
              <a:latin typeface="Times New Roman" pitchFamily="18" charset="0"/>
            </a:endParaRPr>
          </a:p>
        </p:txBody>
      </p:sp>
    </p:spTree>
    <p:extLst>
      <p:ext uri="{BB962C8B-B14F-4D97-AF65-F5344CB8AC3E}">
        <p14:creationId xmlns:p14="http://schemas.microsoft.com/office/powerpoint/2010/main" val="8858891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800" dirty="0">
                <a:solidFill>
                  <a:srgbClr val="000000"/>
                </a:solidFill>
                <a:effectLst/>
                <a:latin typeface="Times New Roman" panose="02020603050405020304" pitchFamily="18" charset="0"/>
                <a:ea typeface="Calibri" panose="020F0502020204030204" pitchFamily="34" charset="0"/>
              </a:rPr>
              <a:t>Upon future annexation, the City would receive new revenue from sales tax, transient occupancy tax and a percentage share of property tax generated by development in the annexation area.  The amount of future revenue would be dependent on future development and the property tax revenue sharing percentage split with the County.   The term of the 2008 Master Tax Agreement ends January 1, 2023,therefore t</a:t>
            </a:r>
            <a:r>
              <a:rPr lang="en-US" sz="1800" dirty="0">
                <a:effectLst/>
                <a:latin typeface="Times New Roman" panose="02020603050405020304" pitchFamily="18" charset="0"/>
                <a:ea typeface="Calibri" panose="020F0502020204030204" pitchFamily="34" charset="0"/>
              </a:rPr>
              <a:t>he City and County have agreed to further discuss and analyze the Master Tax Agreement consist with LAFCO laws and procedures and as provided in the GSA-MOU 2019 Addendum. </a:t>
            </a:r>
            <a:endParaRPr lang="en-US" dirty="0">
              <a:latin typeface="Calibri Light"/>
              <a:cs typeface="Calibri Light"/>
            </a:endParaRPr>
          </a:p>
        </p:txBody>
      </p:sp>
      <p:sp>
        <p:nvSpPr>
          <p:cNvPr id="4" name="Slide Number Placeholder 3"/>
          <p:cNvSpPr>
            <a:spLocks noGrp="1"/>
          </p:cNvSpPr>
          <p:nvPr>
            <p:ph type="sldNum" sz="quarter" idx="5"/>
          </p:nvPr>
        </p:nvSpPr>
        <p:spPr/>
        <p:txBody>
          <a:bodyPr/>
          <a:lstStyle/>
          <a:p>
            <a:pPr defTabSz="931774" fontAlgn="base">
              <a:spcBef>
                <a:spcPct val="0"/>
              </a:spcBef>
              <a:spcAft>
                <a:spcPct val="0"/>
              </a:spcAft>
              <a:defRPr/>
            </a:pPr>
            <a:fld id="{45C8BD46-8D7E-4F5C-A1A1-E5A6F7D5E8DE}" type="slidenum">
              <a:rPr lang="en-US">
                <a:solidFill>
                  <a:prstClr val="black"/>
                </a:solidFill>
                <a:latin typeface="Times New Roman" pitchFamily="18" charset="0"/>
              </a:rPr>
              <a:pPr defTabSz="931774" fontAlgn="base">
                <a:spcBef>
                  <a:spcPct val="0"/>
                </a:spcBef>
                <a:spcAft>
                  <a:spcPct val="0"/>
                </a:spcAft>
                <a:defRPr/>
              </a:pPr>
              <a:t>9</a:t>
            </a:fld>
            <a:endParaRPr lang="en-US">
              <a:solidFill>
                <a:prstClr val="black"/>
              </a:solidFill>
              <a:latin typeface="Times New Roman" pitchFamily="18" charset="0"/>
            </a:endParaRPr>
          </a:p>
        </p:txBody>
      </p:sp>
    </p:spTree>
    <p:extLst>
      <p:ext uri="{BB962C8B-B14F-4D97-AF65-F5344CB8AC3E}">
        <p14:creationId xmlns:p14="http://schemas.microsoft.com/office/powerpoint/2010/main" val="15646508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sz="1600" dirty="0"/>
          </a:p>
        </p:txBody>
      </p:sp>
      <p:sp>
        <p:nvSpPr>
          <p:cNvPr id="4" name="Slide Number Placeholder 3"/>
          <p:cNvSpPr>
            <a:spLocks noGrp="1"/>
          </p:cNvSpPr>
          <p:nvPr>
            <p:ph type="sldNum" sz="quarter" idx="10"/>
          </p:nvPr>
        </p:nvSpPr>
        <p:spPr/>
        <p:txBody>
          <a:bodyPr/>
          <a:lstStyle/>
          <a:p>
            <a:fld id="{45C8BD46-8D7E-4F5C-A1A1-E5A6F7D5E8DE}" type="slidenum">
              <a:rPr lang="en-US" smtClean="0"/>
              <a:t>10</a:t>
            </a:fld>
            <a:endParaRPr lang="en-US"/>
          </a:p>
        </p:txBody>
      </p:sp>
    </p:spTree>
    <p:extLst>
      <p:ext uri="{BB962C8B-B14F-4D97-AF65-F5344CB8AC3E}">
        <p14:creationId xmlns:p14="http://schemas.microsoft.com/office/powerpoint/2010/main" val="2122934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40D67106-DE45-4886-8FCA-2DE0A738A6D5}" type="slidenum">
              <a:rPr lang="en-US"/>
              <a:pPr>
                <a:defRPr/>
              </a:pPr>
              <a:t>‹#›</a:t>
            </a:fld>
            <a:endParaRPr lang="en-US"/>
          </a:p>
        </p:txBody>
      </p:sp>
    </p:spTree>
    <p:extLst>
      <p:ext uri="{BB962C8B-B14F-4D97-AF65-F5344CB8AC3E}">
        <p14:creationId xmlns:p14="http://schemas.microsoft.com/office/powerpoint/2010/main" val="2932485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6EB87179-7E56-4862-BF82-24ED2379349A}" type="slidenum">
              <a:rPr lang="en-US"/>
              <a:pPr>
                <a:defRPr/>
              </a:pPr>
              <a:t>‹#›</a:t>
            </a:fld>
            <a:endParaRPr lang="en-US"/>
          </a:p>
        </p:txBody>
      </p:sp>
    </p:spTree>
    <p:extLst>
      <p:ext uri="{BB962C8B-B14F-4D97-AF65-F5344CB8AC3E}">
        <p14:creationId xmlns:p14="http://schemas.microsoft.com/office/powerpoint/2010/main" val="24204703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9"/>
          <p:cNvSpPr>
            <a:spLocks noGrp="1"/>
          </p:cNvSpPr>
          <p:nvPr>
            <p:ph type="dt" sz="half" idx="10"/>
          </p:nvPr>
        </p:nvSpPr>
        <p:spPr/>
        <p:txBody>
          <a:bodyPr/>
          <a:lstStyle>
            <a:lvl1pPr>
              <a:defRPr/>
            </a:lvl1pPr>
          </a:lstStyle>
          <a:p>
            <a:pPr>
              <a:defRPr/>
            </a:pPr>
            <a:endParaRPr lang="en-US"/>
          </a:p>
        </p:txBody>
      </p:sp>
      <p:sp>
        <p:nvSpPr>
          <p:cNvPr id="8" name="Footer Placeholder 21"/>
          <p:cNvSpPr>
            <a:spLocks noGrp="1"/>
          </p:cNvSpPr>
          <p:nvPr>
            <p:ph type="ftr" sz="quarter" idx="11"/>
          </p:nvPr>
        </p:nvSpPr>
        <p:spPr/>
        <p:txBody>
          <a:bodyPr/>
          <a:lstStyle>
            <a:lvl1pPr>
              <a:defRPr/>
            </a:lvl1pPr>
          </a:lstStyle>
          <a:p>
            <a:pPr>
              <a:defRPr/>
            </a:pPr>
            <a:endParaRPr lang="en-US"/>
          </a:p>
        </p:txBody>
      </p:sp>
      <p:sp>
        <p:nvSpPr>
          <p:cNvPr id="9" name="Slide Number Placeholder 17"/>
          <p:cNvSpPr>
            <a:spLocks noGrp="1"/>
          </p:cNvSpPr>
          <p:nvPr>
            <p:ph type="sldNum" sz="quarter" idx="12"/>
          </p:nvPr>
        </p:nvSpPr>
        <p:spPr/>
        <p:txBody>
          <a:bodyPr/>
          <a:lstStyle>
            <a:lvl1pPr>
              <a:defRPr/>
            </a:lvl1pPr>
          </a:lstStyle>
          <a:p>
            <a:pPr>
              <a:defRPr/>
            </a:pPr>
            <a:fld id="{80F8D9F8-3B45-449A-9A31-C19D554950C3}" type="slidenum">
              <a:rPr lang="en-US"/>
              <a:pPr>
                <a:defRPr/>
              </a:pPr>
              <a:t>‹#›</a:t>
            </a:fld>
            <a:endParaRPr lang="en-US"/>
          </a:p>
        </p:txBody>
      </p:sp>
    </p:spTree>
    <p:extLst>
      <p:ext uri="{BB962C8B-B14F-4D97-AF65-F5344CB8AC3E}">
        <p14:creationId xmlns:p14="http://schemas.microsoft.com/office/powerpoint/2010/main" val="3404352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a:t>Click to edit Master title style</a:t>
            </a:r>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61823872-08F4-4125-93F8-3E73B60F4D23}" type="slidenum">
              <a:rPr lang="en-US"/>
              <a:pPr>
                <a:defRPr/>
              </a:pPr>
              <a:t>‹#›</a:t>
            </a:fld>
            <a:endParaRPr lang="en-US"/>
          </a:p>
        </p:txBody>
      </p:sp>
    </p:spTree>
    <p:extLst>
      <p:ext uri="{BB962C8B-B14F-4D97-AF65-F5344CB8AC3E}">
        <p14:creationId xmlns:p14="http://schemas.microsoft.com/office/powerpoint/2010/main" val="3536744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17ED6CA7-D2B7-4715-8C33-0B818D927764}" type="slidenum">
              <a:rPr lang="en-US"/>
              <a:pPr>
                <a:defRPr/>
              </a:pPr>
              <a:t>‹#›</a:t>
            </a:fld>
            <a:endParaRPr lang="en-US"/>
          </a:p>
        </p:txBody>
      </p:sp>
    </p:spTree>
    <p:extLst>
      <p:ext uri="{BB962C8B-B14F-4D97-AF65-F5344CB8AC3E}">
        <p14:creationId xmlns:p14="http://schemas.microsoft.com/office/powerpoint/2010/main" val="3131316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a:t>Click to edit Master title style</a:t>
            </a:r>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24F2D7BC-F5B9-4C08-B802-D551DE5D86F6}" type="slidenum">
              <a:rPr lang="en-US"/>
              <a:pPr>
                <a:defRPr/>
              </a:pPr>
              <a:t>‹#›</a:t>
            </a:fld>
            <a:endParaRPr lang="en-US"/>
          </a:p>
        </p:txBody>
      </p:sp>
    </p:spTree>
    <p:extLst>
      <p:ext uri="{BB962C8B-B14F-4D97-AF65-F5344CB8AC3E}">
        <p14:creationId xmlns:p14="http://schemas.microsoft.com/office/powerpoint/2010/main" val="3307891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97FB1A08-7663-4C51-A4C9-36F8DFAA2E0E}" type="slidenum">
              <a:rPr lang="en-US"/>
              <a:pPr>
                <a:defRPr/>
              </a:pPr>
              <a:t>‹#›</a:t>
            </a:fld>
            <a:endParaRPr lang="en-US"/>
          </a:p>
        </p:txBody>
      </p:sp>
    </p:spTree>
    <p:extLst>
      <p:ext uri="{BB962C8B-B14F-4D97-AF65-F5344CB8AC3E}">
        <p14:creationId xmlns:p14="http://schemas.microsoft.com/office/powerpoint/2010/main" val="2184664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0DA16BC7-D41D-4830-B8B6-5F50F84D9D75}" type="slidenum">
              <a:rPr lang="en-US"/>
              <a:pPr>
                <a:defRPr/>
              </a:pPr>
              <a:t>‹#›</a:t>
            </a:fld>
            <a:endParaRPr lang="en-US"/>
          </a:p>
        </p:txBody>
      </p:sp>
    </p:spTree>
    <p:extLst>
      <p:ext uri="{BB962C8B-B14F-4D97-AF65-F5344CB8AC3E}">
        <p14:creationId xmlns:p14="http://schemas.microsoft.com/office/powerpoint/2010/main" val="3119900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12700" y="-7938"/>
            <a:ext cx="1221740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sz="2400">
              <a:latin typeface="+mn-lt"/>
            </a:endParaRPr>
          </a:p>
        </p:txBody>
      </p:sp>
      <p:sp>
        <p:nvSpPr>
          <p:cNvPr id="8" name="Freeform 7"/>
          <p:cNvSpPr>
            <a:spLocks/>
          </p:cNvSpPr>
          <p:nvPr/>
        </p:nvSpPr>
        <p:spPr bwMode="auto">
          <a:xfrm>
            <a:off x="5842000" y="-7938"/>
            <a:ext cx="63500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sz="2400">
              <a:latin typeface="+mn-lt"/>
            </a:endParaRPr>
          </a:p>
        </p:txBody>
      </p:sp>
      <p:sp>
        <p:nvSpPr>
          <p:cNvPr id="7172" name="Title Placeholder 8"/>
          <p:cNvSpPr>
            <a:spLocks noGrp="1"/>
          </p:cNvSpPr>
          <p:nvPr>
            <p:ph type="title"/>
          </p:nvPr>
        </p:nvSpPr>
        <p:spPr bwMode="auto">
          <a:xfrm>
            <a:off x="609600" y="704850"/>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altLang="en-US"/>
              <a:t>Click to edit Master title style</a:t>
            </a:r>
          </a:p>
        </p:txBody>
      </p:sp>
      <p:sp>
        <p:nvSpPr>
          <p:cNvPr id="7173" name="Text Placeholder 29"/>
          <p:cNvSpPr>
            <a:spLocks noGrp="1"/>
          </p:cNvSpPr>
          <p:nvPr>
            <p:ph type="body" idx="1"/>
          </p:nvPr>
        </p:nvSpPr>
        <p:spPr bwMode="auto">
          <a:xfrm>
            <a:off x="609600" y="1935164"/>
            <a:ext cx="109728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Times New Roman" charset="0"/>
              </a:defRPr>
            </a:lvl1pPr>
          </a:lstStyle>
          <a:p>
            <a:pPr>
              <a:defRPr/>
            </a:pPr>
            <a:endParaRPr lang="en-US"/>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Times New Roman" charset="0"/>
              </a:defRPr>
            </a:lvl1pPr>
          </a:lstStyle>
          <a:p>
            <a:pPr>
              <a:defRPr/>
            </a:pPr>
            <a:endParaRPr lang="en-US"/>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smtClean="0">
                <a:solidFill>
                  <a:schemeClr val="tx2">
                    <a:shade val="90000"/>
                  </a:schemeClr>
                </a:solidFill>
                <a:latin typeface="Times New Roman" charset="0"/>
              </a:defRPr>
            </a:lvl1pPr>
          </a:lstStyle>
          <a:p>
            <a:pPr>
              <a:defRPr/>
            </a:pPr>
            <a:fld id="{2E94DB64-C810-4A1D-A055-981DEB6005D0}" type="slidenum">
              <a:rPr lang="en-US"/>
              <a:pPr>
                <a:defRPr/>
              </a:pPr>
              <a:t>‹#›</a:t>
            </a:fld>
            <a:endParaRPr lang="en-US"/>
          </a:p>
        </p:txBody>
      </p:sp>
      <p:grpSp>
        <p:nvGrpSpPr>
          <p:cNvPr id="7177" name="Group 1"/>
          <p:cNvGrpSpPr>
            <a:grpSpLocks/>
          </p:cNvGrpSpPr>
          <p:nvPr/>
        </p:nvGrpSpPr>
        <p:grpSpPr bwMode="auto">
          <a:xfrm>
            <a:off x="-25399" y="203200"/>
            <a:ext cx="12240684"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sz="2400">
                <a:latin typeface="Times New Roman"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sz="2400">
                <a:latin typeface="Times New Roman" charset="0"/>
              </a:endParaRPr>
            </a:p>
          </p:txBody>
        </p:sp>
      </p:grpSp>
    </p:spTree>
  </p:cSld>
  <p:clrMap bg1="lt1" tx1="dk1" bg2="lt2" tx2="dk2" accent1="accent1" accent2="accent2" accent3="accent3" accent4="accent4" accent5="accent5" accent6="accent6" hlink="hlink" folHlink="folHlink"/>
  <p:sldLayoutIdLst>
    <p:sldLayoutId id="2147483668" r:id="rId1"/>
    <p:sldLayoutId id="2147483667" r:id="rId2"/>
    <p:sldLayoutId id="2147483666" r:id="rId3"/>
    <p:sldLayoutId id="2147483665" r:id="rId4"/>
    <p:sldLayoutId id="2147483664" r:id="rId5"/>
    <p:sldLayoutId id="2147483663" r:id="rId6"/>
    <p:sldLayoutId id="2147483662" r:id="rId7"/>
    <p:sldLayoutId id="2147483661" r:id="rId8"/>
  </p:sldLayoutIdLst>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4953000"/>
            <a:ext cx="1915016" cy="1274050"/>
          </a:xfrm>
          <a:prstGeom prst="rect">
            <a:avLst/>
          </a:prstGeom>
        </p:spPr>
      </p:pic>
      <p:sp>
        <p:nvSpPr>
          <p:cNvPr id="11" name="object 2">
            <a:extLst>
              <a:ext uri="{FF2B5EF4-FFF2-40B4-BE49-F238E27FC236}">
                <a16:creationId xmlns:a16="http://schemas.microsoft.com/office/drawing/2014/main" id="{BF033CD3-49FD-485D-B82F-C0AA655C71E8}"/>
              </a:ext>
            </a:extLst>
          </p:cNvPr>
          <p:cNvSpPr txBox="1">
            <a:spLocks/>
          </p:cNvSpPr>
          <p:nvPr/>
        </p:nvSpPr>
        <p:spPr>
          <a:xfrm>
            <a:off x="766051" y="1506129"/>
            <a:ext cx="10659898" cy="2319225"/>
          </a:xfrm>
          <a:prstGeom prst="rect">
            <a:avLst/>
          </a:prstGeom>
        </p:spPr>
        <p:txBody>
          <a:bodyPr vert="horz" wrap="square" lIns="0" tIns="13335" rIns="0" bIns="0" rtlCol="0">
            <a:spAutoFit/>
          </a:bodyPr>
          <a:lstStyle>
            <a:lvl1pPr>
              <a:defRPr sz="3200" b="1" i="0">
                <a:solidFill>
                  <a:srgbClr val="507181"/>
                </a:solidFill>
                <a:latin typeface="Times New Roman"/>
                <a:ea typeface="+mj-ea"/>
                <a:cs typeface="Times New Roman"/>
              </a:defRPr>
            </a:lvl1pPr>
          </a:lstStyle>
          <a:p>
            <a:pPr marL="86995" marR="5080" lvl="0" indent="0" algn="ctr" defTabSz="914400" eaLnBrk="1" fontAlgn="auto" latinLnBrk="0" hangingPunct="1">
              <a:lnSpc>
                <a:spcPct val="100000"/>
              </a:lnSpc>
              <a:spcBef>
                <a:spcPts val="105"/>
              </a:spcBef>
              <a:spcAft>
                <a:spcPts val="0"/>
              </a:spcAft>
              <a:buClrTx/>
              <a:buSzTx/>
              <a:buFontTx/>
              <a:buNone/>
              <a:tabLst/>
              <a:defRPr/>
            </a:pPr>
            <a:r>
              <a:rPr kumimoji="0" lang="en-US" sz="2400" b="1" i="0" u="none" strike="noStrike" kern="0" cap="none" spc="-20" normalizeH="0" baseline="0" noProof="0" dirty="0">
                <a:ln>
                  <a:noFill/>
                </a:ln>
                <a:solidFill>
                  <a:srgbClr val="507181"/>
                </a:solidFill>
                <a:effectLst/>
                <a:uLnTx/>
                <a:uFillTx/>
                <a:latin typeface="Times New Roman"/>
                <a:ea typeface="+mj-ea"/>
                <a:cs typeface="Times New Roman"/>
              </a:rPr>
              <a:t>EXTRATERRITORIAL</a:t>
            </a:r>
            <a:r>
              <a:rPr kumimoji="0" lang="en-US" sz="2400" b="1" i="0" u="none" strike="noStrike" kern="0" cap="none" spc="-250" normalizeH="0" baseline="0" noProof="0" dirty="0">
                <a:ln>
                  <a:noFill/>
                </a:ln>
                <a:solidFill>
                  <a:srgbClr val="507181"/>
                </a:solidFill>
                <a:effectLst/>
                <a:uLnTx/>
                <a:uFillTx/>
                <a:latin typeface="Times New Roman"/>
                <a:ea typeface="+mj-ea"/>
                <a:cs typeface="Times New Roman"/>
              </a:rPr>
              <a:t> </a:t>
            </a:r>
            <a:r>
              <a:rPr kumimoji="0" lang="en-US" sz="2400" b="1" i="0" u="none" strike="noStrike" kern="0" cap="none" spc="-95" normalizeH="0" baseline="0" noProof="0" dirty="0">
                <a:ln>
                  <a:noFill/>
                </a:ln>
                <a:solidFill>
                  <a:srgbClr val="507181"/>
                </a:solidFill>
                <a:effectLst/>
                <a:uLnTx/>
                <a:uFillTx/>
                <a:latin typeface="Times New Roman"/>
                <a:ea typeface="+mj-ea"/>
                <a:cs typeface="Times New Roman"/>
              </a:rPr>
              <a:t>WASTEWATER</a:t>
            </a:r>
            <a:r>
              <a:rPr kumimoji="0" lang="en-US" sz="2400" b="1" i="0" u="none" strike="noStrike" kern="0" cap="none" spc="0" normalizeH="0" baseline="0" noProof="0" dirty="0">
                <a:ln>
                  <a:noFill/>
                </a:ln>
                <a:solidFill>
                  <a:srgbClr val="507181"/>
                </a:solidFill>
                <a:effectLst/>
                <a:uLnTx/>
                <a:uFillTx/>
                <a:latin typeface="Times New Roman"/>
                <a:ea typeface="+mj-ea"/>
                <a:cs typeface="Times New Roman"/>
              </a:rPr>
              <a:t> </a:t>
            </a:r>
            <a:r>
              <a:rPr kumimoji="0" lang="en-US" sz="2400" b="1" i="0" u="none" strike="noStrike" kern="0" cap="none" spc="-15" normalizeH="0" baseline="0" noProof="0" dirty="0">
                <a:ln>
                  <a:noFill/>
                </a:ln>
                <a:solidFill>
                  <a:srgbClr val="507181"/>
                </a:solidFill>
                <a:effectLst/>
                <a:uLnTx/>
                <a:uFillTx/>
                <a:latin typeface="Times New Roman"/>
                <a:ea typeface="+mj-ea"/>
                <a:cs typeface="Times New Roman"/>
              </a:rPr>
              <a:t>SERVICE</a:t>
            </a:r>
            <a:r>
              <a:rPr kumimoji="0" lang="en-US" sz="2400" b="1" i="0" u="none" strike="noStrike" kern="0" cap="none" spc="-190" normalizeH="0" baseline="0" noProof="0" dirty="0">
                <a:ln>
                  <a:noFill/>
                </a:ln>
                <a:solidFill>
                  <a:srgbClr val="507181"/>
                </a:solidFill>
                <a:effectLst/>
                <a:uLnTx/>
                <a:uFillTx/>
                <a:latin typeface="Times New Roman"/>
                <a:ea typeface="+mj-ea"/>
                <a:cs typeface="Times New Roman"/>
              </a:rPr>
              <a:t> </a:t>
            </a:r>
            <a:r>
              <a:rPr kumimoji="0" lang="en-US" sz="2400" b="1" i="0" u="none" strike="noStrike" kern="0" cap="none" spc="0" normalizeH="0" baseline="0" noProof="0" dirty="0">
                <a:ln>
                  <a:noFill/>
                </a:ln>
                <a:solidFill>
                  <a:srgbClr val="507181"/>
                </a:solidFill>
                <a:effectLst/>
                <a:uLnTx/>
                <a:uFillTx/>
                <a:latin typeface="Times New Roman"/>
                <a:ea typeface="+mj-ea"/>
                <a:cs typeface="Times New Roman"/>
              </a:rPr>
              <a:t>AND </a:t>
            </a:r>
            <a:r>
              <a:rPr kumimoji="0" lang="en-US" sz="2400" b="1" i="0" u="none" strike="noStrike" kern="0" cap="none" spc="-785" normalizeH="0" baseline="0" noProof="0" dirty="0">
                <a:ln>
                  <a:noFill/>
                </a:ln>
                <a:solidFill>
                  <a:srgbClr val="507181"/>
                </a:solidFill>
                <a:effectLst/>
                <a:uLnTx/>
                <a:uFillTx/>
                <a:latin typeface="Times New Roman"/>
                <a:ea typeface="+mj-ea"/>
                <a:cs typeface="Times New Roman"/>
              </a:rPr>
              <a:t> </a:t>
            </a:r>
            <a:r>
              <a:rPr kumimoji="0" lang="en-US" sz="2400" b="1" i="0" u="none" strike="noStrike" kern="0" cap="none" spc="0" normalizeH="0" baseline="0" noProof="0" dirty="0">
                <a:ln>
                  <a:noFill/>
                </a:ln>
                <a:solidFill>
                  <a:srgbClr val="507181"/>
                </a:solidFill>
                <a:effectLst/>
                <a:uLnTx/>
                <a:uFillTx/>
                <a:latin typeface="Times New Roman"/>
                <a:ea typeface="+mj-ea"/>
                <a:cs typeface="Times New Roman"/>
              </a:rPr>
              <a:t>REIMBURSEMENT</a:t>
            </a:r>
            <a:r>
              <a:rPr kumimoji="0" lang="en-US" sz="2400" b="1" i="0" u="none" strike="noStrike" kern="0" cap="none" spc="-240" normalizeH="0" baseline="0" noProof="0" dirty="0">
                <a:ln>
                  <a:noFill/>
                </a:ln>
                <a:solidFill>
                  <a:srgbClr val="507181"/>
                </a:solidFill>
                <a:effectLst/>
                <a:uLnTx/>
                <a:uFillTx/>
                <a:latin typeface="Times New Roman"/>
                <a:ea typeface="+mj-ea"/>
                <a:cs typeface="Times New Roman"/>
              </a:rPr>
              <a:t> </a:t>
            </a:r>
            <a:r>
              <a:rPr kumimoji="0" lang="en-US" sz="2400" b="1" i="0" u="none" strike="noStrike" kern="0" cap="none" spc="0" normalizeH="0" baseline="0" noProof="0" dirty="0">
                <a:ln>
                  <a:noFill/>
                </a:ln>
                <a:solidFill>
                  <a:srgbClr val="507181"/>
                </a:solidFill>
                <a:effectLst/>
                <a:uLnTx/>
                <a:uFillTx/>
                <a:latin typeface="Times New Roman"/>
                <a:ea typeface="+mj-ea"/>
                <a:cs typeface="Times New Roman"/>
              </a:rPr>
              <a:t>AGREEMENTS</a:t>
            </a:r>
          </a:p>
          <a:p>
            <a:pPr marL="74295" marR="0" lvl="0" indent="0" algn="ctr" defTabSz="914400" eaLnBrk="1" fontAlgn="auto" latinLnBrk="0" hangingPunct="1">
              <a:lnSpc>
                <a:spcPct val="100000"/>
              </a:lnSpc>
              <a:spcBef>
                <a:spcPts val="685"/>
              </a:spcBef>
              <a:spcAft>
                <a:spcPts val="0"/>
              </a:spcAft>
              <a:buClrTx/>
              <a:buSzTx/>
              <a:buFontTx/>
              <a:buNone/>
              <a:tabLst/>
              <a:defRPr/>
            </a:pPr>
            <a:r>
              <a:rPr kumimoji="0" lang="en-US" sz="2400" b="1" i="0" u="none" strike="noStrike" kern="0" cap="none" spc="0" normalizeH="0" baseline="0" noProof="0" dirty="0">
                <a:ln>
                  <a:noFill/>
                </a:ln>
                <a:solidFill>
                  <a:srgbClr val="507181"/>
                </a:solidFill>
                <a:effectLst/>
                <a:uLnTx/>
                <a:uFillTx/>
                <a:latin typeface="Times New Roman"/>
                <a:ea typeface="+mj-ea"/>
                <a:cs typeface="Times New Roman"/>
              </a:rPr>
              <a:t>BETWEEN CITY</a:t>
            </a:r>
            <a:r>
              <a:rPr kumimoji="0" lang="en-US" sz="2400" b="1" i="0" u="none" strike="noStrike" kern="0" cap="none" spc="-305" normalizeH="0" baseline="0" noProof="0" dirty="0">
                <a:ln>
                  <a:noFill/>
                </a:ln>
                <a:solidFill>
                  <a:srgbClr val="507181"/>
                </a:solidFill>
                <a:effectLst/>
                <a:uLnTx/>
                <a:uFillTx/>
                <a:latin typeface="Times New Roman"/>
                <a:ea typeface="+mj-ea"/>
                <a:cs typeface="Times New Roman"/>
              </a:rPr>
              <a:t> </a:t>
            </a:r>
            <a:r>
              <a:rPr kumimoji="0" lang="en-US" sz="2400" b="1" i="0" u="none" strike="noStrike" kern="0" cap="none" spc="0" normalizeH="0" baseline="0" noProof="0" dirty="0">
                <a:ln>
                  <a:noFill/>
                </a:ln>
                <a:solidFill>
                  <a:srgbClr val="507181"/>
                </a:solidFill>
                <a:effectLst/>
                <a:uLnTx/>
                <a:uFillTx/>
                <a:latin typeface="Times New Roman"/>
                <a:ea typeface="+mj-ea"/>
                <a:cs typeface="Times New Roman"/>
              </a:rPr>
              <a:t>AND SALINAS</a:t>
            </a:r>
            <a:r>
              <a:rPr kumimoji="0" lang="en-US" sz="2400" b="1" i="0" u="none" strike="noStrike" kern="0" cap="none" spc="-15" normalizeH="0" baseline="0" noProof="0" dirty="0">
                <a:ln>
                  <a:noFill/>
                </a:ln>
                <a:solidFill>
                  <a:srgbClr val="507181"/>
                </a:solidFill>
                <a:effectLst/>
                <a:uLnTx/>
                <a:uFillTx/>
                <a:latin typeface="Times New Roman"/>
                <a:ea typeface="+mj-ea"/>
                <a:cs typeface="Times New Roman"/>
              </a:rPr>
              <a:t> </a:t>
            </a:r>
            <a:r>
              <a:rPr kumimoji="0" lang="en-US" sz="2400" b="1" i="0" u="none" strike="noStrike" kern="0" cap="none" spc="0" normalizeH="0" baseline="0" noProof="0" dirty="0">
                <a:ln>
                  <a:noFill/>
                </a:ln>
                <a:solidFill>
                  <a:srgbClr val="507181"/>
                </a:solidFill>
                <a:effectLst/>
                <a:uLnTx/>
                <a:uFillTx/>
                <a:latin typeface="Times New Roman"/>
                <a:ea typeface="+mj-ea"/>
                <a:cs typeface="Times New Roman"/>
              </a:rPr>
              <a:t>1</a:t>
            </a:r>
            <a:r>
              <a:rPr kumimoji="0" lang="en-US" sz="2400" b="1" i="0" u="none" strike="noStrike" kern="0" cap="none" spc="5" normalizeH="0" baseline="0" noProof="0" dirty="0">
                <a:ln>
                  <a:noFill/>
                </a:ln>
                <a:solidFill>
                  <a:srgbClr val="507181"/>
                </a:solidFill>
                <a:effectLst/>
                <a:uLnTx/>
                <a:uFillTx/>
                <a:latin typeface="Times New Roman"/>
                <a:ea typeface="+mj-ea"/>
                <a:cs typeface="Times New Roman"/>
              </a:rPr>
              <a:t>0</a:t>
            </a:r>
            <a:r>
              <a:rPr kumimoji="0" lang="en-US" sz="2400" b="1" i="0" u="none" strike="noStrike" kern="0" cap="none" spc="0" normalizeH="0" baseline="0" noProof="0" dirty="0">
                <a:ln>
                  <a:noFill/>
                </a:ln>
                <a:solidFill>
                  <a:srgbClr val="507181"/>
                </a:solidFill>
                <a:effectLst/>
                <a:uLnTx/>
                <a:uFillTx/>
                <a:latin typeface="Times New Roman"/>
                <a:ea typeface="+mj-ea"/>
                <a:cs typeface="Times New Roman"/>
              </a:rPr>
              <a:t>1</a:t>
            </a:r>
            <a:r>
              <a:rPr kumimoji="0" lang="en-US" sz="2400" b="1" i="0" u="none" strike="noStrike" kern="0" cap="none" spc="-15" normalizeH="0" baseline="0" noProof="0" dirty="0">
                <a:ln>
                  <a:noFill/>
                </a:ln>
                <a:solidFill>
                  <a:srgbClr val="507181"/>
                </a:solidFill>
                <a:effectLst/>
                <a:uLnTx/>
                <a:uFillTx/>
                <a:latin typeface="Times New Roman"/>
                <a:ea typeface="+mj-ea"/>
                <a:cs typeface="Times New Roman"/>
              </a:rPr>
              <a:t> </a:t>
            </a:r>
            <a:r>
              <a:rPr kumimoji="0" lang="en-US" sz="2400" b="1" i="0" u="none" strike="noStrike" kern="0" cap="none" spc="0" normalizeH="0" baseline="0" noProof="0" dirty="0">
                <a:ln>
                  <a:noFill/>
                </a:ln>
                <a:solidFill>
                  <a:srgbClr val="507181"/>
                </a:solidFill>
                <a:effectLst/>
                <a:uLnTx/>
                <a:uFillTx/>
                <a:latin typeface="Times New Roman"/>
                <a:ea typeface="+mj-ea"/>
                <a:cs typeface="Times New Roman"/>
              </a:rPr>
              <a:t>LLC</a:t>
            </a:r>
            <a:br>
              <a:rPr kumimoji="0" lang="en-US" sz="2400" b="1" i="0" u="none" strike="noStrike" kern="0" cap="none" spc="0" normalizeH="0" baseline="0" noProof="0" dirty="0">
                <a:ln>
                  <a:noFill/>
                </a:ln>
                <a:solidFill>
                  <a:srgbClr val="507181"/>
                </a:solidFill>
                <a:effectLst/>
                <a:uLnTx/>
                <a:uFillTx/>
                <a:latin typeface="Times New Roman"/>
                <a:ea typeface="+mj-ea"/>
                <a:cs typeface="Times New Roman"/>
              </a:rPr>
            </a:br>
            <a:r>
              <a:rPr kumimoji="0" lang="en-US" sz="2400" b="1" i="0" u="none" strike="noStrike" kern="0" cap="none" spc="0" normalizeH="0" baseline="0" noProof="0" dirty="0">
                <a:ln>
                  <a:noFill/>
                </a:ln>
                <a:solidFill>
                  <a:srgbClr val="507181"/>
                </a:solidFill>
                <a:effectLst/>
                <a:uLnTx/>
                <a:uFillTx/>
                <a:latin typeface="Times New Roman"/>
                <a:ea typeface="+mj-ea"/>
                <a:cs typeface="Times New Roman"/>
              </a:rPr>
              <a:t>AND</a:t>
            </a:r>
            <a:br>
              <a:rPr kumimoji="0" lang="en-US" sz="2400" b="1" i="0" u="none" strike="noStrike" kern="0" cap="none" spc="0" normalizeH="0" baseline="0" noProof="0" dirty="0">
                <a:ln>
                  <a:noFill/>
                </a:ln>
                <a:solidFill>
                  <a:srgbClr val="507181"/>
                </a:solidFill>
                <a:effectLst/>
                <a:uLnTx/>
                <a:uFillTx/>
                <a:latin typeface="Times New Roman"/>
                <a:ea typeface="+mj-ea"/>
                <a:cs typeface="Times New Roman"/>
              </a:rPr>
            </a:br>
            <a:r>
              <a:rPr kumimoji="0" lang="en-US" sz="2400" b="1" i="0" u="none" strike="noStrike" kern="0" cap="none" spc="0" normalizeH="0" baseline="0" noProof="0" dirty="0">
                <a:ln>
                  <a:noFill/>
                </a:ln>
                <a:solidFill>
                  <a:srgbClr val="507181"/>
                </a:solidFill>
                <a:effectLst/>
                <a:uLnTx/>
                <a:uFillTx/>
                <a:latin typeface="Times New Roman"/>
                <a:ea typeface="+mj-ea"/>
                <a:cs typeface="Times New Roman"/>
              </a:rPr>
              <a:t>PREANNEXATION AGREEMENT FOR PORTION OF EOA K</a:t>
            </a:r>
            <a:br>
              <a:rPr kumimoji="0" lang="en-US" sz="2400" b="1" i="0" u="none" strike="noStrike" kern="0" cap="none" spc="0" normalizeH="0" baseline="0" noProof="0" dirty="0">
                <a:ln>
                  <a:noFill/>
                </a:ln>
                <a:solidFill>
                  <a:srgbClr val="507181"/>
                </a:solidFill>
                <a:effectLst/>
                <a:uLnTx/>
                <a:uFillTx/>
                <a:latin typeface="Times New Roman"/>
                <a:ea typeface="+mj-ea"/>
                <a:cs typeface="Times New Roman"/>
              </a:rPr>
            </a:br>
            <a:r>
              <a:rPr kumimoji="0" lang="en-US" sz="2400" b="1" i="0" u="none" strike="noStrike" kern="0" cap="none" spc="0" normalizeH="0" baseline="0" noProof="0" dirty="0">
                <a:ln>
                  <a:noFill/>
                </a:ln>
                <a:solidFill>
                  <a:srgbClr val="507181"/>
                </a:solidFill>
                <a:effectLst/>
                <a:uLnTx/>
                <a:uFillTx/>
                <a:latin typeface="Times New Roman"/>
                <a:ea typeface="+mj-ea"/>
                <a:cs typeface="Times New Roman"/>
              </a:rPr>
              <a:t>BETWEEN THE CITY OF SALINAS AND THE  COUNTY OF MONTEREY</a:t>
            </a:r>
          </a:p>
        </p:txBody>
      </p:sp>
      <p:sp>
        <p:nvSpPr>
          <p:cNvPr id="2" name="TextBox 1">
            <a:extLst>
              <a:ext uri="{FF2B5EF4-FFF2-40B4-BE49-F238E27FC236}">
                <a16:creationId xmlns:a16="http://schemas.microsoft.com/office/drawing/2014/main" id="{10B0F397-2B2A-4D89-A953-DE7E14354FB5}"/>
              </a:ext>
            </a:extLst>
          </p:cNvPr>
          <p:cNvSpPr txBox="1"/>
          <p:nvPr/>
        </p:nvSpPr>
        <p:spPr>
          <a:xfrm>
            <a:off x="5369522" y="4737005"/>
            <a:ext cx="6359550" cy="1938992"/>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Lisa Brinton, Assistant Director</a:t>
            </a:r>
          </a:p>
          <a:p>
            <a:r>
              <a:rPr lang="en-US" sz="2800" dirty="0">
                <a:latin typeface="Times New Roman" panose="02020603050405020304" pitchFamily="18" charset="0"/>
                <a:cs typeface="Times New Roman" panose="02020603050405020304" pitchFamily="18" charset="0"/>
              </a:rPr>
              <a:t>Housing and Land Use Committee</a:t>
            </a:r>
          </a:p>
          <a:p>
            <a:r>
              <a:rPr lang="en-US" sz="2800" dirty="0">
                <a:latin typeface="Times New Roman" panose="02020603050405020304" pitchFamily="18" charset="0"/>
                <a:cs typeface="Times New Roman" panose="02020603050405020304" pitchFamily="18" charset="0"/>
              </a:rPr>
              <a:t>March 29, 2022</a:t>
            </a:r>
          </a:p>
          <a:p>
            <a:endParaRPr lang="en-US" dirty="0"/>
          </a:p>
          <a:p>
            <a:endParaRPr lang="en-US" dirty="0"/>
          </a:p>
        </p:txBody>
      </p:sp>
    </p:spTree>
    <p:extLst>
      <p:ext uri="{BB962C8B-B14F-4D97-AF65-F5344CB8AC3E}">
        <p14:creationId xmlns:p14="http://schemas.microsoft.com/office/powerpoint/2010/main" val="34146187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B7ED6286-4CD7-416A-8B2F-C471E3203FD7}"/>
              </a:ext>
            </a:extLst>
          </p:cNvPr>
          <p:cNvSpPr txBox="1">
            <a:spLocks/>
          </p:cNvSpPr>
          <p:nvPr/>
        </p:nvSpPr>
        <p:spPr>
          <a:xfrm>
            <a:off x="246802" y="933197"/>
            <a:ext cx="5416061" cy="690574"/>
          </a:xfrm>
          <a:prstGeom prst="rect">
            <a:avLst/>
          </a:prstGeom>
        </p:spPr>
        <p:txBody>
          <a:bodyPr vert="horz" wrap="square" lIns="0" tIns="13335" rIns="0" bIns="0" rtlCol="0">
            <a:spAutoFit/>
          </a:bodyPr>
          <a:lstStyle>
            <a:lvl1pPr>
              <a:defRPr sz="5000" b="0" i="0">
                <a:solidFill>
                  <a:srgbClr val="71545D"/>
                </a:solidFill>
                <a:latin typeface="Calibri"/>
                <a:ea typeface="+mj-ea"/>
                <a:cs typeface="Calibri"/>
              </a:defRPr>
            </a:lvl1pPr>
          </a:lstStyle>
          <a:p>
            <a:pPr marL="12700" marR="5080" lvl="0" indent="0" defTabSz="914400" eaLnBrk="1" fontAlgn="auto" latinLnBrk="0" hangingPunct="1">
              <a:lnSpc>
                <a:spcPct val="100000"/>
              </a:lnSpc>
              <a:spcBef>
                <a:spcPts val="105"/>
              </a:spcBef>
              <a:spcAft>
                <a:spcPts val="0"/>
              </a:spcAft>
              <a:buClrTx/>
              <a:buSzTx/>
              <a:buFontTx/>
              <a:buNone/>
              <a:tabLst/>
              <a:defRPr/>
            </a:pPr>
            <a:endParaRPr kumimoji="0" lang="en-US" sz="4400" b="0" i="0" u="none" strike="noStrike" kern="0" cap="none" spc="-15" normalizeH="0" baseline="0" noProof="0" dirty="0">
              <a:ln>
                <a:noFill/>
              </a:ln>
              <a:solidFill>
                <a:srgbClr val="71545D"/>
              </a:solidFill>
              <a:effectLst/>
              <a:uLnTx/>
              <a:uFillTx/>
              <a:latin typeface="Calibri"/>
              <a:ea typeface="+mj-ea"/>
              <a:cs typeface="Calibri"/>
            </a:endParaRPr>
          </a:p>
        </p:txBody>
      </p:sp>
      <p:pic>
        <p:nvPicPr>
          <p:cNvPr id="4" name="Content Placeholder 3">
            <a:extLst>
              <a:ext uri="{FF2B5EF4-FFF2-40B4-BE49-F238E27FC236}">
                <a16:creationId xmlns:a16="http://schemas.microsoft.com/office/drawing/2014/main" id="{D43996CD-64BA-471F-8AF4-CBDBF11A582A}"/>
              </a:ext>
            </a:extLst>
          </p:cNvPr>
          <p:cNvPicPr>
            <a:picLocks noGrp="1" noChangeAspect="1"/>
          </p:cNvPicPr>
          <p:nvPr>
            <p:ph sz="quarter" idx="2"/>
          </p:nvPr>
        </p:nvPicPr>
        <p:blipFill>
          <a:blip r:embed="rId3">
            <a:extLst>
              <a:ext uri="{28A0092B-C50C-407E-A947-70E740481C1C}">
                <a14:useLocalDpi xmlns:a14="http://schemas.microsoft.com/office/drawing/2010/main" val="0"/>
              </a:ext>
            </a:extLst>
          </a:blip>
          <a:stretch>
            <a:fillRect/>
          </a:stretch>
        </p:blipFill>
        <p:spPr>
          <a:xfrm>
            <a:off x="1130812" y="0"/>
            <a:ext cx="10283301" cy="6666564"/>
          </a:xfrm>
        </p:spPr>
      </p:pic>
    </p:spTree>
    <p:extLst>
      <p:ext uri="{BB962C8B-B14F-4D97-AF65-F5344CB8AC3E}">
        <p14:creationId xmlns:p14="http://schemas.microsoft.com/office/powerpoint/2010/main" val="32857574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60FA89-B971-43C8-903E-CAF3A1A84E6C}"/>
              </a:ext>
            </a:extLst>
          </p:cNvPr>
          <p:cNvSpPr>
            <a:spLocks noGrp="1"/>
          </p:cNvSpPr>
          <p:nvPr>
            <p:ph sz="half" idx="1"/>
          </p:nvPr>
        </p:nvSpPr>
        <p:spPr>
          <a:xfrm>
            <a:off x="457200" y="1633700"/>
            <a:ext cx="5867400" cy="5175139"/>
          </a:xfrm>
        </p:spPr>
        <p:txBody>
          <a:bodyPr/>
          <a:lstStyle/>
          <a:p>
            <a:pPr marL="0" indent="0">
              <a:buNone/>
            </a:pPr>
            <a:endParaRPr lang="en-US" dirty="0"/>
          </a:p>
          <a:p>
            <a:pPr marL="393700" lvl="1" indent="0">
              <a:buNone/>
            </a:pPr>
            <a:endParaRPr lang="es-SV" dirty="0"/>
          </a:p>
        </p:txBody>
      </p:sp>
      <p:grpSp>
        <p:nvGrpSpPr>
          <p:cNvPr id="8" name="object 4">
            <a:extLst>
              <a:ext uri="{FF2B5EF4-FFF2-40B4-BE49-F238E27FC236}">
                <a16:creationId xmlns:a16="http://schemas.microsoft.com/office/drawing/2014/main" id="{B76EE9F4-3ED0-49B2-A625-ACD64CBFE035}"/>
              </a:ext>
            </a:extLst>
          </p:cNvPr>
          <p:cNvGrpSpPr/>
          <p:nvPr/>
        </p:nvGrpSpPr>
        <p:grpSpPr>
          <a:xfrm>
            <a:off x="1536869" y="217603"/>
            <a:ext cx="8500906" cy="6688523"/>
            <a:chOff x="-1016008" y="816485"/>
            <a:chExt cx="7604759" cy="6179627"/>
          </a:xfrm>
        </p:grpSpPr>
        <p:pic>
          <p:nvPicPr>
            <p:cNvPr id="10" name="object 5">
              <a:extLst>
                <a:ext uri="{FF2B5EF4-FFF2-40B4-BE49-F238E27FC236}">
                  <a16:creationId xmlns:a16="http://schemas.microsoft.com/office/drawing/2014/main" id="{56580C6F-FA09-4A47-BF1B-E97FA3266775}"/>
                </a:ext>
              </a:extLst>
            </p:cNvPr>
            <p:cNvPicPr/>
            <p:nvPr/>
          </p:nvPicPr>
          <p:blipFill>
            <a:blip r:embed="rId3" cstate="print"/>
            <a:stretch>
              <a:fillRect/>
            </a:stretch>
          </p:blipFill>
          <p:spPr>
            <a:xfrm>
              <a:off x="-1016008" y="816485"/>
              <a:ext cx="7604759" cy="2578608"/>
            </a:xfrm>
            <a:prstGeom prst="rect">
              <a:avLst/>
            </a:prstGeom>
          </p:spPr>
        </p:pic>
        <p:pic>
          <p:nvPicPr>
            <p:cNvPr id="11" name="object 6">
              <a:extLst>
                <a:ext uri="{FF2B5EF4-FFF2-40B4-BE49-F238E27FC236}">
                  <a16:creationId xmlns:a16="http://schemas.microsoft.com/office/drawing/2014/main" id="{73597342-852B-4660-A0F2-58DE15C174F7}"/>
                </a:ext>
              </a:extLst>
            </p:cNvPr>
            <p:cNvPicPr/>
            <p:nvPr/>
          </p:nvPicPr>
          <p:blipFill>
            <a:blip r:embed="rId4" cstate="print"/>
            <a:stretch>
              <a:fillRect/>
            </a:stretch>
          </p:blipFill>
          <p:spPr>
            <a:xfrm>
              <a:off x="106680" y="3283648"/>
              <a:ext cx="5623560" cy="3712464"/>
            </a:xfrm>
            <a:prstGeom prst="rect">
              <a:avLst/>
            </a:prstGeom>
          </p:spPr>
        </p:pic>
      </p:grpSp>
    </p:spTree>
    <p:extLst>
      <p:ext uri="{BB962C8B-B14F-4D97-AF65-F5344CB8AC3E}">
        <p14:creationId xmlns:p14="http://schemas.microsoft.com/office/powerpoint/2010/main" val="1568665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5A29B9-8088-47A4-AA38-F9C853CDECA5}"/>
              </a:ext>
            </a:extLst>
          </p:cNvPr>
          <p:cNvSpPr>
            <a:spLocks noGrp="1"/>
          </p:cNvSpPr>
          <p:nvPr>
            <p:ph type="title"/>
          </p:nvPr>
        </p:nvSpPr>
        <p:spPr>
          <a:xfrm>
            <a:off x="691946" y="1197888"/>
            <a:ext cx="10972800" cy="1143000"/>
          </a:xfrm>
        </p:spPr>
        <p:txBody>
          <a:bodyPr/>
          <a:lstStyle/>
          <a:p>
            <a:r>
              <a:rPr kumimoji="0" lang="en-US" sz="4400" b="0" i="0" u="none" strike="noStrike" kern="0" cap="none" spc="-15" normalizeH="0" baseline="0" noProof="0" dirty="0">
                <a:ln>
                  <a:noFill/>
                </a:ln>
                <a:solidFill>
                  <a:srgbClr val="71545D"/>
                </a:solidFill>
                <a:effectLst/>
                <a:uLnTx/>
                <a:uFillTx/>
                <a:latin typeface="Calibri"/>
                <a:ea typeface="+mj-ea"/>
                <a:cs typeface="Calibri"/>
              </a:rPr>
              <a:t>Sewer</a:t>
            </a:r>
            <a:r>
              <a:rPr kumimoji="0" lang="en-US" sz="4400" b="0" i="0" u="none" strike="noStrike" kern="0" cap="none" spc="-25" normalizeH="0" baseline="0" noProof="0" dirty="0">
                <a:ln>
                  <a:noFill/>
                </a:ln>
                <a:solidFill>
                  <a:srgbClr val="71545D"/>
                </a:solidFill>
                <a:effectLst/>
                <a:uLnTx/>
                <a:uFillTx/>
                <a:latin typeface="Calibri"/>
                <a:ea typeface="+mj-ea"/>
                <a:cs typeface="Calibri"/>
              </a:rPr>
              <a:t> </a:t>
            </a:r>
            <a:r>
              <a:rPr kumimoji="0" lang="en-US" sz="4400" b="0" i="0" u="none" strike="noStrike" kern="0" cap="none" spc="-15" normalizeH="0" baseline="0" noProof="0" dirty="0">
                <a:ln>
                  <a:noFill/>
                </a:ln>
                <a:solidFill>
                  <a:srgbClr val="71545D"/>
                </a:solidFill>
                <a:effectLst/>
                <a:uLnTx/>
                <a:uFillTx/>
                <a:latin typeface="Calibri"/>
                <a:ea typeface="+mj-ea"/>
                <a:cs typeface="Calibri"/>
              </a:rPr>
              <a:t>Agreement</a:t>
            </a:r>
            <a:r>
              <a:rPr kumimoji="0" lang="en-US" sz="4400" b="0" i="0" u="none" strike="noStrike" kern="0" cap="none" spc="-25" normalizeH="0" baseline="0" noProof="0" dirty="0">
                <a:ln>
                  <a:noFill/>
                </a:ln>
                <a:solidFill>
                  <a:srgbClr val="71545D"/>
                </a:solidFill>
                <a:effectLst/>
                <a:uLnTx/>
                <a:uFillTx/>
                <a:latin typeface="Calibri"/>
                <a:ea typeface="+mj-ea"/>
                <a:cs typeface="Calibri"/>
              </a:rPr>
              <a:t> </a:t>
            </a:r>
            <a:r>
              <a:rPr kumimoji="0" lang="en-US" sz="4400" b="0" i="0" u="none" strike="noStrike" kern="0" cap="none" spc="0" normalizeH="0" baseline="0" noProof="0" dirty="0">
                <a:ln>
                  <a:noFill/>
                </a:ln>
                <a:solidFill>
                  <a:srgbClr val="71545D"/>
                </a:solidFill>
                <a:effectLst/>
                <a:uLnTx/>
                <a:uFillTx/>
                <a:latin typeface="Calibri"/>
                <a:ea typeface="+mj-ea"/>
                <a:cs typeface="Calibri"/>
              </a:rPr>
              <a:t>–</a:t>
            </a:r>
            <a:r>
              <a:rPr kumimoji="0" lang="en-US" sz="4400" b="0" i="0" u="none" strike="noStrike" kern="0" cap="none" spc="-25" normalizeH="0" baseline="0" noProof="0" dirty="0">
                <a:ln>
                  <a:noFill/>
                </a:ln>
                <a:solidFill>
                  <a:srgbClr val="71545D"/>
                </a:solidFill>
                <a:effectLst/>
                <a:uLnTx/>
                <a:uFillTx/>
                <a:latin typeface="Calibri"/>
                <a:ea typeface="+mj-ea"/>
                <a:cs typeface="Calibri"/>
              </a:rPr>
              <a:t> </a:t>
            </a:r>
            <a:r>
              <a:rPr kumimoji="0" lang="en-US" sz="4400" b="0" i="0" u="none" strike="noStrike" kern="0" cap="none" spc="-90" normalizeH="0" baseline="0" noProof="0" dirty="0">
                <a:ln>
                  <a:noFill/>
                </a:ln>
                <a:solidFill>
                  <a:srgbClr val="71545D"/>
                </a:solidFill>
                <a:effectLst/>
                <a:uLnTx/>
                <a:uFillTx/>
                <a:latin typeface="Calibri"/>
                <a:ea typeface="+mj-ea"/>
                <a:cs typeface="Calibri"/>
              </a:rPr>
              <a:t>Terms</a:t>
            </a:r>
            <a:r>
              <a:rPr kumimoji="0" lang="en-US" sz="4400" b="0" i="0" u="none" strike="noStrike" kern="0" cap="none" spc="-10" normalizeH="0" baseline="0" noProof="0" dirty="0">
                <a:ln>
                  <a:noFill/>
                </a:ln>
                <a:solidFill>
                  <a:srgbClr val="71545D"/>
                </a:solidFill>
                <a:effectLst/>
                <a:uLnTx/>
                <a:uFillTx/>
                <a:latin typeface="Calibri"/>
                <a:ea typeface="+mj-ea"/>
                <a:cs typeface="Calibri"/>
              </a:rPr>
              <a:t> </a:t>
            </a:r>
            <a:r>
              <a:rPr kumimoji="0" lang="en-US" sz="4400" b="0" i="0" u="none" strike="noStrike" kern="0" cap="none" spc="0" normalizeH="0" baseline="0" noProof="0" dirty="0">
                <a:ln>
                  <a:noFill/>
                </a:ln>
                <a:solidFill>
                  <a:srgbClr val="71545D"/>
                </a:solidFill>
                <a:effectLst/>
                <a:uLnTx/>
                <a:uFillTx/>
                <a:latin typeface="Calibri"/>
                <a:ea typeface="+mj-ea"/>
                <a:cs typeface="Calibri"/>
              </a:rPr>
              <a:t>and</a:t>
            </a:r>
            <a:r>
              <a:rPr kumimoji="0" lang="en-US" sz="4400" b="0" i="0" u="none" strike="noStrike" kern="0" cap="none" spc="-35" normalizeH="0" baseline="0" noProof="0" dirty="0">
                <a:ln>
                  <a:noFill/>
                </a:ln>
                <a:solidFill>
                  <a:srgbClr val="71545D"/>
                </a:solidFill>
                <a:effectLst/>
                <a:uLnTx/>
                <a:uFillTx/>
                <a:latin typeface="Calibri"/>
                <a:ea typeface="+mj-ea"/>
                <a:cs typeface="Calibri"/>
              </a:rPr>
              <a:t> </a:t>
            </a:r>
            <a:r>
              <a:rPr kumimoji="0" lang="en-US" sz="4400" b="0" i="0" u="none" strike="noStrike" kern="0" cap="none" spc="-5" normalizeH="0" baseline="0" noProof="0" dirty="0">
                <a:ln>
                  <a:noFill/>
                </a:ln>
                <a:solidFill>
                  <a:srgbClr val="71545D"/>
                </a:solidFill>
                <a:effectLst/>
                <a:uLnTx/>
                <a:uFillTx/>
                <a:latin typeface="Calibri"/>
                <a:ea typeface="+mj-ea"/>
                <a:cs typeface="Calibri"/>
              </a:rPr>
              <a:t>Conditions</a:t>
            </a:r>
            <a:br>
              <a:rPr kumimoji="0" lang="en-US" sz="5000" b="0" i="0" u="none" strike="noStrike" kern="0" cap="none" spc="-5" normalizeH="0" baseline="0" noProof="0" dirty="0">
                <a:ln>
                  <a:noFill/>
                </a:ln>
                <a:solidFill>
                  <a:srgbClr val="71545D"/>
                </a:solidFill>
                <a:effectLst/>
                <a:uLnTx/>
                <a:uFillTx/>
                <a:latin typeface="Calibri"/>
                <a:ea typeface="+mj-ea"/>
                <a:cs typeface="Calibri"/>
              </a:rPr>
            </a:br>
            <a:endParaRPr lang="en-US" dirty="0"/>
          </a:p>
        </p:txBody>
      </p:sp>
      <p:sp>
        <p:nvSpPr>
          <p:cNvPr id="7" name="Content Placeholder 6">
            <a:extLst>
              <a:ext uri="{FF2B5EF4-FFF2-40B4-BE49-F238E27FC236}">
                <a16:creationId xmlns:a16="http://schemas.microsoft.com/office/drawing/2014/main" id="{AC247EBF-9363-4C2D-BF1A-3F6562B2F121}"/>
              </a:ext>
            </a:extLst>
          </p:cNvPr>
          <p:cNvSpPr>
            <a:spLocks noGrp="1"/>
          </p:cNvSpPr>
          <p:nvPr>
            <p:ph sz="half" idx="1"/>
          </p:nvPr>
        </p:nvSpPr>
        <p:spPr/>
        <p:txBody>
          <a:bodyPr/>
          <a:lstStyle/>
          <a:p>
            <a:pPr marL="0" indent="0">
              <a:buNone/>
            </a:pPr>
            <a:r>
              <a:rPr lang="en-US" sz="2000" dirty="0"/>
              <a:t>Owner shall:</a:t>
            </a:r>
          </a:p>
          <a:p>
            <a:pPr marL="0" indent="0">
              <a:buNone/>
            </a:pPr>
            <a:r>
              <a:rPr lang="en-US" sz="2000" dirty="0"/>
              <a:t> </a:t>
            </a:r>
          </a:p>
          <a:p>
            <a:pPr>
              <a:buFont typeface="Arial" panose="020B0604020202020204" pitchFamily="34" charset="0"/>
              <a:buChar char="•"/>
            </a:pPr>
            <a:r>
              <a:rPr lang="en-US" sz="2000" dirty="0"/>
              <a:t>Support future annexation </a:t>
            </a:r>
          </a:p>
          <a:p>
            <a:pPr>
              <a:buFont typeface="Arial" panose="020B0604020202020204" pitchFamily="34" charset="0"/>
              <a:buChar char="•"/>
            </a:pPr>
            <a:endParaRPr lang="en-US" sz="2000" dirty="0"/>
          </a:p>
          <a:p>
            <a:pPr>
              <a:buFont typeface="Arial" panose="020B0604020202020204" pitchFamily="34" charset="0"/>
              <a:buChar char="•"/>
            </a:pPr>
            <a:r>
              <a:rPr lang="en-US" sz="2000" dirty="0"/>
              <a:t>obtain all permits and pay all fees to construct New Sewer Line and private connection</a:t>
            </a:r>
          </a:p>
          <a:p>
            <a:pPr>
              <a:buFont typeface="Arial" panose="020B0604020202020204" pitchFamily="34" charset="0"/>
              <a:buChar char="•"/>
            </a:pPr>
            <a:endParaRPr lang="en-US" sz="2000" dirty="0"/>
          </a:p>
          <a:p>
            <a:pPr>
              <a:buFont typeface="Arial" panose="020B0604020202020204" pitchFamily="34" charset="0"/>
              <a:buChar char="•"/>
            </a:pPr>
            <a:r>
              <a:rPr lang="en-US" sz="2000" dirty="0"/>
              <a:t>pay a one-time development impact fee in the amount of $64,600</a:t>
            </a:r>
          </a:p>
          <a:p>
            <a:pPr>
              <a:buFont typeface="Arial" panose="020B0604020202020204" pitchFamily="34" charset="0"/>
              <a:buChar char="•"/>
            </a:pPr>
            <a:endParaRPr lang="en-US" sz="2000" dirty="0"/>
          </a:p>
          <a:p>
            <a:pPr>
              <a:buFont typeface="Arial" panose="020B0604020202020204" pitchFamily="34" charset="0"/>
              <a:buChar char="•"/>
            </a:pPr>
            <a:r>
              <a:rPr lang="en-US" sz="2000" dirty="0"/>
              <a:t>pay fees for Disposal System service</a:t>
            </a:r>
          </a:p>
        </p:txBody>
      </p:sp>
      <p:sp>
        <p:nvSpPr>
          <p:cNvPr id="11" name="Content Placeholder 10">
            <a:extLst>
              <a:ext uri="{FF2B5EF4-FFF2-40B4-BE49-F238E27FC236}">
                <a16:creationId xmlns:a16="http://schemas.microsoft.com/office/drawing/2014/main" id="{39EA160D-C900-442C-960E-A40B2BBB36A8}"/>
              </a:ext>
            </a:extLst>
          </p:cNvPr>
          <p:cNvSpPr>
            <a:spLocks noGrp="1"/>
          </p:cNvSpPr>
          <p:nvPr>
            <p:ph sz="half" idx="2"/>
          </p:nvPr>
        </p:nvSpPr>
        <p:spPr/>
        <p:txBody>
          <a:bodyPr/>
          <a:lstStyle/>
          <a:p>
            <a:pPr marL="0" indent="0">
              <a:buNone/>
            </a:pPr>
            <a:r>
              <a:rPr lang="en-US" sz="2000" dirty="0"/>
              <a:t>City shall:</a:t>
            </a:r>
          </a:p>
          <a:p>
            <a:pPr marL="0" indent="0">
              <a:buNone/>
            </a:pPr>
            <a:endParaRPr lang="en-US" sz="2000" dirty="0"/>
          </a:p>
          <a:p>
            <a:pPr>
              <a:buFont typeface="Arial" panose="020B0604020202020204" pitchFamily="34" charset="0"/>
              <a:buChar char="•"/>
            </a:pPr>
            <a:r>
              <a:rPr lang="en-US" sz="2000" dirty="0"/>
              <a:t>provide written “will serve” assurance</a:t>
            </a:r>
          </a:p>
          <a:p>
            <a:pPr>
              <a:buFont typeface="Arial" panose="020B0604020202020204" pitchFamily="34" charset="0"/>
              <a:buChar char="•"/>
            </a:pPr>
            <a:endParaRPr lang="en-US" sz="2000" dirty="0"/>
          </a:p>
          <a:p>
            <a:pPr>
              <a:buFont typeface="Arial" panose="020B0604020202020204" pitchFamily="34" charset="0"/>
              <a:buChar char="•"/>
            </a:pPr>
            <a:r>
              <a:rPr lang="en-US" sz="2000" dirty="0"/>
              <a:t>ensure that Monterey One Water will accept the wastewater and provide service</a:t>
            </a:r>
          </a:p>
          <a:p>
            <a:pPr>
              <a:buFont typeface="Arial" panose="020B0604020202020204" pitchFamily="34" charset="0"/>
              <a:buChar char="•"/>
            </a:pPr>
            <a:endParaRPr lang="en-US" sz="2000" dirty="0"/>
          </a:p>
          <a:p>
            <a:pPr>
              <a:buFont typeface="Arial" panose="020B0604020202020204" pitchFamily="34" charset="0"/>
              <a:buChar char="•"/>
            </a:pPr>
            <a:r>
              <a:rPr lang="en-US" sz="2000" dirty="0"/>
              <a:t>process future annexation application(s) at its sole expense</a:t>
            </a:r>
          </a:p>
        </p:txBody>
      </p:sp>
    </p:spTree>
    <p:extLst>
      <p:ext uri="{BB962C8B-B14F-4D97-AF65-F5344CB8AC3E}">
        <p14:creationId xmlns:p14="http://schemas.microsoft.com/office/powerpoint/2010/main" val="4239078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C96B8-ED13-4E9D-BBC3-EF318974757A}"/>
              </a:ext>
            </a:extLst>
          </p:cNvPr>
          <p:cNvSpPr>
            <a:spLocks noGrp="1"/>
          </p:cNvSpPr>
          <p:nvPr>
            <p:ph type="title"/>
          </p:nvPr>
        </p:nvSpPr>
        <p:spPr/>
        <p:txBody>
          <a:bodyPr/>
          <a:lstStyle/>
          <a:p>
            <a:pPr algn="ctr"/>
            <a:endParaRPr lang="en-US" sz="4400">
              <a:ea typeface="+mj-lt"/>
              <a:cs typeface="+mj-lt"/>
            </a:endParaRPr>
          </a:p>
          <a:p>
            <a:pPr algn="ctr"/>
            <a:endParaRPr lang="en-US" sz="3000">
              <a:cs typeface="Calibri"/>
            </a:endParaRPr>
          </a:p>
        </p:txBody>
      </p:sp>
      <p:sp>
        <p:nvSpPr>
          <p:cNvPr id="7" name="object 3">
            <a:extLst>
              <a:ext uri="{FF2B5EF4-FFF2-40B4-BE49-F238E27FC236}">
                <a16:creationId xmlns:a16="http://schemas.microsoft.com/office/drawing/2014/main" id="{29881A4C-C6B4-4507-830F-674AC6BA9F0F}"/>
              </a:ext>
            </a:extLst>
          </p:cNvPr>
          <p:cNvSpPr txBox="1">
            <a:spLocks/>
          </p:cNvSpPr>
          <p:nvPr/>
        </p:nvSpPr>
        <p:spPr>
          <a:xfrm>
            <a:off x="688214" y="2306327"/>
            <a:ext cx="5226685" cy="3819635"/>
          </a:xfrm>
          <a:prstGeom prst="rect">
            <a:avLst/>
          </a:prstGeom>
        </p:spPr>
        <p:txBody>
          <a:bodyPr vert="horz" wrap="square" lIns="0" tIns="12065" rIns="0" bIns="0" rtlCol="0">
            <a:spAutoFit/>
          </a:bodyPr>
          <a:lstStyle>
            <a:lvl1pPr marL="0">
              <a:defRPr sz="2200" b="0" i="0">
                <a:solidFill>
                  <a:srgbClr val="283940"/>
                </a:solidFill>
                <a:latin typeface="Times New Roman"/>
                <a:ea typeface="+mn-ea"/>
                <a:cs typeface="Times New Roman"/>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0" lvl="0" indent="0" defTabSz="914400" eaLnBrk="1" fontAlgn="auto" latinLnBrk="0" hangingPunct="1">
              <a:lnSpc>
                <a:spcPct val="100000"/>
              </a:lnSpc>
              <a:spcBef>
                <a:spcPts val="95"/>
              </a:spcBef>
              <a:spcAft>
                <a:spcPts val="0"/>
              </a:spcAft>
              <a:buClrTx/>
              <a:buSzTx/>
              <a:buFontTx/>
              <a:buNone/>
              <a:tabLst/>
              <a:defRPr/>
            </a:pPr>
            <a:r>
              <a:rPr kumimoji="0" lang="en-US" sz="2200" b="0" i="0" u="none" strike="noStrike" kern="0" cap="none" spc="-5" normalizeH="0" noProof="0" dirty="0">
                <a:ln>
                  <a:noFill/>
                </a:ln>
                <a:solidFill>
                  <a:schemeClr val="tx1"/>
                </a:solidFill>
                <a:effectLst/>
                <a:uLnTx/>
                <a:uFillTx/>
                <a:latin typeface="+mn-lt"/>
                <a:ea typeface="+mn-ea"/>
                <a:cs typeface="Times New Roman"/>
              </a:rPr>
              <a:t>Owner</a:t>
            </a:r>
            <a:r>
              <a:rPr kumimoji="0" lang="en-US" sz="2200" b="0" i="0" u="none" strike="noStrike" kern="0" cap="none" spc="-15" normalizeH="0" noProof="0" dirty="0">
                <a:ln>
                  <a:noFill/>
                </a:ln>
                <a:solidFill>
                  <a:schemeClr val="tx1"/>
                </a:solidFill>
                <a:effectLst/>
                <a:uLnTx/>
                <a:uFillTx/>
                <a:latin typeface="+mn-lt"/>
                <a:ea typeface="+mn-ea"/>
                <a:cs typeface="Times New Roman"/>
              </a:rPr>
              <a:t> </a:t>
            </a:r>
            <a:r>
              <a:rPr kumimoji="0" lang="en-US" sz="2200" b="0" i="0" u="none" strike="noStrike" kern="0" cap="none" spc="-5" normalizeH="0" noProof="0" dirty="0">
                <a:ln>
                  <a:noFill/>
                </a:ln>
                <a:solidFill>
                  <a:schemeClr val="tx1"/>
                </a:solidFill>
                <a:effectLst/>
                <a:uLnTx/>
                <a:uFillTx/>
                <a:latin typeface="+mn-lt"/>
                <a:ea typeface="+mn-ea"/>
                <a:cs typeface="Times New Roman"/>
              </a:rPr>
              <a:t>shall:</a:t>
            </a:r>
          </a:p>
          <a:p>
            <a:pPr marL="0" marR="0" lvl="0" indent="0" defTabSz="914400" eaLnBrk="1" fontAlgn="auto" latinLnBrk="0" hangingPunct="1">
              <a:lnSpc>
                <a:spcPct val="100000"/>
              </a:lnSpc>
              <a:spcBef>
                <a:spcPts val="45"/>
              </a:spcBef>
              <a:spcAft>
                <a:spcPts val="0"/>
              </a:spcAft>
              <a:buClrTx/>
              <a:buSzTx/>
              <a:buFontTx/>
              <a:buNone/>
              <a:tabLst/>
              <a:defRPr/>
            </a:pPr>
            <a:endParaRPr kumimoji="0" lang="en-US" sz="2950" b="0" i="0" u="none" strike="noStrike" kern="0" cap="none" spc="0" normalizeH="0" noProof="0" dirty="0">
              <a:ln>
                <a:noFill/>
              </a:ln>
              <a:solidFill>
                <a:schemeClr val="tx1"/>
              </a:solidFill>
              <a:effectLst/>
              <a:uLnTx/>
              <a:uFillTx/>
              <a:latin typeface="+mn-lt"/>
              <a:ea typeface="+mn-ea"/>
              <a:cs typeface="Times New Roman"/>
            </a:endParaRPr>
          </a:p>
          <a:p>
            <a:pPr marL="355600" marR="0" lvl="0" indent="-342900" defTabSz="914400" eaLnBrk="1" fontAlgn="auto" latinLnBrk="0" hangingPunct="1">
              <a:lnSpc>
                <a:spcPct val="100000"/>
              </a:lnSpc>
              <a:spcBef>
                <a:spcPts val="0"/>
              </a:spcBef>
              <a:spcAft>
                <a:spcPts val="0"/>
              </a:spcAft>
              <a:buClr>
                <a:srgbClr val="0AD0D9"/>
              </a:buClr>
              <a:buSzPct val="93181"/>
              <a:buFont typeface="Symbol"/>
              <a:buChar char=""/>
              <a:tabLst>
                <a:tab pos="354965" algn="l"/>
                <a:tab pos="355600" algn="l"/>
              </a:tabLst>
              <a:defRPr/>
            </a:pPr>
            <a:r>
              <a:rPr kumimoji="0" lang="en-US" sz="2200" b="0" i="0" u="none" strike="noStrike" kern="0" cap="none" spc="-5" normalizeH="0" noProof="0" dirty="0">
                <a:ln>
                  <a:noFill/>
                </a:ln>
                <a:solidFill>
                  <a:schemeClr val="tx1"/>
                </a:solidFill>
                <a:effectLst/>
                <a:uLnTx/>
                <a:uFillTx/>
                <a:latin typeface="+mn-lt"/>
                <a:ea typeface="+mn-ea"/>
                <a:cs typeface="Times New Roman"/>
              </a:rPr>
              <a:t>complete</a:t>
            </a:r>
            <a:r>
              <a:rPr kumimoji="0" lang="en-US" sz="2200" b="0" i="0" u="none" strike="noStrike" kern="0" cap="none" spc="10" normalizeH="0" noProof="0" dirty="0">
                <a:ln>
                  <a:noFill/>
                </a:ln>
                <a:solidFill>
                  <a:schemeClr val="tx1"/>
                </a:solidFill>
                <a:effectLst/>
                <a:uLnTx/>
                <a:uFillTx/>
                <a:latin typeface="+mn-lt"/>
                <a:ea typeface="+mn-ea"/>
                <a:cs typeface="Times New Roman"/>
              </a:rPr>
              <a:t> </a:t>
            </a:r>
            <a:r>
              <a:rPr kumimoji="0" lang="en-US" sz="2200" b="0" i="0" u="none" strike="noStrike" kern="0" cap="none" spc="-5" normalizeH="0" noProof="0" dirty="0">
                <a:ln>
                  <a:noFill/>
                </a:ln>
                <a:solidFill>
                  <a:schemeClr val="tx1"/>
                </a:solidFill>
                <a:effectLst/>
                <a:uLnTx/>
                <a:uFillTx/>
                <a:latin typeface="+mn-lt"/>
                <a:ea typeface="+mn-ea"/>
                <a:cs typeface="Times New Roman"/>
              </a:rPr>
              <a:t>construction</a:t>
            </a:r>
            <a:r>
              <a:rPr kumimoji="0" lang="en-US" sz="2200" b="0" i="0" u="none" strike="noStrike" kern="0" cap="none" spc="5" normalizeH="0" noProof="0" dirty="0">
                <a:ln>
                  <a:noFill/>
                </a:ln>
                <a:solidFill>
                  <a:schemeClr val="tx1"/>
                </a:solidFill>
                <a:effectLst/>
                <a:uLnTx/>
                <a:uFillTx/>
                <a:latin typeface="+mn-lt"/>
                <a:ea typeface="+mn-ea"/>
                <a:cs typeface="Times New Roman"/>
              </a:rPr>
              <a:t> </a:t>
            </a:r>
            <a:r>
              <a:rPr kumimoji="0" lang="en-US" sz="2200" b="0" i="0" u="none" strike="noStrike" kern="0" cap="none" spc="0" normalizeH="0" noProof="0" dirty="0">
                <a:ln>
                  <a:noFill/>
                </a:ln>
                <a:solidFill>
                  <a:schemeClr val="tx1"/>
                </a:solidFill>
                <a:effectLst/>
                <a:uLnTx/>
                <a:uFillTx/>
                <a:latin typeface="+mn-lt"/>
                <a:ea typeface="+mn-ea"/>
                <a:cs typeface="Times New Roman"/>
              </a:rPr>
              <a:t>of</a:t>
            </a:r>
            <a:r>
              <a:rPr kumimoji="0" lang="en-US" sz="2200" b="0" i="0" u="none" strike="noStrike" kern="0" cap="none" spc="5" normalizeH="0" noProof="0" dirty="0">
                <a:ln>
                  <a:noFill/>
                </a:ln>
                <a:solidFill>
                  <a:schemeClr val="tx1"/>
                </a:solidFill>
                <a:effectLst/>
                <a:uLnTx/>
                <a:uFillTx/>
                <a:latin typeface="+mn-lt"/>
                <a:ea typeface="+mn-ea"/>
                <a:cs typeface="Times New Roman"/>
              </a:rPr>
              <a:t> </a:t>
            </a:r>
            <a:r>
              <a:rPr kumimoji="0" lang="en-US" sz="2200" b="0" i="0" u="none" strike="noStrike" kern="0" cap="none" spc="-5" normalizeH="0" noProof="0" dirty="0">
                <a:ln>
                  <a:noFill/>
                </a:ln>
                <a:solidFill>
                  <a:schemeClr val="tx1"/>
                </a:solidFill>
                <a:effectLst/>
                <a:uLnTx/>
                <a:uFillTx/>
                <a:latin typeface="+mn-lt"/>
                <a:ea typeface="+mn-ea"/>
                <a:cs typeface="Times New Roman"/>
              </a:rPr>
              <a:t>New Sewer</a:t>
            </a:r>
            <a:r>
              <a:rPr kumimoji="0" lang="en-US" sz="2200" b="0" i="0" u="none" strike="noStrike" kern="0" cap="none" spc="20" normalizeH="0" noProof="0" dirty="0">
                <a:ln>
                  <a:noFill/>
                </a:ln>
                <a:solidFill>
                  <a:schemeClr val="tx1"/>
                </a:solidFill>
                <a:effectLst/>
                <a:uLnTx/>
                <a:uFillTx/>
                <a:latin typeface="+mn-lt"/>
                <a:ea typeface="+mn-ea"/>
                <a:cs typeface="Times New Roman"/>
              </a:rPr>
              <a:t> </a:t>
            </a:r>
            <a:r>
              <a:rPr kumimoji="0" lang="en-US" sz="2200" b="0" i="0" u="none" strike="noStrike" kern="0" cap="none" spc="-5" normalizeH="0" noProof="0" dirty="0">
                <a:ln>
                  <a:noFill/>
                </a:ln>
                <a:solidFill>
                  <a:schemeClr val="tx1"/>
                </a:solidFill>
                <a:effectLst/>
                <a:uLnTx/>
                <a:uFillTx/>
                <a:latin typeface="+mn-lt"/>
                <a:ea typeface="+mn-ea"/>
                <a:cs typeface="Times New Roman"/>
              </a:rPr>
              <a:t>Line</a:t>
            </a:r>
          </a:p>
          <a:p>
            <a:pPr marL="0" marR="0" lvl="0" indent="0" defTabSz="914400" eaLnBrk="1" fontAlgn="auto" latinLnBrk="0" hangingPunct="1">
              <a:lnSpc>
                <a:spcPct val="100000"/>
              </a:lnSpc>
              <a:spcBef>
                <a:spcPts val="40"/>
              </a:spcBef>
              <a:spcAft>
                <a:spcPts val="0"/>
              </a:spcAft>
              <a:buClrTx/>
              <a:buSzTx/>
              <a:buFont typeface="Symbol"/>
              <a:buChar char=""/>
              <a:tabLst/>
              <a:defRPr/>
            </a:pPr>
            <a:endParaRPr kumimoji="0" lang="en-US" sz="2950" b="0" i="0" u="none" strike="noStrike" kern="0" cap="none" spc="0" normalizeH="0" noProof="0" dirty="0">
              <a:ln>
                <a:noFill/>
              </a:ln>
              <a:solidFill>
                <a:schemeClr val="tx1"/>
              </a:solidFill>
              <a:effectLst/>
              <a:uLnTx/>
              <a:uFillTx/>
              <a:latin typeface="+mn-lt"/>
              <a:ea typeface="+mn-ea"/>
              <a:cs typeface="Times New Roman"/>
            </a:endParaRPr>
          </a:p>
          <a:p>
            <a:pPr marL="355600" marR="0" lvl="0" indent="-342900" defTabSz="914400" eaLnBrk="1" fontAlgn="auto" latinLnBrk="0" hangingPunct="1">
              <a:lnSpc>
                <a:spcPct val="100000"/>
              </a:lnSpc>
              <a:spcBef>
                <a:spcPts val="0"/>
              </a:spcBef>
              <a:spcAft>
                <a:spcPts val="0"/>
              </a:spcAft>
              <a:buClr>
                <a:srgbClr val="0AD0D9"/>
              </a:buClr>
              <a:buSzPct val="95454"/>
              <a:buFont typeface="Symbol"/>
              <a:buChar char=""/>
              <a:tabLst>
                <a:tab pos="354965" algn="l"/>
                <a:tab pos="355600" algn="l"/>
              </a:tabLst>
              <a:defRPr/>
            </a:pPr>
            <a:r>
              <a:rPr kumimoji="0" lang="en-US" sz="2200" b="0" i="0" u="none" strike="noStrike" kern="0" cap="none" spc="0" normalizeH="0" noProof="0" dirty="0">
                <a:ln>
                  <a:noFill/>
                </a:ln>
                <a:solidFill>
                  <a:schemeClr val="tx1"/>
                </a:solidFill>
                <a:effectLst/>
                <a:uLnTx/>
                <a:uFillTx/>
                <a:latin typeface="+mn-lt"/>
                <a:ea typeface="+mn-ea"/>
                <a:cs typeface="Times New Roman"/>
              </a:rPr>
              <a:t>provide</a:t>
            </a:r>
            <a:r>
              <a:rPr kumimoji="0" lang="en-US" sz="2200" b="0" i="0" u="none" strike="noStrike" kern="0" cap="none" spc="-25" normalizeH="0" noProof="0" dirty="0">
                <a:ln>
                  <a:noFill/>
                </a:ln>
                <a:solidFill>
                  <a:schemeClr val="tx1"/>
                </a:solidFill>
                <a:effectLst/>
                <a:uLnTx/>
                <a:uFillTx/>
                <a:latin typeface="+mn-lt"/>
                <a:ea typeface="+mn-ea"/>
                <a:cs typeface="Times New Roman"/>
              </a:rPr>
              <a:t> </a:t>
            </a:r>
            <a:r>
              <a:rPr kumimoji="0" lang="en-US" sz="2200" b="0" i="0" u="none" strike="noStrike" kern="0" cap="none" spc="-5" normalizeH="0" noProof="0" dirty="0">
                <a:ln>
                  <a:noFill/>
                </a:ln>
                <a:solidFill>
                  <a:schemeClr val="tx1"/>
                </a:solidFill>
                <a:effectLst/>
                <a:uLnTx/>
                <a:uFillTx/>
                <a:latin typeface="+mn-lt"/>
                <a:ea typeface="+mn-ea"/>
                <a:cs typeface="Times New Roman"/>
              </a:rPr>
              <a:t>evidence</a:t>
            </a:r>
            <a:r>
              <a:rPr kumimoji="0" lang="en-US" sz="2200" b="0" i="0" u="none" strike="noStrike" kern="0" cap="none" spc="-10" normalizeH="0" noProof="0" dirty="0">
                <a:ln>
                  <a:noFill/>
                </a:ln>
                <a:solidFill>
                  <a:schemeClr val="tx1"/>
                </a:solidFill>
                <a:effectLst/>
                <a:uLnTx/>
                <a:uFillTx/>
                <a:latin typeface="+mn-lt"/>
                <a:ea typeface="+mn-ea"/>
                <a:cs typeface="Times New Roman"/>
              </a:rPr>
              <a:t> </a:t>
            </a:r>
            <a:r>
              <a:rPr kumimoji="0" lang="en-US" sz="2200" b="0" i="0" u="none" strike="noStrike" kern="0" cap="none" spc="-5" normalizeH="0" noProof="0" dirty="0">
                <a:ln>
                  <a:noFill/>
                </a:ln>
                <a:solidFill>
                  <a:schemeClr val="tx1"/>
                </a:solidFill>
                <a:effectLst/>
                <a:uLnTx/>
                <a:uFillTx/>
                <a:latin typeface="+mn-lt"/>
                <a:ea typeface="+mn-ea"/>
                <a:cs typeface="Times New Roman"/>
              </a:rPr>
              <a:t>of</a:t>
            </a:r>
            <a:r>
              <a:rPr kumimoji="0" lang="en-US" sz="2200" b="0" i="0" u="none" strike="noStrike" kern="0" cap="none" spc="420" normalizeH="0" noProof="0" dirty="0">
                <a:ln>
                  <a:noFill/>
                </a:ln>
                <a:solidFill>
                  <a:schemeClr val="tx1"/>
                </a:solidFill>
                <a:effectLst/>
                <a:uLnTx/>
                <a:uFillTx/>
                <a:latin typeface="+mn-lt"/>
                <a:ea typeface="+mn-ea"/>
                <a:cs typeface="Times New Roman"/>
              </a:rPr>
              <a:t> </a:t>
            </a:r>
            <a:r>
              <a:rPr kumimoji="0" lang="en-US" sz="2200" b="0" i="0" u="none" strike="noStrike" kern="0" cap="none" spc="0" normalizeH="0" noProof="0" dirty="0">
                <a:ln>
                  <a:noFill/>
                </a:ln>
                <a:solidFill>
                  <a:schemeClr val="tx1"/>
                </a:solidFill>
                <a:effectLst/>
                <a:uLnTx/>
                <a:uFillTx/>
                <a:latin typeface="+mn-lt"/>
                <a:ea typeface="+mn-ea"/>
                <a:cs typeface="Times New Roman"/>
              </a:rPr>
              <a:t>Actual</a:t>
            </a:r>
            <a:r>
              <a:rPr kumimoji="0" lang="en-US" sz="2200" b="0" i="0" u="none" strike="noStrike" kern="0" cap="none" spc="-15" normalizeH="0" noProof="0" dirty="0">
                <a:ln>
                  <a:noFill/>
                </a:ln>
                <a:solidFill>
                  <a:schemeClr val="tx1"/>
                </a:solidFill>
                <a:effectLst/>
                <a:uLnTx/>
                <a:uFillTx/>
                <a:latin typeface="+mn-lt"/>
                <a:ea typeface="+mn-ea"/>
                <a:cs typeface="Times New Roman"/>
              </a:rPr>
              <a:t> </a:t>
            </a:r>
            <a:r>
              <a:rPr kumimoji="0" lang="en-US" sz="2200" b="0" i="0" u="none" strike="noStrike" kern="0" cap="none" spc="-5" normalizeH="0" noProof="0" dirty="0">
                <a:ln>
                  <a:noFill/>
                </a:ln>
                <a:solidFill>
                  <a:schemeClr val="tx1"/>
                </a:solidFill>
                <a:effectLst/>
                <a:uLnTx/>
                <a:uFillTx/>
                <a:latin typeface="+mn-lt"/>
                <a:ea typeface="+mn-ea"/>
                <a:cs typeface="Times New Roman"/>
              </a:rPr>
              <a:t>Costs</a:t>
            </a:r>
          </a:p>
          <a:p>
            <a:pPr marL="0" marR="0" lvl="0" indent="0" defTabSz="914400" eaLnBrk="1" fontAlgn="auto" latinLnBrk="0" hangingPunct="1">
              <a:lnSpc>
                <a:spcPct val="100000"/>
              </a:lnSpc>
              <a:spcBef>
                <a:spcPts val="45"/>
              </a:spcBef>
              <a:spcAft>
                <a:spcPts val="0"/>
              </a:spcAft>
              <a:buClrTx/>
              <a:buSzTx/>
              <a:buFont typeface="Symbol"/>
              <a:buChar char=""/>
              <a:tabLst/>
              <a:defRPr/>
            </a:pPr>
            <a:endParaRPr kumimoji="0" lang="en-US" sz="2600" b="0" i="0" u="none" strike="noStrike" kern="0" cap="none" spc="0" normalizeH="0" noProof="0" dirty="0">
              <a:ln>
                <a:noFill/>
              </a:ln>
              <a:solidFill>
                <a:schemeClr val="tx1"/>
              </a:solidFill>
              <a:effectLst/>
              <a:uLnTx/>
              <a:uFillTx/>
              <a:latin typeface="+mn-lt"/>
              <a:ea typeface="+mn-ea"/>
              <a:cs typeface="Times New Roman"/>
            </a:endParaRPr>
          </a:p>
          <a:p>
            <a:pPr marL="355600" marR="5080" lvl="0" indent="-342900" algn="just" defTabSz="914400" eaLnBrk="1" fontAlgn="auto" latinLnBrk="0" hangingPunct="1">
              <a:lnSpc>
                <a:spcPct val="114999"/>
              </a:lnSpc>
              <a:spcBef>
                <a:spcPts val="5"/>
              </a:spcBef>
              <a:spcAft>
                <a:spcPts val="0"/>
              </a:spcAft>
              <a:buClr>
                <a:srgbClr val="0AD0D9"/>
              </a:buClr>
              <a:buSzPct val="93181"/>
              <a:buFont typeface="Symbol"/>
              <a:buChar char=""/>
              <a:tabLst>
                <a:tab pos="355600" algn="l"/>
              </a:tabLst>
              <a:defRPr/>
            </a:pPr>
            <a:r>
              <a:rPr kumimoji="0" lang="en-US" sz="2200" b="0" i="0" u="none" strike="noStrike" kern="0" cap="none" spc="0" normalizeH="0" noProof="0" dirty="0">
                <a:ln>
                  <a:noFill/>
                </a:ln>
                <a:solidFill>
                  <a:schemeClr val="tx1"/>
                </a:solidFill>
                <a:effectLst/>
                <a:uLnTx/>
                <a:uFillTx/>
                <a:latin typeface="+mn-lt"/>
                <a:ea typeface="+mn-ea"/>
                <a:cs typeface="Times New Roman"/>
              </a:rPr>
              <a:t>have </a:t>
            </a:r>
            <a:r>
              <a:rPr kumimoji="0" lang="en-US" sz="2200" b="0" i="0" u="none" strike="noStrike" kern="0" cap="none" spc="-5" normalizeH="0" noProof="0" dirty="0">
                <a:ln>
                  <a:noFill/>
                </a:ln>
                <a:solidFill>
                  <a:schemeClr val="tx1"/>
                </a:solidFill>
                <a:effectLst/>
                <a:uLnTx/>
                <a:uFillTx/>
                <a:latin typeface="+mn-lt"/>
                <a:ea typeface="+mn-ea"/>
                <a:cs typeface="Times New Roman"/>
              </a:rPr>
              <a:t>right to reimbursement </a:t>
            </a:r>
            <a:r>
              <a:rPr kumimoji="0" lang="en-US" sz="2200" b="0" i="0" u="none" strike="noStrike" kern="0" cap="none" spc="0" normalizeH="0" noProof="0" dirty="0">
                <a:ln>
                  <a:noFill/>
                </a:ln>
                <a:solidFill>
                  <a:schemeClr val="tx1"/>
                </a:solidFill>
                <a:effectLst/>
                <a:uLnTx/>
                <a:uFillTx/>
                <a:latin typeface="+mn-lt"/>
                <a:ea typeface="+mn-ea"/>
                <a:cs typeface="Times New Roman"/>
              </a:rPr>
              <a:t>of </a:t>
            </a:r>
            <a:r>
              <a:rPr kumimoji="0" lang="en-US" sz="2200" b="0" i="0" u="none" strike="noStrike" kern="0" cap="none" spc="-5" normalizeH="0" noProof="0" dirty="0">
                <a:ln>
                  <a:noFill/>
                </a:ln>
                <a:solidFill>
                  <a:schemeClr val="tx1"/>
                </a:solidFill>
                <a:effectLst/>
                <a:uLnTx/>
                <a:uFillTx/>
                <a:latin typeface="+mn-lt"/>
                <a:ea typeface="+mn-ea"/>
                <a:cs typeface="Times New Roman"/>
              </a:rPr>
              <a:t>its Actual </a:t>
            </a:r>
            <a:r>
              <a:rPr kumimoji="0" lang="en-US" sz="2200" b="0" i="0" u="none" strike="noStrike" kern="0" cap="none" spc="0" normalizeH="0" noProof="0" dirty="0">
                <a:ln>
                  <a:noFill/>
                </a:ln>
                <a:solidFill>
                  <a:schemeClr val="tx1"/>
                </a:solidFill>
                <a:effectLst/>
                <a:uLnTx/>
                <a:uFillTx/>
                <a:latin typeface="+mn-lt"/>
                <a:ea typeface="+mn-ea"/>
                <a:cs typeface="Times New Roman"/>
              </a:rPr>
              <a:t> </a:t>
            </a:r>
            <a:r>
              <a:rPr kumimoji="0" lang="en-US" sz="2200" b="0" i="0" u="none" strike="noStrike" kern="0" cap="none" spc="-5" normalizeH="0" noProof="0" dirty="0">
                <a:ln>
                  <a:noFill/>
                </a:ln>
                <a:solidFill>
                  <a:schemeClr val="tx1"/>
                </a:solidFill>
                <a:effectLst/>
                <a:uLnTx/>
                <a:uFillTx/>
                <a:latin typeface="+mn-lt"/>
                <a:ea typeface="+mn-ea"/>
                <a:cs typeface="Times New Roman"/>
              </a:rPr>
              <a:t>Costs</a:t>
            </a:r>
            <a:r>
              <a:rPr kumimoji="0" lang="en-US" sz="2200" b="0" i="0" u="none" strike="noStrike" kern="0" cap="none" spc="0" normalizeH="0" noProof="0" dirty="0">
                <a:ln>
                  <a:noFill/>
                </a:ln>
                <a:solidFill>
                  <a:schemeClr val="tx1"/>
                </a:solidFill>
                <a:effectLst/>
                <a:uLnTx/>
                <a:uFillTx/>
                <a:latin typeface="+mn-lt"/>
                <a:ea typeface="+mn-ea"/>
                <a:cs typeface="Times New Roman"/>
              </a:rPr>
              <a:t> </a:t>
            </a:r>
            <a:r>
              <a:rPr kumimoji="0" lang="en-US" sz="2200" b="0" i="0" u="none" strike="noStrike" kern="0" cap="none" spc="-5" normalizeH="0" noProof="0" dirty="0">
                <a:ln>
                  <a:noFill/>
                </a:ln>
                <a:solidFill>
                  <a:schemeClr val="tx1"/>
                </a:solidFill>
                <a:effectLst/>
                <a:uLnTx/>
                <a:uFillTx/>
                <a:latin typeface="+mn-lt"/>
                <a:ea typeface="+mn-ea"/>
                <a:cs typeface="Times New Roman"/>
              </a:rPr>
              <a:t>based</a:t>
            </a:r>
            <a:r>
              <a:rPr kumimoji="0" lang="en-US" sz="2200" b="0" i="0" u="none" strike="noStrike" kern="0" cap="none" spc="0" normalizeH="0" noProof="0" dirty="0">
                <a:ln>
                  <a:noFill/>
                </a:ln>
                <a:solidFill>
                  <a:schemeClr val="tx1"/>
                </a:solidFill>
                <a:effectLst/>
                <a:uLnTx/>
                <a:uFillTx/>
                <a:latin typeface="+mn-lt"/>
                <a:ea typeface="+mn-ea"/>
                <a:cs typeface="Times New Roman"/>
              </a:rPr>
              <a:t> on</a:t>
            </a:r>
            <a:r>
              <a:rPr kumimoji="0" lang="en-US" sz="2200" b="0" i="0" u="none" strike="noStrike" kern="0" cap="none" spc="5" normalizeH="0" noProof="0" dirty="0">
                <a:ln>
                  <a:noFill/>
                </a:ln>
                <a:solidFill>
                  <a:schemeClr val="tx1"/>
                </a:solidFill>
                <a:effectLst/>
                <a:uLnTx/>
                <a:uFillTx/>
                <a:latin typeface="+mn-lt"/>
                <a:ea typeface="+mn-ea"/>
                <a:cs typeface="Times New Roman"/>
              </a:rPr>
              <a:t> </a:t>
            </a:r>
            <a:r>
              <a:rPr kumimoji="0" lang="en-US" sz="2200" b="0" i="0" u="none" strike="noStrike" kern="0" cap="none" spc="-5" normalizeH="0" noProof="0" dirty="0">
                <a:ln>
                  <a:noFill/>
                </a:ln>
                <a:solidFill>
                  <a:schemeClr val="tx1"/>
                </a:solidFill>
                <a:effectLst/>
                <a:uLnTx/>
                <a:uFillTx/>
                <a:latin typeface="+mn-lt"/>
                <a:ea typeface="+mn-ea"/>
                <a:cs typeface="Times New Roman"/>
              </a:rPr>
              <a:t>a</a:t>
            </a:r>
            <a:r>
              <a:rPr kumimoji="0" lang="en-US" sz="2200" b="0" i="0" u="none" strike="noStrike" kern="0" cap="none" spc="0" normalizeH="0" noProof="0" dirty="0">
                <a:ln>
                  <a:noFill/>
                </a:ln>
                <a:solidFill>
                  <a:schemeClr val="tx1"/>
                </a:solidFill>
                <a:effectLst/>
                <a:uLnTx/>
                <a:uFillTx/>
                <a:latin typeface="+mn-lt"/>
                <a:ea typeface="+mn-ea"/>
                <a:cs typeface="Times New Roman"/>
              </a:rPr>
              <a:t> </a:t>
            </a:r>
            <a:r>
              <a:rPr kumimoji="0" lang="en-US" sz="2200" b="0" i="0" u="none" strike="noStrike" kern="0" cap="none" spc="-5" normalizeH="0" noProof="0" dirty="0">
                <a:ln>
                  <a:noFill/>
                </a:ln>
                <a:solidFill>
                  <a:schemeClr val="tx1"/>
                </a:solidFill>
                <a:effectLst/>
                <a:uLnTx/>
                <a:uFillTx/>
                <a:latin typeface="+mn-lt"/>
                <a:ea typeface="+mn-ea"/>
                <a:cs typeface="Times New Roman"/>
              </a:rPr>
              <a:t>wastewater</a:t>
            </a:r>
            <a:r>
              <a:rPr kumimoji="0" lang="en-US" sz="2200" b="0" i="0" u="none" strike="noStrike" kern="0" cap="none" spc="545" normalizeH="0" noProof="0" dirty="0">
                <a:ln>
                  <a:noFill/>
                </a:ln>
                <a:solidFill>
                  <a:schemeClr val="tx1"/>
                </a:solidFill>
                <a:effectLst/>
                <a:uLnTx/>
                <a:uFillTx/>
                <a:latin typeface="+mn-lt"/>
                <a:ea typeface="+mn-ea"/>
                <a:cs typeface="Times New Roman"/>
              </a:rPr>
              <a:t> </a:t>
            </a:r>
            <a:r>
              <a:rPr kumimoji="0" lang="en-US" sz="2200" b="0" i="0" u="none" strike="noStrike" kern="0" cap="none" spc="0" normalizeH="0" noProof="0" dirty="0">
                <a:ln>
                  <a:noFill/>
                </a:ln>
                <a:solidFill>
                  <a:schemeClr val="tx1"/>
                </a:solidFill>
                <a:effectLst/>
                <a:uLnTx/>
                <a:uFillTx/>
                <a:latin typeface="+mn-lt"/>
                <a:ea typeface="+mn-ea"/>
                <a:cs typeface="Times New Roman"/>
              </a:rPr>
              <a:t>flow </a:t>
            </a:r>
            <a:r>
              <a:rPr kumimoji="0" lang="en-US" sz="2200" b="0" i="0" u="none" strike="noStrike" kern="0" cap="none" spc="-535" normalizeH="0" noProof="0" dirty="0">
                <a:ln>
                  <a:noFill/>
                </a:ln>
                <a:solidFill>
                  <a:schemeClr val="tx1"/>
                </a:solidFill>
                <a:effectLst/>
                <a:uLnTx/>
                <a:uFillTx/>
                <a:latin typeface="+mn-lt"/>
                <a:ea typeface="+mn-ea"/>
                <a:cs typeface="Times New Roman"/>
              </a:rPr>
              <a:t> </a:t>
            </a:r>
            <a:r>
              <a:rPr kumimoji="0" lang="en-US" sz="2200" b="0" i="0" u="none" strike="noStrike" kern="0" cap="none" spc="-5" normalizeH="0" noProof="0" dirty="0">
                <a:ln>
                  <a:noFill/>
                </a:ln>
                <a:solidFill>
                  <a:schemeClr val="tx1"/>
                </a:solidFill>
                <a:effectLst/>
                <a:uLnTx/>
                <a:uFillTx/>
                <a:latin typeface="+mn-lt"/>
                <a:ea typeface="+mn-ea"/>
                <a:cs typeface="Times New Roman"/>
              </a:rPr>
              <a:t>proration.</a:t>
            </a:r>
          </a:p>
        </p:txBody>
      </p:sp>
      <p:sp>
        <p:nvSpPr>
          <p:cNvPr id="12" name="object 4">
            <a:extLst>
              <a:ext uri="{FF2B5EF4-FFF2-40B4-BE49-F238E27FC236}">
                <a16:creationId xmlns:a16="http://schemas.microsoft.com/office/drawing/2014/main" id="{A7ACC9D8-33BA-4525-9FD7-31FA525F945B}"/>
              </a:ext>
            </a:extLst>
          </p:cNvPr>
          <p:cNvSpPr txBox="1"/>
          <p:nvPr/>
        </p:nvSpPr>
        <p:spPr>
          <a:xfrm>
            <a:off x="6459122" y="2306327"/>
            <a:ext cx="5226685" cy="3066865"/>
          </a:xfrm>
          <a:prstGeom prst="rect">
            <a:avLst/>
          </a:prstGeom>
        </p:spPr>
        <p:txBody>
          <a:bodyPr vert="horz" wrap="square" lIns="0" tIns="12065" rIns="0" bIns="0" rtlCol="0">
            <a:spAutoFit/>
          </a:bodyPr>
          <a:lstStyle/>
          <a:p>
            <a:pPr marL="12700">
              <a:spcBef>
                <a:spcPts val="95"/>
              </a:spcBef>
            </a:pPr>
            <a:r>
              <a:rPr sz="2200" spc="-5" dirty="0">
                <a:cs typeface="Times New Roman"/>
              </a:rPr>
              <a:t>City</a:t>
            </a:r>
            <a:r>
              <a:rPr sz="2200" spc="-35" dirty="0">
                <a:cs typeface="Times New Roman"/>
              </a:rPr>
              <a:t> </a:t>
            </a:r>
            <a:r>
              <a:rPr sz="2200" spc="-5" dirty="0">
                <a:cs typeface="Times New Roman"/>
              </a:rPr>
              <a:t>shall:</a:t>
            </a:r>
            <a:endParaRPr sz="2200" dirty="0">
              <a:cs typeface="Times New Roman"/>
            </a:endParaRPr>
          </a:p>
          <a:p>
            <a:pPr>
              <a:spcBef>
                <a:spcPts val="40"/>
              </a:spcBef>
            </a:pPr>
            <a:endParaRPr sz="2950" dirty="0">
              <a:cs typeface="Times New Roman"/>
            </a:endParaRPr>
          </a:p>
          <a:p>
            <a:pPr marL="355600" indent="-342900">
              <a:buClr>
                <a:srgbClr val="0AD0D9"/>
              </a:buClr>
              <a:buSzPct val="95454"/>
              <a:buFont typeface="Symbol"/>
              <a:buChar char=""/>
              <a:tabLst>
                <a:tab pos="354965" algn="l"/>
                <a:tab pos="355600" algn="l"/>
              </a:tabLst>
            </a:pPr>
            <a:r>
              <a:rPr sz="2200" spc="-5" dirty="0">
                <a:cs typeface="Times New Roman"/>
              </a:rPr>
              <a:t>collect reimbursement</a:t>
            </a:r>
            <a:r>
              <a:rPr sz="2200" spc="50" dirty="0">
                <a:cs typeface="Times New Roman"/>
              </a:rPr>
              <a:t> </a:t>
            </a:r>
            <a:r>
              <a:rPr sz="2200" spc="-5" dirty="0">
                <a:cs typeface="Times New Roman"/>
              </a:rPr>
              <a:t>from</a:t>
            </a:r>
            <a:r>
              <a:rPr sz="2200" spc="5" dirty="0">
                <a:cs typeface="Times New Roman"/>
              </a:rPr>
              <a:t> </a:t>
            </a:r>
            <a:r>
              <a:rPr sz="2200" dirty="0">
                <a:cs typeface="Times New Roman"/>
              </a:rPr>
              <a:t>future</a:t>
            </a:r>
            <a:r>
              <a:rPr sz="2200" spc="5" dirty="0">
                <a:cs typeface="Times New Roman"/>
              </a:rPr>
              <a:t> </a:t>
            </a:r>
            <a:r>
              <a:rPr sz="2200" spc="-5" dirty="0">
                <a:cs typeface="Times New Roman"/>
              </a:rPr>
              <a:t>users</a:t>
            </a:r>
            <a:endParaRPr sz="2200" dirty="0">
              <a:cs typeface="Times New Roman"/>
            </a:endParaRPr>
          </a:p>
          <a:p>
            <a:pPr>
              <a:spcBef>
                <a:spcPts val="40"/>
              </a:spcBef>
              <a:buFont typeface="Symbol"/>
              <a:buChar char=""/>
            </a:pPr>
            <a:endParaRPr sz="2950" dirty="0">
              <a:cs typeface="Times New Roman"/>
            </a:endParaRPr>
          </a:p>
          <a:p>
            <a:pPr marL="355600" indent="-342900">
              <a:buClr>
                <a:srgbClr val="0AD0D9"/>
              </a:buClr>
              <a:buSzPct val="93181"/>
              <a:buFont typeface="Symbol"/>
              <a:buChar char=""/>
              <a:tabLst>
                <a:tab pos="354965" algn="l"/>
                <a:tab pos="355600" algn="l"/>
              </a:tabLst>
            </a:pPr>
            <a:r>
              <a:rPr sz="2200" spc="-5" dirty="0">
                <a:cs typeface="Times New Roman"/>
              </a:rPr>
              <a:t>promptly</a:t>
            </a:r>
            <a:r>
              <a:rPr sz="2200" spc="10" dirty="0">
                <a:cs typeface="Times New Roman"/>
              </a:rPr>
              <a:t> </a:t>
            </a:r>
            <a:r>
              <a:rPr sz="2200" spc="-5" dirty="0">
                <a:cs typeface="Times New Roman"/>
              </a:rPr>
              <a:t>pay</a:t>
            </a:r>
            <a:r>
              <a:rPr sz="2200" spc="-20" dirty="0">
                <a:cs typeface="Times New Roman"/>
              </a:rPr>
              <a:t> </a:t>
            </a:r>
            <a:r>
              <a:rPr sz="2200" spc="-5" dirty="0">
                <a:cs typeface="Times New Roman"/>
              </a:rPr>
              <a:t>Owner</a:t>
            </a:r>
            <a:r>
              <a:rPr sz="2200" dirty="0">
                <a:cs typeface="Times New Roman"/>
              </a:rPr>
              <a:t> </a:t>
            </a:r>
            <a:r>
              <a:rPr sz="2200" spc="-5" dirty="0">
                <a:cs typeface="Times New Roman"/>
              </a:rPr>
              <a:t>reimbursement</a:t>
            </a:r>
            <a:endParaRPr sz="2200" dirty="0">
              <a:cs typeface="Times New Roman"/>
            </a:endParaRPr>
          </a:p>
          <a:p>
            <a:pPr>
              <a:spcBef>
                <a:spcPts val="40"/>
              </a:spcBef>
              <a:buFont typeface="Symbol"/>
              <a:buChar char=""/>
            </a:pPr>
            <a:endParaRPr sz="2950" dirty="0">
              <a:cs typeface="Times New Roman"/>
            </a:endParaRPr>
          </a:p>
          <a:p>
            <a:pPr marL="355600" indent="-342900">
              <a:buClr>
                <a:srgbClr val="0AD0D9"/>
              </a:buClr>
              <a:buSzPct val="95454"/>
              <a:buFont typeface="Symbol"/>
              <a:buChar char=""/>
              <a:tabLst>
                <a:tab pos="354965" algn="l"/>
                <a:tab pos="355600" algn="l"/>
                <a:tab pos="1466850" algn="l"/>
                <a:tab pos="2481580" algn="l"/>
                <a:tab pos="3234690" algn="l"/>
                <a:tab pos="4237355" algn="l"/>
              </a:tabLst>
            </a:pPr>
            <a:r>
              <a:rPr lang="en-US" sz="2200" dirty="0">
                <a:cs typeface="Times New Roman"/>
              </a:rPr>
              <a:t>p</a:t>
            </a:r>
            <a:r>
              <a:rPr sz="2200" dirty="0">
                <a:cs typeface="Times New Roman"/>
              </a:rPr>
              <a:t>rovide</a:t>
            </a:r>
            <a:r>
              <a:rPr lang="en-US" sz="2200" dirty="0">
                <a:cs typeface="Times New Roman"/>
              </a:rPr>
              <a:t> </a:t>
            </a:r>
            <a:r>
              <a:rPr sz="2200" spc="-5" dirty="0">
                <a:cs typeface="Times New Roman"/>
              </a:rPr>
              <a:t>Owner</a:t>
            </a:r>
            <a:r>
              <a:rPr lang="en-US" sz="2200" spc="-5" dirty="0">
                <a:cs typeface="Times New Roman"/>
              </a:rPr>
              <a:t> </a:t>
            </a:r>
            <a:r>
              <a:rPr sz="2200" spc="-5" dirty="0">
                <a:cs typeface="Times New Roman"/>
              </a:rPr>
              <a:t>with</a:t>
            </a:r>
            <a:r>
              <a:rPr lang="en-US" sz="2200" spc="-5" dirty="0">
                <a:cs typeface="Times New Roman"/>
              </a:rPr>
              <a:t> </a:t>
            </a:r>
            <a:r>
              <a:rPr sz="2200" dirty="0">
                <a:cs typeface="Times New Roman"/>
              </a:rPr>
              <a:t>annual</a:t>
            </a:r>
            <a:r>
              <a:rPr lang="en-US" sz="2200" dirty="0">
                <a:cs typeface="Times New Roman"/>
              </a:rPr>
              <a:t> </a:t>
            </a:r>
            <a:r>
              <a:rPr sz="2200" spc="-5" dirty="0">
                <a:cs typeface="Times New Roman"/>
              </a:rPr>
              <a:t>financial</a:t>
            </a:r>
            <a:r>
              <a:rPr lang="en-US" sz="2200" dirty="0">
                <a:cs typeface="Times New Roman"/>
              </a:rPr>
              <a:t> </a:t>
            </a:r>
            <a:r>
              <a:rPr sz="2200" spc="-5" dirty="0">
                <a:cs typeface="Times New Roman"/>
              </a:rPr>
              <a:t>accounting </a:t>
            </a:r>
            <a:r>
              <a:rPr sz="2200" dirty="0">
                <a:cs typeface="Times New Roman"/>
              </a:rPr>
              <a:t>of</a:t>
            </a:r>
            <a:r>
              <a:rPr sz="2200" spc="-5" dirty="0">
                <a:cs typeface="Times New Roman"/>
              </a:rPr>
              <a:t> reimbursement</a:t>
            </a:r>
            <a:r>
              <a:rPr sz="2200" spc="50" dirty="0">
                <a:cs typeface="Times New Roman"/>
              </a:rPr>
              <a:t> </a:t>
            </a:r>
            <a:r>
              <a:rPr sz="2200" spc="-5" dirty="0">
                <a:cs typeface="Times New Roman"/>
              </a:rPr>
              <a:t>collected.</a:t>
            </a:r>
            <a:endParaRPr sz="2200" dirty="0">
              <a:cs typeface="Times New Roman"/>
            </a:endParaRPr>
          </a:p>
        </p:txBody>
      </p:sp>
      <p:sp>
        <p:nvSpPr>
          <p:cNvPr id="13" name="object 2">
            <a:extLst>
              <a:ext uri="{FF2B5EF4-FFF2-40B4-BE49-F238E27FC236}">
                <a16:creationId xmlns:a16="http://schemas.microsoft.com/office/drawing/2014/main" id="{002B2824-B842-43E0-A2F9-3E8F8DCA8470}"/>
              </a:ext>
            </a:extLst>
          </p:cNvPr>
          <p:cNvSpPr txBox="1">
            <a:spLocks/>
          </p:cNvSpPr>
          <p:nvPr/>
        </p:nvSpPr>
        <p:spPr>
          <a:xfrm>
            <a:off x="793261" y="961841"/>
            <a:ext cx="10605477" cy="629018"/>
          </a:xfrm>
          <a:prstGeom prst="rect">
            <a:avLst/>
          </a:prstGeom>
        </p:spPr>
        <p:txBody>
          <a:bodyPr vert="horz" wrap="square" lIns="0" tIns="13335" rIns="0" bIns="0" rtlCol="0">
            <a:spAutoFit/>
          </a:bodyPr>
          <a:lstStyle>
            <a:lvl1pPr>
              <a:defRPr sz="5000" b="0" i="0">
                <a:solidFill>
                  <a:srgbClr val="71545D"/>
                </a:solidFill>
                <a:latin typeface="Calibri"/>
                <a:ea typeface="+mj-ea"/>
                <a:cs typeface="Calibri"/>
              </a:defRPr>
            </a:lvl1pPr>
          </a:lstStyle>
          <a:p>
            <a:pPr marL="12700" marR="5080" lvl="0" indent="0" defTabSz="914400" eaLnBrk="1" fontAlgn="auto" latinLnBrk="0" hangingPunct="1">
              <a:lnSpc>
                <a:spcPct val="100000"/>
              </a:lnSpc>
              <a:spcBef>
                <a:spcPts val="105"/>
              </a:spcBef>
              <a:spcAft>
                <a:spcPts val="0"/>
              </a:spcAft>
              <a:buClrTx/>
              <a:buSzTx/>
              <a:buFontTx/>
              <a:buNone/>
              <a:tabLst/>
              <a:defRPr/>
            </a:pPr>
            <a:r>
              <a:rPr kumimoji="0" lang="en-US" sz="4000" b="0" i="0" u="none" strike="noStrike" kern="0" cap="none" spc="-15" normalizeH="0" baseline="0" noProof="0" dirty="0">
                <a:ln>
                  <a:noFill/>
                </a:ln>
                <a:solidFill>
                  <a:srgbClr val="71545D"/>
                </a:solidFill>
                <a:effectLst/>
                <a:uLnTx/>
                <a:uFillTx/>
                <a:latin typeface="Calibri"/>
                <a:ea typeface="+mj-ea"/>
                <a:cs typeface="Calibri"/>
              </a:rPr>
              <a:t>Reimbursement</a:t>
            </a:r>
            <a:r>
              <a:rPr kumimoji="0" lang="en-US" sz="4000" b="0" i="0" u="none" strike="noStrike" kern="0" cap="none" spc="-10" normalizeH="0" baseline="0" noProof="0" dirty="0">
                <a:ln>
                  <a:noFill/>
                </a:ln>
                <a:solidFill>
                  <a:srgbClr val="71545D"/>
                </a:solidFill>
                <a:effectLst/>
                <a:uLnTx/>
                <a:uFillTx/>
                <a:latin typeface="Calibri"/>
                <a:ea typeface="+mj-ea"/>
                <a:cs typeface="Calibri"/>
              </a:rPr>
              <a:t> </a:t>
            </a:r>
            <a:r>
              <a:rPr kumimoji="0" lang="en-US" sz="4000" b="0" i="0" u="none" strike="noStrike" kern="0" cap="none" spc="-15" normalizeH="0" baseline="0" noProof="0" dirty="0">
                <a:ln>
                  <a:noFill/>
                </a:ln>
                <a:solidFill>
                  <a:srgbClr val="71545D"/>
                </a:solidFill>
                <a:effectLst/>
                <a:uLnTx/>
                <a:uFillTx/>
                <a:latin typeface="Calibri"/>
                <a:ea typeface="+mj-ea"/>
                <a:cs typeface="Calibri"/>
              </a:rPr>
              <a:t>Agreement</a:t>
            </a:r>
            <a:r>
              <a:rPr kumimoji="0" lang="en-US" sz="4000" b="0" i="0" u="none" strike="noStrike" kern="0" cap="none" spc="-35" normalizeH="0" baseline="0" noProof="0" dirty="0">
                <a:ln>
                  <a:noFill/>
                </a:ln>
                <a:solidFill>
                  <a:srgbClr val="71545D"/>
                </a:solidFill>
                <a:effectLst/>
                <a:uLnTx/>
                <a:uFillTx/>
                <a:latin typeface="Calibri"/>
                <a:ea typeface="+mj-ea"/>
                <a:cs typeface="Calibri"/>
              </a:rPr>
              <a:t> </a:t>
            </a:r>
            <a:r>
              <a:rPr kumimoji="0" lang="en-US" sz="4000" b="0" i="0" u="none" strike="noStrike" kern="0" cap="none" spc="0" normalizeH="0" baseline="0" noProof="0" dirty="0">
                <a:ln>
                  <a:noFill/>
                </a:ln>
                <a:solidFill>
                  <a:srgbClr val="71545D"/>
                </a:solidFill>
                <a:effectLst/>
                <a:uLnTx/>
                <a:uFillTx/>
                <a:latin typeface="Calibri"/>
                <a:ea typeface="+mj-ea"/>
                <a:cs typeface="Calibri"/>
              </a:rPr>
              <a:t>–</a:t>
            </a:r>
            <a:r>
              <a:rPr kumimoji="0" lang="en-US" sz="4000" b="0" i="0" u="none" strike="noStrike" kern="0" cap="none" spc="-80" normalizeH="0" baseline="0" noProof="0" dirty="0">
                <a:ln>
                  <a:noFill/>
                </a:ln>
                <a:solidFill>
                  <a:srgbClr val="71545D"/>
                </a:solidFill>
                <a:effectLst/>
                <a:uLnTx/>
                <a:uFillTx/>
                <a:latin typeface="Calibri"/>
                <a:ea typeface="+mj-ea"/>
                <a:cs typeface="Calibri"/>
              </a:rPr>
              <a:t>Terms</a:t>
            </a:r>
            <a:r>
              <a:rPr kumimoji="0" lang="en-US" sz="4000" b="0" i="0" u="none" strike="noStrike" kern="0" cap="none" spc="0" normalizeH="0" baseline="0" noProof="0" dirty="0">
                <a:ln>
                  <a:noFill/>
                </a:ln>
                <a:solidFill>
                  <a:srgbClr val="71545D"/>
                </a:solidFill>
                <a:effectLst/>
                <a:uLnTx/>
                <a:uFillTx/>
                <a:latin typeface="Calibri"/>
                <a:ea typeface="+mj-ea"/>
                <a:cs typeface="Calibri"/>
              </a:rPr>
              <a:t> and </a:t>
            </a:r>
            <a:r>
              <a:rPr kumimoji="0" lang="en-US" sz="4000" b="0" i="0" u="none" strike="noStrike" kern="0" cap="none" spc="-980" normalizeH="0" baseline="0" noProof="0" dirty="0">
                <a:ln>
                  <a:noFill/>
                </a:ln>
                <a:solidFill>
                  <a:srgbClr val="71545D"/>
                </a:solidFill>
                <a:effectLst/>
                <a:uLnTx/>
                <a:uFillTx/>
                <a:latin typeface="Calibri"/>
                <a:ea typeface="+mj-ea"/>
                <a:cs typeface="Calibri"/>
              </a:rPr>
              <a:t> </a:t>
            </a:r>
            <a:r>
              <a:rPr kumimoji="0" lang="en-US" sz="4000" b="0" i="0" u="none" strike="noStrike" kern="0" cap="none" spc="-5" normalizeH="0" baseline="0" noProof="0" dirty="0">
                <a:ln>
                  <a:noFill/>
                </a:ln>
                <a:solidFill>
                  <a:srgbClr val="71545D"/>
                </a:solidFill>
                <a:effectLst/>
                <a:uLnTx/>
                <a:uFillTx/>
                <a:latin typeface="Calibri"/>
                <a:ea typeface="+mj-ea"/>
                <a:cs typeface="Calibri"/>
              </a:rPr>
              <a:t>Conditions</a:t>
            </a:r>
            <a:endParaRPr kumimoji="0" lang="en-US" sz="4000" b="0" i="0" u="none" strike="noStrike" kern="0" cap="none" spc="0" normalizeH="0" baseline="0" noProof="0" dirty="0">
              <a:ln>
                <a:noFill/>
              </a:ln>
              <a:solidFill>
                <a:srgbClr val="71545D"/>
              </a:solidFill>
              <a:effectLst/>
              <a:uLnTx/>
              <a:uFillTx/>
              <a:latin typeface="Calibri"/>
              <a:ea typeface="+mj-ea"/>
              <a:cs typeface="Calibri"/>
            </a:endParaRPr>
          </a:p>
        </p:txBody>
      </p:sp>
    </p:spTree>
    <p:extLst>
      <p:ext uri="{BB962C8B-B14F-4D97-AF65-F5344CB8AC3E}">
        <p14:creationId xmlns:p14="http://schemas.microsoft.com/office/powerpoint/2010/main" val="2420376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6AC00E6-2070-445B-9886-AA1FCAB9DD8B}"/>
              </a:ext>
            </a:extLst>
          </p:cNvPr>
          <p:cNvPicPr>
            <a:picLocks noChangeAspect="1"/>
          </p:cNvPicPr>
          <p:nvPr/>
        </p:nvPicPr>
        <p:blipFill>
          <a:blip r:embed="rId3"/>
          <a:stretch>
            <a:fillRect/>
          </a:stretch>
        </p:blipFill>
        <p:spPr>
          <a:xfrm>
            <a:off x="2992045" y="55001"/>
            <a:ext cx="6207909" cy="6858000"/>
          </a:xfrm>
          <a:prstGeom prst="rect">
            <a:avLst/>
          </a:prstGeom>
        </p:spPr>
      </p:pic>
    </p:spTree>
    <p:extLst>
      <p:ext uri="{BB962C8B-B14F-4D97-AF65-F5344CB8AC3E}">
        <p14:creationId xmlns:p14="http://schemas.microsoft.com/office/powerpoint/2010/main" val="893158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C96B8-ED13-4E9D-BBC3-EF318974757A}"/>
              </a:ext>
            </a:extLst>
          </p:cNvPr>
          <p:cNvSpPr>
            <a:spLocks noGrp="1"/>
          </p:cNvSpPr>
          <p:nvPr>
            <p:ph type="title"/>
          </p:nvPr>
        </p:nvSpPr>
        <p:spPr>
          <a:xfrm>
            <a:off x="609599" y="620713"/>
            <a:ext cx="10972800" cy="1143000"/>
          </a:xfrm>
        </p:spPr>
        <p:txBody>
          <a:bodyPr/>
          <a:lstStyle/>
          <a:p>
            <a:pPr algn="ctr"/>
            <a:endParaRPr lang="en-US" sz="4400" dirty="0">
              <a:ea typeface="+mj-lt"/>
              <a:cs typeface="+mj-lt"/>
            </a:endParaRPr>
          </a:p>
          <a:p>
            <a:pPr algn="ctr"/>
            <a:endParaRPr lang="en-US" sz="3000" dirty="0">
              <a:cs typeface="Calibri"/>
            </a:endParaRPr>
          </a:p>
        </p:txBody>
      </p:sp>
      <p:sp>
        <p:nvSpPr>
          <p:cNvPr id="3" name="Content Placeholder 2">
            <a:extLst>
              <a:ext uri="{FF2B5EF4-FFF2-40B4-BE49-F238E27FC236}">
                <a16:creationId xmlns:a16="http://schemas.microsoft.com/office/drawing/2014/main" id="{72B31EEA-6AC7-4D82-A483-2BA8DA55D838}"/>
              </a:ext>
            </a:extLst>
          </p:cNvPr>
          <p:cNvSpPr>
            <a:spLocks noGrp="1"/>
          </p:cNvSpPr>
          <p:nvPr>
            <p:ph idx="1"/>
          </p:nvPr>
        </p:nvSpPr>
        <p:spPr>
          <a:xfrm>
            <a:off x="609599" y="1591834"/>
            <a:ext cx="10972800" cy="4389437"/>
          </a:xfrm>
        </p:spPr>
        <p:txBody>
          <a:bodyPr/>
          <a:lstStyle/>
          <a:p>
            <a:pPr>
              <a:buFont typeface="Arial" panose="020B0604020202020204" pitchFamily="34" charset="0"/>
              <a:buChar char="•"/>
            </a:pPr>
            <a:r>
              <a:rPr lang="en-US" sz="3600" dirty="0">
                <a:effectLst/>
                <a:latin typeface="+mj-lt"/>
                <a:ea typeface="Calibri" panose="020F0502020204030204" pitchFamily="34" charset="0"/>
                <a:cs typeface="Times New Roman" panose="02020603050405020304" pitchFamily="18" charset="0"/>
              </a:rPr>
              <a:t>acknowledges the foreseeable annexations</a:t>
            </a:r>
          </a:p>
          <a:p>
            <a:pPr>
              <a:buFont typeface="Arial" panose="020B0604020202020204" pitchFamily="34" charset="0"/>
              <a:buChar char="•"/>
            </a:pPr>
            <a:endParaRPr lang="en-US" sz="3600" dirty="0">
              <a:effectLst/>
              <a:latin typeface="+mj-lt"/>
              <a:ea typeface="Calibri" panose="020F0502020204030204" pitchFamily="34" charset="0"/>
              <a:cs typeface="Times New Roman" panose="02020603050405020304" pitchFamily="18" charset="0"/>
            </a:endParaRPr>
          </a:p>
          <a:p>
            <a:pPr>
              <a:buFont typeface="Arial" panose="020B0604020202020204" pitchFamily="34" charset="0"/>
              <a:buChar char="•"/>
            </a:pPr>
            <a:r>
              <a:rPr lang="en-US" sz="3600" dirty="0">
                <a:effectLst/>
                <a:latin typeface="+mj-lt"/>
                <a:ea typeface="Calibri" panose="020F0502020204030204" pitchFamily="34" charset="0"/>
                <a:cs typeface="Times New Roman" panose="02020603050405020304" pitchFamily="18" charset="0"/>
              </a:rPr>
              <a:t>reaffirms coordination of land use entitlement and CEQA compliance as agreed to in the GSA-MOU 2019 Addendum, and</a:t>
            </a:r>
          </a:p>
          <a:p>
            <a:pPr>
              <a:buFont typeface="Arial" panose="020B0604020202020204" pitchFamily="34" charset="0"/>
              <a:buChar char="•"/>
            </a:pPr>
            <a:endParaRPr lang="en-US" sz="3600" dirty="0">
              <a:effectLst/>
              <a:latin typeface="+mj-lt"/>
              <a:ea typeface="Calibri" panose="020F0502020204030204" pitchFamily="34" charset="0"/>
              <a:cs typeface="Times New Roman" panose="02020603050405020304" pitchFamily="18" charset="0"/>
            </a:endParaRPr>
          </a:p>
          <a:p>
            <a:pPr>
              <a:buFont typeface="Arial" panose="020B0604020202020204" pitchFamily="34" charset="0"/>
              <a:buChar char="•"/>
            </a:pPr>
            <a:r>
              <a:rPr lang="en-US" sz="3600" dirty="0">
                <a:effectLst/>
                <a:latin typeface="+mj-lt"/>
                <a:ea typeface="Calibri" panose="020F0502020204030204" pitchFamily="34" charset="0"/>
                <a:cs typeface="Times New Roman" panose="02020603050405020304" pitchFamily="18" charset="0"/>
              </a:rPr>
              <a:t>analyzes the property tax and revenue sharing formulas between the City and the County.</a:t>
            </a:r>
          </a:p>
          <a:p>
            <a:endParaRPr lang="en-US" sz="2000" dirty="0">
              <a:latin typeface="+mj-lt"/>
              <a:cs typeface="Times New Roman" panose="02020603050405020304" pitchFamily="18" charset="0"/>
            </a:endParaRPr>
          </a:p>
        </p:txBody>
      </p:sp>
      <p:sp>
        <p:nvSpPr>
          <p:cNvPr id="13" name="object 2">
            <a:extLst>
              <a:ext uri="{FF2B5EF4-FFF2-40B4-BE49-F238E27FC236}">
                <a16:creationId xmlns:a16="http://schemas.microsoft.com/office/drawing/2014/main" id="{002B2824-B842-43E0-A2F9-3E8F8DCA8470}"/>
              </a:ext>
            </a:extLst>
          </p:cNvPr>
          <p:cNvSpPr txBox="1">
            <a:spLocks/>
          </p:cNvSpPr>
          <p:nvPr/>
        </p:nvSpPr>
        <p:spPr>
          <a:xfrm>
            <a:off x="793260" y="824226"/>
            <a:ext cx="10605477" cy="629018"/>
          </a:xfrm>
          <a:prstGeom prst="rect">
            <a:avLst/>
          </a:prstGeom>
        </p:spPr>
        <p:txBody>
          <a:bodyPr vert="horz" wrap="square" lIns="0" tIns="13335" rIns="0" bIns="0" rtlCol="0">
            <a:spAutoFit/>
          </a:bodyPr>
          <a:lstStyle>
            <a:lvl1pPr>
              <a:defRPr sz="5000" b="0" i="0">
                <a:solidFill>
                  <a:srgbClr val="71545D"/>
                </a:solidFill>
                <a:latin typeface="Calibri"/>
                <a:ea typeface="+mj-ea"/>
                <a:cs typeface="Calibri"/>
              </a:defRPr>
            </a:lvl1pPr>
          </a:lstStyle>
          <a:p>
            <a:pPr marL="12700" marR="5080" lvl="0" indent="0" defTabSz="914400" eaLnBrk="1" fontAlgn="auto" latinLnBrk="0" hangingPunct="1">
              <a:lnSpc>
                <a:spcPct val="100000"/>
              </a:lnSpc>
              <a:spcBef>
                <a:spcPts val="105"/>
              </a:spcBef>
              <a:spcAft>
                <a:spcPts val="0"/>
              </a:spcAft>
              <a:buClrTx/>
              <a:buSzTx/>
              <a:buFontTx/>
              <a:buNone/>
              <a:tabLst/>
              <a:defRPr/>
            </a:pPr>
            <a:r>
              <a:rPr kumimoji="0" lang="en-US" sz="4000" b="0" i="0" u="none" strike="noStrike" kern="0" cap="none" spc="-15" normalizeH="0" baseline="0" noProof="0" dirty="0">
                <a:ln>
                  <a:noFill/>
                </a:ln>
                <a:solidFill>
                  <a:srgbClr val="71545D"/>
                </a:solidFill>
                <a:effectLst/>
                <a:uLnTx/>
                <a:uFillTx/>
                <a:latin typeface="Calibri"/>
                <a:ea typeface="+mj-ea"/>
                <a:cs typeface="Calibri"/>
              </a:rPr>
              <a:t>Pre-Annexation</a:t>
            </a:r>
            <a:r>
              <a:rPr kumimoji="0" lang="en-US" sz="4000" b="0" i="0" u="none" strike="noStrike" kern="0" cap="none" spc="-10" normalizeH="0" baseline="0" noProof="0" dirty="0">
                <a:ln>
                  <a:noFill/>
                </a:ln>
                <a:solidFill>
                  <a:srgbClr val="71545D"/>
                </a:solidFill>
                <a:effectLst/>
                <a:uLnTx/>
                <a:uFillTx/>
                <a:latin typeface="Calibri"/>
                <a:ea typeface="+mj-ea"/>
                <a:cs typeface="Calibri"/>
              </a:rPr>
              <a:t> </a:t>
            </a:r>
            <a:r>
              <a:rPr kumimoji="0" lang="en-US" sz="4000" b="0" i="0" u="none" strike="noStrike" kern="0" cap="none" spc="-15" normalizeH="0" baseline="0" noProof="0" dirty="0">
                <a:ln>
                  <a:noFill/>
                </a:ln>
                <a:solidFill>
                  <a:srgbClr val="71545D"/>
                </a:solidFill>
                <a:effectLst/>
                <a:uLnTx/>
                <a:uFillTx/>
                <a:latin typeface="Calibri"/>
                <a:ea typeface="+mj-ea"/>
                <a:cs typeface="Calibri"/>
              </a:rPr>
              <a:t>Agreement</a:t>
            </a:r>
            <a:endParaRPr kumimoji="0" lang="en-US" sz="4000" b="0" i="0" u="none" strike="noStrike" kern="0" cap="none" spc="0" normalizeH="0" baseline="0" noProof="0" dirty="0">
              <a:ln>
                <a:noFill/>
              </a:ln>
              <a:solidFill>
                <a:srgbClr val="71545D"/>
              </a:solidFill>
              <a:effectLst/>
              <a:uLnTx/>
              <a:uFillTx/>
              <a:latin typeface="Calibri"/>
              <a:ea typeface="+mj-ea"/>
              <a:cs typeface="Calibri"/>
            </a:endParaRPr>
          </a:p>
        </p:txBody>
      </p:sp>
    </p:spTree>
    <p:extLst>
      <p:ext uri="{BB962C8B-B14F-4D97-AF65-F5344CB8AC3E}">
        <p14:creationId xmlns:p14="http://schemas.microsoft.com/office/powerpoint/2010/main" val="10935682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C96B8-ED13-4E9D-BBC3-EF318974757A}"/>
              </a:ext>
            </a:extLst>
          </p:cNvPr>
          <p:cNvSpPr>
            <a:spLocks noGrp="1"/>
          </p:cNvSpPr>
          <p:nvPr>
            <p:ph type="title"/>
          </p:nvPr>
        </p:nvSpPr>
        <p:spPr/>
        <p:txBody>
          <a:bodyPr/>
          <a:lstStyle/>
          <a:p>
            <a:pPr algn="ctr"/>
            <a:endParaRPr lang="en-US" sz="4400" dirty="0">
              <a:ea typeface="+mj-lt"/>
              <a:cs typeface="+mj-lt"/>
            </a:endParaRPr>
          </a:p>
          <a:p>
            <a:pPr algn="ctr"/>
            <a:endParaRPr lang="en-US" sz="3000" dirty="0">
              <a:cs typeface="Calibri"/>
            </a:endParaRPr>
          </a:p>
        </p:txBody>
      </p:sp>
      <p:sp>
        <p:nvSpPr>
          <p:cNvPr id="7" name="object 3">
            <a:extLst>
              <a:ext uri="{FF2B5EF4-FFF2-40B4-BE49-F238E27FC236}">
                <a16:creationId xmlns:a16="http://schemas.microsoft.com/office/drawing/2014/main" id="{BCC0D5D4-FAF2-4BB3-98F0-C5F84191FD14}"/>
              </a:ext>
            </a:extLst>
          </p:cNvPr>
          <p:cNvSpPr txBox="1"/>
          <p:nvPr/>
        </p:nvSpPr>
        <p:spPr>
          <a:xfrm>
            <a:off x="609600" y="1775413"/>
            <a:ext cx="10583545" cy="3779881"/>
          </a:xfrm>
          <a:prstGeom prst="rect">
            <a:avLst/>
          </a:prstGeom>
        </p:spPr>
        <p:txBody>
          <a:bodyPr vert="horz" wrap="square" lIns="0" tIns="12065" rIns="0" bIns="0" rtlCol="0">
            <a:spAutoFit/>
          </a:bodyPr>
          <a:lstStyle/>
          <a:p>
            <a:pPr marL="285115" marR="5080" indent="-273050" algn="just">
              <a:spcBef>
                <a:spcPts val="95"/>
              </a:spcBef>
              <a:buClr>
                <a:srgbClr val="0AD0D9"/>
              </a:buClr>
              <a:buSzPct val="94642"/>
              <a:buFont typeface="Wingdings 2"/>
              <a:buChar char=""/>
              <a:tabLst>
                <a:tab pos="285750" algn="l"/>
              </a:tabLst>
            </a:pPr>
            <a:r>
              <a:rPr sz="2000" spc="-5" dirty="0">
                <a:latin typeface="Times New Roman"/>
                <a:cs typeface="Times New Roman"/>
              </a:rPr>
              <a:t>Execution of </a:t>
            </a:r>
            <a:r>
              <a:rPr sz="2000" dirty="0">
                <a:latin typeface="Times New Roman"/>
                <a:cs typeface="Times New Roman"/>
              </a:rPr>
              <a:t>the proposed </a:t>
            </a:r>
            <a:r>
              <a:rPr sz="2000" spc="-5" dirty="0">
                <a:latin typeface="Times New Roman"/>
                <a:cs typeface="Times New Roman"/>
              </a:rPr>
              <a:t>Agreements is </a:t>
            </a:r>
            <a:r>
              <a:rPr sz="2000" dirty="0">
                <a:latin typeface="Times New Roman"/>
                <a:cs typeface="Times New Roman"/>
              </a:rPr>
              <a:t>not </a:t>
            </a:r>
            <a:r>
              <a:rPr sz="2000" spc="-5" dirty="0">
                <a:latin typeface="Times New Roman"/>
                <a:cs typeface="Times New Roman"/>
              </a:rPr>
              <a:t>a </a:t>
            </a:r>
            <a:r>
              <a:rPr sz="2000" dirty="0">
                <a:latin typeface="Times New Roman"/>
                <a:cs typeface="Times New Roman"/>
              </a:rPr>
              <a:t>project </a:t>
            </a:r>
            <a:r>
              <a:rPr sz="2000" spc="-5" dirty="0">
                <a:latin typeface="Times New Roman"/>
                <a:cs typeface="Times New Roman"/>
              </a:rPr>
              <a:t>as </a:t>
            </a:r>
            <a:r>
              <a:rPr sz="2000" dirty="0">
                <a:latin typeface="Times New Roman"/>
                <a:cs typeface="Times New Roman"/>
              </a:rPr>
              <a:t>defined </a:t>
            </a:r>
            <a:r>
              <a:rPr sz="2000" spc="-5" dirty="0">
                <a:latin typeface="Times New Roman"/>
                <a:cs typeface="Times New Roman"/>
              </a:rPr>
              <a:t>by </a:t>
            </a:r>
            <a:r>
              <a:rPr sz="2000" dirty="0">
                <a:latin typeface="Times New Roman"/>
                <a:cs typeface="Times New Roman"/>
              </a:rPr>
              <a:t>the </a:t>
            </a:r>
            <a:r>
              <a:rPr sz="2000" spc="-685" dirty="0">
                <a:latin typeface="Times New Roman"/>
                <a:cs typeface="Times New Roman"/>
              </a:rPr>
              <a:t> </a:t>
            </a:r>
            <a:r>
              <a:rPr sz="2000" dirty="0">
                <a:latin typeface="Times New Roman"/>
                <a:cs typeface="Times New Roman"/>
              </a:rPr>
              <a:t>California</a:t>
            </a:r>
            <a:r>
              <a:rPr sz="2000" spc="-10" dirty="0">
                <a:latin typeface="Times New Roman"/>
                <a:cs typeface="Times New Roman"/>
              </a:rPr>
              <a:t> </a:t>
            </a:r>
            <a:r>
              <a:rPr sz="2000" spc="-5" dirty="0">
                <a:latin typeface="Times New Roman"/>
                <a:cs typeface="Times New Roman"/>
              </a:rPr>
              <a:t>Environmental</a:t>
            </a:r>
            <a:r>
              <a:rPr sz="2000" dirty="0">
                <a:latin typeface="Times New Roman"/>
                <a:cs typeface="Times New Roman"/>
              </a:rPr>
              <a:t> </a:t>
            </a:r>
            <a:r>
              <a:rPr sz="2000" spc="-5" dirty="0">
                <a:latin typeface="Times New Roman"/>
                <a:cs typeface="Times New Roman"/>
              </a:rPr>
              <a:t>Quality</a:t>
            </a:r>
            <a:r>
              <a:rPr sz="2000" spc="-165" dirty="0">
                <a:latin typeface="Times New Roman"/>
                <a:cs typeface="Times New Roman"/>
              </a:rPr>
              <a:t> </a:t>
            </a:r>
            <a:r>
              <a:rPr sz="2000" spc="-5" dirty="0">
                <a:latin typeface="Times New Roman"/>
                <a:cs typeface="Times New Roman"/>
              </a:rPr>
              <a:t>Act</a:t>
            </a:r>
            <a:r>
              <a:rPr sz="2000" spc="15" dirty="0">
                <a:latin typeface="Times New Roman"/>
                <a:cs typeface="Times New Roman"/>
              </a:rPr>
              <a:t> </a:t>
            </a:r>
            <a:r>
              <a:rPr sz="2000" spc="-5" dirty="0">
                <a:latin typeface="Times New Roman"/>
                <a:cs typeface="Times New Roman"/>
              </a:rPr>
              <a:t>(CEQA).</a:t>
            </a:r>
            <a:r>
              <a:rPr sz="2000" spc="-15" dirty="0">
                <a:latin typeface="Times New Roman"/>
                <a:cs typeface="Times New Roman"/>
              </a:rPr>
              <a:t> </a:t>
            </a:r>
            <a:r>
              <a:rPr sz="2000" spc="-5" dirty="0">
                <a:latin typeface="Times New Roman"/>
                <a:cs typeface="Times New Roman"/>
              </a:rPr>
              <a:t>Section</a:t>
            </a:r>
            <a:r>
              <a:rPr sz="2000" spc="15" dirty="0">
                <a:latin typeface="Times New Roman"/>
                <a:cs typeface="Times New Roman"/>
              </a:rPr>
              <a:t> </a:t>
            </a:r>
            <a:r>
              <a:rPr sz="2000" dirty="0">
                <a:latin typeface="Times New Roman"/>
                <a:cs typeface="Times New Roman"/>
              </a:rPr>
              <a:t>15061</a:t>
            </a:r>
            <a:r>
              <a:rPr sz="2000" spc="-20" dirty="0">
                <a:latin typeface="Times New Roman"/>
                <a:cs typeface="Times New Roman"/>
              </a:rPr>
              <a:t> </a:t>
            </a:r>
            <a:r>
              <a:rPr sz="2000" dirty="0">
                <a:latin typeface="Times New Roman"/>
                <a:cs typeface="Times New Roman"/>
              </a:rPr>
              <a:t>(b)</a:t>
            </a:r>
            <a:r>
              <a:rPr sz="2000" spc="15" dirty="0">
                <a:latin typeface="Times New Roman"/>
                <a:cs typeface="Times New Roman"/>
              </a:rPr>
              <a:t> </a:t>
            </a:r>
            <a:r>
              <a:rPr sz="2000" dirty="0">
                <a:latin typeface="Times New Roman"/>
                <a:cs typeface="Times New Roman"/>
              </a:rPr>
              <a:t>(3) </a:t>
            </a:r>
            <a:r>
              <a:rPr sz="2000" spc="-5" dirty="0">
                <a:latin typeface="Times New Roman"/>
                <a:cs typeface="Times New Roman"/>
              </a:rPr>
              <a:t>of </a:t>
            </a:r>
            <a:r>
              <a:rPr sz="2000" spc="-685" dirty="0">
                <a:latin typeface="Times New Roman"/>
                <a:cs typeface="Times New Roman"/>
              </a:rPr>
              <a:t> </a:t>
            </a:r>
            <a:r>
              <a:rPr sz="2000" spc="-5" dirty="0">
                <a:latin typeface="Times New Roman"/>
                <a:cs typeface="Times New Roman"/>
              </a:rPr>
              <a:t>CEQA</a:t>
            </a:r>
            <a:r>
              <a:rPr sz="2000" spc="-135" dirty="0">
                <a:latin typeface="Times New Roman"/>
                <a:cs typeface="Times New Roman"/>
              </a:rPr>
              <a:t> </a:t>
            </a:r>
            <a:r>
              <a:rPr sz="2000" dirty="0">
                <a:latin typeface="Times New Roman"/>
                <a:cs typeface="Times New Roman"/>
              </a:rPr>
              <a:t>Guidelines</a:t>
            </a:r>
            <a:r>
              <a:rPr sz="2000" spc="-10" dirty="0">
                <a:latin typeface="Times New Roman"/>
                <a:cs typeface="Times New Roman"/>
              </a:rPr>
              <a:t> </a:t>
            </a:r>
            <a:r>
              <a:rPr sz="2000" spc="-5" dirty="0">
                <a:latin typeface="Times New Roman"/>
                <a:cs typeface="Times New Roman"/>
              </a:rPr>
              <a:t>and </a:t>
            </a:r>
            <a:r>
              <a:rPr sz="2000" dirty="0">
                <a:latin typeface="Times New Roman"/>
                <a:cs typeface="Times New Roman"/>
              </a:rPr>
              <a:t>does</a:t>
            </a:r>
            <a:r>
              <a:rPr sz="2000" spc="-5" dirty="0">
                <a:latin typeface="Times New Roman"/>
                <a:cs typeface="Times New Roman"/>
              </a:rPr>
              <a:t> </a:t>
            </a:r>
            <a:r>
              <a:rPr sz="2000" dirty="0">
                <a:latin typeface="Times New Roman"/>
                <a:cs typeface="Times New Roman"/>
              </a:rPr>
              <a:t>not</a:t>
            </a:r>
            <a:r>
              <a:rPr sz="2000" spc="-5" dirty="0">
                <a:latin typeface="Times New Roman"/>
                <a:cs typeface="Times New Roman"/>
              </a:rPr>
              <a:t> constitute</a:t>
            </a:r>
            <a:r>
              <a:rPr sz="2000" spc="-25" dirty="0">
                <a:latin typeface="Times New Roman"/>
                <a:cs typeface="Times New Roman"/>
              </a:rPr>
              <a:t> </a:t>
            </a:r>
            <a:r>
              <a:rPr sz="2000" dirty="0">
                <a:latin typeface="Times New Roman"/>
                <a:cs typeface="Times New Roman"/>
              </a:rPr>
              <a:t>project</a:t>
            </a:r>
            <a:r>
              <a:rPr sz="2000" spc="-10" dirty="0">
                <a:latin typeface="Times New Roman"/>
                <a:cs typeface="Times New Roman"/>
              </a:rPr>
              <a:t> </a:t>
            </a:r>
            <a:r>
              <a:rPr sz="2000" dirty="0">
                <a:latin typeface="Times New Roman"/>
                <a:cs typeface="Times New Roman"/>
              </a:rPr>
              <a:t>approval.</a:t>
            </a:r>
          </a:p>
          <a:p>
            <a:pPr>
              <a:spcBef>
                <a:spcPts val="55"/>
              </a:spcBef>
              <a:buClr>
                <a:srgbClr val="0AD0D9"/>
              </a:buClr>
              <a:buFont typeface="Wingdings 2"/>
              <a:buChar char=""/>
            </a:pPr>
            <a:endParaRPr sz="2000" dirty="0">
              <a:latin typeface="Times New Roman"/>
              <a:cs typeface="Times New Roman"/>
            </a:endParaRPr>
          </a:p>
          <a:p>
            <a:pPr marL="285115" marR="22860" indent="-273050">
              <a:buClr>
                <a:srgbClr val="0AD0D9"/>
              </a:buClr>
              <a:buSzPct val="94642"/>
              <a:buFont typeface="Wingdings 2"/>
              <a:buChar char=""/>
              <a:tabLst>
                <a:tab pos="285750" algn="l"/>
              </a:tabLst>
            </a:pPr>
            <a:r>
              <a:rPr sz="2000" spc="-5" dirty="0">
                <a:latin typeface="Times New Roman"/>
                <a:cs typeface="Times New Roman"/>
              </a:rPr>
              <a:t>The </a:t>
            </a:r>
            <a:r>
              <a:rPr sz="2000" spc="-10" dirty="0">
                <a:latin typeface="Times New Roman"/>
                <a:cs typeface="Times New Roman"/>
              </a:rPr>
              <a:t>Effective </a:t>
            </a:r>
            <a:r>
              <a:rPr sz="2000" spc="-5" dirty="0">
                <a:latin typeface="Times New Roman"/>
                <a:cs typeface="Times New Roman"/>
              </a:rPr>
              <a:t>Date </a:t>
            </a:r>
            <a:r>
              <a:rPr sz="2000" dirty="0">
                <a:latin typeface="Times New Roman"/>
                <a:cs typeface="Times New Roman"/>
              </a:rPr>
              <a:t>of the </a:t>
            </a:r>
            <a:r>
              <a:rPr sz="2000" spc="-5" dirty="0">
                <a:latin typeface="Times New Roman"/>
                <a:cs typeface="Times New Roman"/>
              </a:rPr>
              <a:t>Sewer Agreement is </a:t>
            </a:r>
            <a:r>
              <a:rPr sz="2000" spc="-25" dirty="0">
                <a:latin typeface="Times New Roman"/>
                <a:cs typeface="Times New Roman"/>
              </a:rPr>
              <a:t>when appropriate County </a:t>
            </a:r>
            <a:r>
              <a:rPr sz="2000" spc="-685" dirty="0">
                <a:latin typeface="Times New Roman"/>
                <a:cs typeface="Times New Roman"/>
              </a:rPr>
              <a:t> </a:t>
            </a:r>
            <a:r>
              <a:rPr sz="2000" spc="-25" dirty="0">
                <a:latin typeface="Times New Roman"/>
                <a:cs typeface="Times New Roman"/>
              </a:rPr>
              <a:t>approvals </a:t>
            </a:r>
            <a:r>
              <a:rPr sz="2000" spc="-20" dirty="0">
                <a:latin typeface="Times New Roman"/>
                <a:cs typeface="Times New Roman"/>
              </a:rPr>
              <a:t>and </a:t>
            </a:r>
            <a:r>
              <a:rPr sz="2000" spc="-25" dirty="0">
                <a:latin typeface="Times New Roman"/>
                <a:cs typeface="Times New Roman"/>
              </a:rPr>
              <a:t>entitlements </a:t>
            </a:r>
            <a:r>
              <a:rPr sz="2000" spc="-20" dirty="0">
                <a:latin typeface="Times New Roman"/>
                <a:cs typeface="Times New Roman"/>
              </a:rPr>
              <a:t>and </a:t>
            </a:r>
            <a:r>
              <a:rPr sz="2000" spc="-25" dirty="0">
                <a:latin typeface="Times New Roman"/>
                <a:cs typeface="Times New Roman"/>
              </a:rPr>
              <a:t>CEQA documents </a:t>
            </a:r>
            <a:r>
              <a:rPr sz="2000" spc="-20" dirty="0">
                <a:latin typeface="Times New Roman"/>
                <a:cs typeface="Times New Roman"/>
              </a:rPr>
              <a:t>are </a:t>
            </a:r>
            <a:r>
              <a:rPr sz="2000" spc="-25" dirty="0">
                <a:latin typeface="Times New Roman"/>
                <a:cs typeface="Times New Roman"/>
              </a:rPr>
              <a:t>prepared, approved </a:t>
            </a:r>
            <a:r>
              <a:rPr sz="2000" spc="-685" dirty="0">
                <a:latin typeface="Times New Roman"/>
                <a:cs typeface="Times New Roman"/>
              </a:rPr>
              <a:t> </a:t>
            </a:r>
            <a:r>
              <a:rPr sz="2000" spc="-20" dirty="0">
                <a:latin typeface="Times New Roman"/>
                <a:cs typeface="Times New Roman"/>
              </a:rPr>
              <a:t>and </a:t>
            </a:r>
            <a:r>
              <a:rPr sz="2000" spc="-5" dirty="0">
                <a:latin typeface="Times New Roman"/>
                <a:cs typeface="Times New Roman"/>
              </a:rPr>
              <a:t>a </a:t>
            </a:r>
            <a:r>
              <a:rPr sz="2000" spc="-25" dirty="0">
                <a:latin typeface="Times New Roman"/>
                <a:cs typeface="Times New Roman"/>
              </a:rPr>
              <a:t>Notice </a:t>
            </a:r>
            <a:r>
              <a:rPr sz="2000" spc="-15" dirty="0">
                <a:latin typeface="Times New Roman"/>
                <a:cs typeface="Times New Roman"/>
              </a:rPr>
              <a:t>of </a:t>
            </a:r>
            <a:r>
              <a:rPr sz="2000" spc="-25" dirty="0">
                <a:latin typeface="Times New Roman"/>
                <a:cs typeface="Times New Roman"/>
              </a:rPr>
              <a:t>Determination </a:t>
            </a:r>
            <a:r>
              <a:rPr sz="2000" spc="-15" dirty="0">
                <a:latin typeface="Times New Roman"/>
                <a:cs typeface="Times New Roman"/>
              </a:rPr>
              <a:t>is </a:t>
            </a:r>
            <a:r>
              <a:rPr sz="2000" spc="-20" dirty="0">
                <a:latin typeface="Times New Roman"/>
                <a:cs typeface="Times New Roman"/>
              </a:rPr>
              <a:t>filed </a:t>
            </a:r>
            <a:r>
              <a:rPr sz="2000" spc="-15" dirty="0">
                <a:latin typeface="Times New Roman"/>
                <a:cs typeface="Times New Roman"/>
              </a:rPr>
              <a:t>by the </a:t>
            </a:r>
            <a:r>
              <a:rPr sz="2000" spc="-25" dirty="0">
                <a:latin typeface="Times New Roman"/>
                <a:cs typeface="Times New Roman"/>
              </a:rPr>
              <a:t>County Housing </a:t>
            </a:r>
            <a:r>
              <a:rPr sz="2000" spc="-20" dirty="0">
                <a:latin typeface="Times New Roman"/>
                <a:cs typeface="Times New Roman"/>
              </a:rPr>
              <a:t>and </a:t>
            </a:r>
            <a:r>
              <a:rPr sz="2000" spc="-15" dirty="0">
                <a:latin typeface="Times New Roman"/>
                <a:cs typeface="Times New Roman"/>
              </a:rPr>
              <a:t> </a:t>
            </a:r>
            <a:r>
              <a:rPr sz="2000" spc="-30" dirty="0">
                <a:latin typeface="Times New Roman"/>
                <a:cs typeface="Times New Roman"/>
              </a:rPr>
              <a:t>Community</a:t>
            </a:r>
            <a:r>
              <a:rPr sz="2000" dirty="0">
                <a:latin typeface="Times New Roman"/>
                <a:cs typeface="Times New Roman"/>
              </a:rPr>
              <a:t> </a:t>
            </a:r>
            <a:r>
              <a:rPr sz="2000" spc="-30" dirty="0">
                <a:latin typeface="Times New Roman"/>
                <a:cs typeface="Times New Roman"/>
              </a:rPr>
              <a:t>Development</a:t>
            </a:r>
            <a:r>
              <a:rPr sz="2000" spc="10" dirty="0">
                <a:latin typeface="Times New Roman"/>
                <a:cs typeface="Times New Roman"/>
              </a:rPr>
              <a:t> </a:t>
            </a:r>
            <a:r>
              <a:rPr sz="2000" spc="-30" dirty="0">
                <a:latin typeface="Times New Roman"/>
                <a:cs typeface="Times New Roman"/>
              </a:rPr>
              <a:t>Department.</a:t>
            </a:r>
            <a:endParaRPr lang="en-US" sz="2000" spc="-30" dirty="0">
              <a:latin typeface="Times New Roman"/>
              <a:cs typeface="Times New Roman"/>
            </a:endParaRPr>
          </a:p>
          <a:p>
            <a:pPr marL="285115" marR="22860" indent="-273050">
              <a:buClr>
                <a:srgbClr val="0AD0D9"/>
              </a:buClr>
              <a:buSzPct val="94642"/>
              <a:buFont typeface="Wingdings 2"/>
              <a:buChar char=""/>
              <a:tabLst>
                <a:tab pos="285750" algn="l"/>
              </a:tabLst>
            </a:pPr>
            <a:endParaRPr lang="en-US" sz="2000" spc="-30" dirty="0">
              <a:effectLst/>
              <a:latin typeface="Times New Roman"/>
              <a:ea typeface="Calibri" panose="020F0502020204030204" pitchFamily="34" charset="0"/>
              <a:cs typeface="Times New Roman"/>
            </a:endParaRPr>
          </a:p>
          <a:p>
            <a:pPr marL="285115" marR="22860" indent="-273050">
              <a:buClr>
                <a:srgbClr val="0AD0D9"/>
              </a:buClr>
              <a:buSzPct val="94642"/>
              <a:buFont typeface="Wingdings 2"/>
              <a:buChar char=""/>
              <a:tabLst>
                <a:tab pos="285750" algn="l"/>
              </a:tabLs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Provided the Sala Road Project is constructed, the City intends to apply to LAFCO to annex Target Area K and the Sala Road Project. Should the City proceed with an annexation application, it will be the lead agency for the application and associated CEQA compliance.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285115" marR="22860" indent="-273050">
              <a:buClr>
                <a:srgbClr val="0AD0D9"/>
              </a:buClr>
              <a:buSzPct val="94642"/>
              <a:buFont typeface="Wingdings 2"/>
              <a:buChar char=""/>
              <a:tabLst>
                <a:tab pos="285750" algn="l"/>
              </a:tabLst>
            </a:pPr>
            <a:endParaRPr sz="2400" dirty="0">
              <a:solidFill>
                <a:prstClr val="black"/>
              </a:solidFill>
              <a:latin typeface="Times New Roman"/>
              <a:cs typeface="Times New Roman"/>
            </a:endParaRPr>
          </a:p>
        </p:txBody>
      </p:sp>
      <p:sp>
        <p:nvSpPr>
          <p:cNvPr id="10" name="object 2">
            <a:extLst>
              <a:ext uri="{FF2B5EF4-FFF2-40B4-BE49-F238E27FC236}">
                <a16:creationId xmlns:a16="http://schemas.microsoft.com/office/drawing/2014/main" id="{79DCB39D-5FE0-4EC1-BF81-0810DD586F21}"/>
              </a:ext>
            </a:extLst>
          </p:cNvPr>
          <p:cNvSpPr txBox="1">
            <a:spLocks/>
          </p:cNvSpPr>
          <p:nvPr/>
        </p:nvSpPr>
        <p:spPr>
          <a:xfrm>
            <a:off x="717232" y="829309"/>
            <a:ext cx="5184140" cy="690574"/>
          </a:xfrm>
          <a:prstGeom prst="rect">
            <a:avLst/>
          </a:prstGeom>
        </p:spPr>
        <p:txBody>
          <a:bodyPr vert="horz" wrap="square" lIns="0" tIns="13335" rIns="0" bIns="0" rtlCol="0">
            <a:spAutoFit/>
          </a:bodyPr>
          <a:lstStyle>
            <a:lvl1pPr>
              <a:defRPr sz="5000" b="0" i="0">
                <a:solidFill>
                  <a:srgbClr val="71545D"/>
                </a:solidFill>
                <a:latin typeface="Calibri"/>
                <a:ea typeface="+mj-ea"/>
                <a:cs typeface="Calibri"/>
              </a:defRPr>
            </a:lvl1pPr>
          </a:lstStyle>
          <a:p>
            <a:pPr marL="12700" marR="0" lvl="0" indent="0" defTabSz="914400" eaLnBrk="1" fontAlgn="auto" latinLnBrk="0" hangingPunct="1">
              <a:lnSpc>
                <a:spcPct val="100000"/>
              </a:lnSpc>
              <a:spcBef>
                <a:spcPts val="105"/>
              </a:spcBef>
              <a:spcAft>
                <a:spcPts val="0"/>
              </a:spcAft>
              <a:buClrTx/>
              <a:buSzTx/>
              <a:buFontTx/>
              <a:buNone/>
              <a:tabLst/>
              <a:defRPr/>
            </a:pPr>
            <a:r>
              <a:rPr kumimoji="0" lang="en-US" sz="4400" b="0" i="0" u="none" strike="noStrike" kern="0" cap="none" spc="-20" normalizeH="0" baseline="0" noProof="0" dirty="0">
                <a:ln>
                  <a:noFill/>
                </a:ln>
                <a:solidFill>
                  <a:srgbClr val="71545D"/>
                </a:solidFill>
                <a:effectLst/>
                <a:uLnTx/>
                <a:uFillTx/>
                <a:latin typeface="Calibri"/>
                <a:ea typeface="+mj-ea"/>
                <a:cs typeface="Calibri"/>
              </a:rPr>
              <a:t>CEQA</a:t>
            </a:r>
            <a:r>
              <a:rPr kumimoji="0" lang="en-US" sz="4400" b="0" i="0" u="none" strike="noStrike" kern="0" cap="none" spc="-114" normalizeH="0" baseline="0" noProof="0" dirty="0">
                <a:ln>
                  <a:noFill/>
                </a:ln>
                <a:solidFill>
                  <a:srgbClr val="71545D"/>
                </a:solidFill>
                <a:effectLst/>
                <a:uLnTx/>
                <a:uFillTx/>
                <a:latin typeface="Calibri"/>
                <a:ea typeface="+mj-ea"/>
                <a:cs typeface="Calibri"/>
              </a:rPr>
              <a:t> </a:t>
            </a:r>
            <a:r>
              <a:rPr kumimoji="0" lang="en-US" sz="4400" b="0" i="0" u="none" strike="noStrike" kern="0" cap="none" spc="-15" normalizeH="0" baseline="0" noProof="0" dirty="0">
                <a:ln>
                  <a:noFill/>
                </a:ln>
                <a:solidFill>
                  <a:srgbClr val="71545D"/>
                </a:solidFill>
                <a:effectLst/>
                <a:uLnTx/>
                <a:uFillTx/>
                <a:latin typeface="Calibri"/>
                <a:ea typeface="+mj-ea"/>
                <a:cs typeface="Calibri"/>
              </a:rPr>
              <a:t>Consideration</a:t>
            </a:r>
          </a:p>
        </p:txBody>
      </p:sp>
    </p:spTree>
    <p:extLst>
      <p:ext uri="{BB962C8B-B14F-4D97-AF65-F5344CB8AC3E}">
        <p14:creationId xmlns:p14="http://schemas.microsoft.com/office/powerpoint/2010/main" val="742096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4DFE580F-BB6D-45C8-9C03-11C7196668B9}"/>
              </a:ext>
            </a:extLst>
          </p:cNvPr>
          <p:cNvSpPr txBox="1">
            <a:spLocks/>
          </p:cNvSpPr>
          <p:nvPr/>
        </p:nvSpPr>
        <p:spPr bwMode="auto">
          <a:xfrm>
            <a:off x="1633357" y="5781584"/>
            <a:ext cx="8196427" cy="659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lgn="ctr">
              <a:buNone/>
            </a:pPr>
            <a:endParaRPr lang="en-US"/>
          </a:p>
        </p:txBody>
      </p:sp>
      <p:sp>
        <p:nvSpPr>
          <p:cNvPr id="4" name="Title 3">
            <a:extLst>
              <a:ext uri="{FF2B5EF4-FFF2-40B4-BE49-F238E27FC236}">
                <a16:creationId xmlns:a16="http://schemas.microsoft.com/office/drawing/2014/main" id="{F5E8F87B-40D6-4DDD-9F77-2ECC2F123260}"/>
              </a:ext>
            </a:extLst>
          </p:cNvPr>
          <p:cNvSpPr>
            <a:spLocks noGrp="1"/>
          </p:cNvSpPr>
          <p:nvPr>
            <p:ph type="title"/>
          </p:nvPr>
        </p:nvSpPr>
        <p:spPr>
          <a:xfrm>
            <a:off x="689610" y="483016"/>
            <a:ext cx="10972800" cy="1143000"/>
          </a:xfrm>
        </p:spPr>
        <p:txBody>
          <a:bodyPr/>
          <a:lstStyle/>
          <a:p>
            <a:r>
              <a:rPr lang="en-US" sz="4400" spc="-10" dirty="0"/>
              <a:t>Fiscal</a:t>
            </a:r>
            <a:r>
              <a:rPr lang="en-US" sz="4400" spc="-95" dirty="0"/>
              <a:t> </a:t>
            </a:r>
            <a:r>
              <a:rPr lang="en-US" sz="4400" dirty="0"/>
              <a:t>Impact  </a:t>
            </a:r>
          </a:p>
        </p:txBody>
      </p:sp>
      <p:sp>
        <p:nvSpPr>
          <p:cNvPr id="9" name="object 3">
            <a:extLst>
              <a:ext uri="{FF2B5EF4-FFF2-40B4-BE49-F238E27FC236}">
                <a16:creationId xmlns:a16="http://schemas.microsoft.com/office/drawing/2014/main" id="{E0644682-E28D-4148-82AA-175043895A05}"/>
              </a:ext>
            </a:extLst>
          </p:cNvPr>
          <p:cNvSpPr txBox="1"/>
          <p:nvPr/>
        </p:nvSpPr>
        <p:spPr>
          <a:xfrm>
            <a:off x="689610" y="1874395"/>
            <a:ext cx="10812780" cy="3929089"/>
          </a:xfrm>
          <a:prstGeom prst="rect">
            <a:avLst/>
          </a:prstGeom>
        </p:spPr>
        <p:txBody>
          <a:bodyPr vert="horz" wrap="square" lIns="0" tIns="12065" rIns="0" bIns="0" rtlCol="0">
            <a:spAutoFit/>
          </a:bodyPr>
          <a:lstStyle/>
          <a:p>
            <a:pPr marL="12065">
              <a:spcBef>
                <a:spcPts val="2690"/>
              </a:spcBef>
              <a:buClr>
                <a:srgbClr val="00B0F0"/>
              </a:buClr>
              <a:buSzPct val="94642"/>
              <a:tabLst>
                <a:tab pos="285750" algn="l"/>
              </a:tabLst>
            </a:pPr>
            <a:r>
              <a:rPr lang="en-US" sz="2000" b="1" spc="-20" dirty="0">
                <a:latin typeface="Times New Roman"/>
                <a:cs typeface="Times New Roman"/>
              </a:rPr>
              <a:t>Sala Road Project</a:t>
            </a:r>
          </a:p>
          <a:p>
            <a:pPr marL="285115" indent="-273050">
              <a:spcBef>
                <a:spcPts val="2690"/>
              </a:spcBef>
              <a:buClr>
                <a:srgbClr val="00B0F0"/>
              </a:buClr>
              <a:buSzPct val="94642"/>
              <a:buFont typeface="Wingdings 2"/>
              <a:buChar char=""/>
              <a:tabLst>
                <a:tab pos="285750" algn="l"/>
              </a:tabLst>
            </a:pPr>
            <a:r>
              <a:rPr sz="2000" spc="-20" dirty="0">
                <a:latin typeface="Times New Roman"/>
                <a:cs typeface="Times New Roman"/>
              </a:rPr>
              <a:t>Owner,</a:t>
            </a:r>
            <a:r>
              <a:rPr sz="2000" spc="10" dirty="0">
                <a:latin typeface="Times New Roman"/>
                <a:cs typeface="Times New Roman"/>
              </a:rPr>
              <a:t> </a:t>
            </a:r>
            <a:r>
              <a:rPr sz="2000" spc="-5" dirty="0">
                <a:latin typeface="Times New Roman"/>
                <a:cs typeface="Times New Roman"/>
              </a:rPr>
              <a:t>at no cost to</a:t>
            </a:r>
            <a:r>
              <a:rPr sz="2000" dirty="0">
                <a:latin typeface="Times New Roman"/>
                <a:cs typeface="Times New Roman"/>
              </a:rPr>
              <a:t> the</a:t>
            </a:r>
            <a:r>
              <a:rPr sz="2000" spc="-10" dirty="0">
                <a:latin typeface="Times New Roman"/>
                <a:cs typeface="Times New Roman"/>
              </a:rPr>
              <a:t> </a:t>
            </a:r>
            <a:r>
              <a:rPr sz="2000" spc="-40" dirty="0">
                <a:latin typeface="Times New Roman"/>
                <a:cs typeface="Times New Roman"/>
              </a:rPr>
              <a:t>City,</a:t>
            </a:r>
            <a:r>
              <a:rPr sz="2000" dirty="0">
                <a:latin typeface="Times New Roman"/>
                <a:cs typeface="Times New Roman"/>
              </a:rPr>
              <a:t> </a:t>
            </a:r>
            <a:r>
              <a:rPr sz="2000" spc="-5" dirty="0">
                <a:latin typeface="Times New Roman"/>
                <a:cs typeface="Times New Roman"/>
              </a:rPr>
              <a:t>is</a:t>
            </a:r>
            <a:r>
              <a:rPr sz="2000" spc="-15" dirty="0">
                <a:latin typeface="Times New Roman"/>
                <a:cs typeface="Times New Roman"/>
              </a:rPr>
              <a:t> </a:t>
            </a:r>
            <a:r>
              <a:rPr sz="2000" spc="-5" dirty="0">
                <a:latin typeface="Times New Roman"/>
                <a:cs typeface="Times New Roman"/>
              </a:rPr>
              <a:t>to</a:t>
            </a:r>
            <a:r>
              <a:rPr sz="2000" spc="10" dirty="0">
                <a:latin typeface="Times New Roman"/>
                <a:cs typeface="Times New Roman"/>
              </a:rPr>
              <a:t> </a:t>
            </a:r>
            <a:r>
              <a:rPr sz="2000" spc="-25" dirty="0">
                <a:latin typeface="Times New Roman"/>
                <a:cs typeface="Times New Roman"/>
              </a:rPr>
              <a:t>construct</a:t>
            </a:r>
            <a:r>
              <a:rPr sz="2000" spc="-20" dirty="0">
                <a:latin typeface="Times New Roman"/>
                <a:cs typeface="Times New Roman"/>
              </a:rPr>
              <a:t> </a:t>
            </a:r>
            <a:r>
              <a:rPr sz="2000" spc="-30" dirty="0">
                <a:latin typeface="Times New Roman"/>
                <a:cs typeface="Times New Roman"/>
              </a:rPr>
              <a:t>New</a:t>
            </a:r>
            <a:r>
              <a:rPr sz="2000" spc="-25" dirty="0">
                <a:latin typeface="Times New Roman"/>
                <a:cs typeface="Times New Roman"/>
              </a:rPr>
              <a:t> </a:t>
            </a:r>
            <a:r>
              <a:rPr sz="2000" spc="-30" dirty="0">
                <a:latin typeface="Times New Roman"/>
                <a:cs typeface="Times New Roman"/>
              </a:rPr>
              <a:t>Sewer</a:t>
            </a:r>
            <a:r>
              <a:rPr sz="2000" dirty="0">
                <a:latin typeface="Times New Roman"/>
                <a:cs typeface="Times New Roman"/>
              </a:rPr>
              <a:t> </a:t>
            </a:r>
            <a:r>
              <a:rPr sz="2000" spc="-25" dirty="0">
                <a:latin typeface="Times New Roman"/>
                <a:cs typeface="Times New Roman"/>
              </a:rPr>
              <a:t>Line</a:t>
            </a:r>
            <a:endParaRPr lang="en-US" sz="2000" spc="-25" dirty="0">
              <a:latin typeface="Times New Roman"/>
              <a:cs typeface="Times New Roman"/>
            </a:endParaRPr>
          </a:p>
          <a:p>
            <a:pPr marL="285115" indent="-273050">
              <a:spcBef>
                <a:spcPts val="2690"/>
              </a:spcBef>
              <a:buClr>
                <a:srgbClr val="00B0F0"/>
              </a:buClr>
              <a:buSzPct val="94642"/>
              <a:buFont typeface="Wingdings 2"/>
              <a:buChar char=""/>
              <a:tabLst>
                <a:tab pos="285750" algn="l"/>
              </a:tabLst>
            </a:pPr>
            <a:r>
              <a:rPr lang="en-US" sz="2000" spc="-25" dirty="0">
                <a:latin typeface="Times New Roman"/>
                <a:cs typeface="Times New Roman"/>
              </a:rPr>
              <a:t>Owner to pay City $64,600 fee for downstream infrastructure impacts</a:t>
            </a:r>
            <a:endParaRPr sz="2000" dirty="0">
              <a:latin typeface="Times New Roman"/>
              <a:cs typeface="Times New Roman"/>
            </a:endParaRPr>
          </a:p>
          <a:p>
            <a:pPr marL="285115" marR="322580" indent="-273050">
              <a:spcBef>
                <a:spcPts val="2690"/>
              </a:spcBef>
              <a:buClr>
                <a:srgbClr val="00B0F0"/>
              </a:buClr>
              <a:buSzPct val="94642"/>
              <a:buFont typeface="Wingdings 2"/>
              <a:buChar char=""/>
              <a:tabLst>
                <a:tab pos="285750" algn="l"/>
              </a:tabLst>
            </a:pPr>
            <a:r>
              <a:rPr sz="2000" spc="-5" dirty="0">
                <a:latin typeface="Times New Roman"/>
                <a:cs typeface="Times New Roman"/>
              </a:rPr>
              <a:t>City</a:t>
            </a:r>
            <a:r>
              <a:rPr sz="2000" spc="-30" dirty="0">
                <a:latin typeface="Times New Roman"/>
                <a:cs typeface="Times New Roman"/>
              </a:rPr>
              <a:t> </a:t>
            </a:r>
            <a:r>
              <a:rPr sz="2000" spc="-10" dirty="0">
                <a:latin typeface="Times New Roman"/>
                <a:cs typeface="Times New Roman"/>
              </a:rPr>
              <a:t>may</a:t>
            </a:r>
            <a:r>
              <a:rPr sz="2000" dirty="0">
                <a:latin typeface="Times New Roman"/>
                <a:cs typeface="Times New Roman"/>
              </a:rPr>
              <a:t> </a:t>
            </a:r>
            <a:r>
              <a:rPr sz="2000" spc="-5" dirty="0">
                <a:latin typeface="Times New Roman"/>
                <a:cs typeface="Times New Roman"/>
              </a:rPr>
              <a:t>incur</a:t>
            </a:r>
            <a:r>
              <a:rPr sz="2000" spc="-30" dirty="0">
                <a:latin typeface="Times New Roman"/>
                <a:cs typeface="Times New Roman"/>
              </a:rPr>
              <a:t> </a:t>
            </a:r>
            <a:r>
              <a:rPr sz="2000" dirty="0">
                <a:latin typeface="Times New Roman"/>
                <a:cs typeface="Times New Roman"/>
              </a:rPr>
              <a:t>future</a:t>
            </a:r>
            <a:r>
              <a:rPr sz="2000" spc="-35" dirty="0">
                <a:latin typeface="Times New Roman"/>
                <a:cs typeface="Times New Roman"/>
              </a:rPr>
              <a:t> </a:t>
            </a:r>
            <a:r>
              <a:rPr sz="2000" spc="-10" dirty="0">
                <a:latin typeface="Times New Roman"/>
                <a:cs typeface="Times New Roman"/>
              </a:rPr>
              <a:t>capital</a:t>
            </a:r>
            <a:r>
              <a:rPr sz="2000" spc="20" dirty="0">
                <a:latin typeface="Times New Roman"/>
                <a:cs typeface="Times New Roman"/>
              </a:rPr>
              <a:t> </a:t>
            </a:r>
            <a:r>
              <a:rPr sz="2000" spc="25" dirty="0">
                <a:latin typeface="Times New Roman"/>
                <a:cs typeface="Times New Roman"/>
              </a:rPr>
              <a:t>expenditures</a:t>
            </a:r>
            <a:r>
              <a:rPr sz="2000" spc="100" dirty="0">
                <a:latin typeface="Times New Roman"/>
                <a:cs typeface="Times New Roman"/>
              </a:rPr>
              <a:t> </a:t>
            </a:r>
            <a:r>
              <a:rPr sz="2000" spc="-5" dirty="0">
                <a:latin typeface="Times New Roman"/>
                <a:cs typeface="Times New Roman"/>
              </a:rPr>
              <a:t>and</a:t>
            </a:r>
            <a:r>
              <a:rPr sz="2000" spc="15" dirty="0">
                <a:latin typeface="Times New Roman"/>
                <a:cs typeface="Times New Roman"/>
              </a:rPr>
              <a:t> </a:t>
            </a:r>
            <a:r>
              <a:rPr sz="2000" spc="-5" dirty="0">
                <a:latin typeface="Times New Roman"/>
                <a:cs typeface="Times New Roman"/>
              </a:rPr>
              <a:t>other</a:t>
            </a:r>
            <a:r>
              <a:rPr sz="2000" dirty="0">
                <a:latin typeface="Times New Roman"/>
                <a:cs typeface="Times New Roman"/>
              </a:rPr>
              <a:t> </a:t>
            </a:r>
            <a:r>
              <a:rPr sz="2000" spc="15" dirty="0">
                <a:latin typeface="Times New Roman"/>
                <a:cs typeface="Times New Roman"/>
              </a:rPr>
              <a:t>maintenance</a:t>
            </a:r>
            <a:r>
              <a:rPr sz="2000" spc="90" dirty="0">
                <a:latin typeface="Times New Roman"/>
                <a:cs typeface="Times New Roman"/>
              </a:rPr>
              <a:t> </a:t>
            </a:r>
            <a:r>
              <a:rPr sz="2000" spc="-5" dirty="0">
                <a:latin typeface="Times New Roman"/>
                <a:cs typeface="Times New Roman"/>
              </a:rPr>
              <a:t>costs </a:t>
            </a:r>
            <a:r>
              <a:rPr sz="2000" spc="-685" dirty="0">
                <a:latin typeface="Times New Roman"/>
                <a:cs typeface="Times New Roman"/>
              </a:rPr>
              <a:t> </a:t>
            </a:r>
            <a:r>
              <a:rPr sz="2000" spc="-5" dirty="0">
                <a:latin typeface="Times New Roman"/>
                <a:cs typeface="Times New Roman"/>
              </a:rPr>
              <a:t>associated</a:t>
            </a:r>
            <a:r>
              <a:rPr sz="2000" spc="-25" dirty="0">
                <a:latin typeface="Times New Roman"/>
                <a:cs typeface="Times New Roman"/>
              </a:rPr>
              <a:t> </a:t>
            </a:r>
            <a:r>
              <a:rPr sz="2000" spc="-5" dirty="0">
                <a:latin typeface="Times New Roman"/>
                <a:cs typeface="Times New Roman"/>
              </a:rPr>
              <a:t>with</a:t>
            </a:r>
            <a:r>
              <a:rPr sz="2000" spc="40" dirty="0">
                <a:latin typeface="Times New Roman"/>
                <a:cs typeface="Times New Roman"/>
              </a:rPr>
              <a:t> </a:t>
            </a:r>
            <a:r>
              <a:rPr sz="2000" dirty="0">
                <a:latin typeface="Times New Roman"/>
                <a:cs typeface="Times New Roman"/>
              </a:rPr>
              <a:t>the</a:t>
            </a:r>
            <a:r>
              <a:rPr sz="2000" spc="-35" dirty="0">
                <a:latin typeface="Times New Roman"/>
                <a:cs typeface="Times New Roman"/>
              </a:rPr>
              <a:t> </a:t>
            </a:r>
            <a:r>
              <a:rPr sz="2000" spc="-5" dirty="0">
                <a:latin typeface="Times New Roman"/>
                <a:cs typeface="Times New Roman"/>
              </a:rPr>
              <a:t>New</a:t>
            </a:r>
            <a:r>
              <a:rPr sz="2000" spc="-10" dirty="0">
                <a:latin typeface="Times New Roman"/>
                <a:cs typeface="Times New Roman"/>
              </a:rPr>
              <a:t> </a:t>
            </a:r>
            <a:r>
              <a:rPr sz="2000" spc="-5" dirty="0">
                <a:latin typeface="Times New Roman"/>
                <a:cs typeface="Times New Roman"/>
              </a:rPr>
              <a:t>Line</a:t>
            </a:r>
            <a:r>
              <a:rPr sz="2000" spc="-30" dirty="0">
                <a:latin typeface="Times New Roman"/>
                <a:cs typeface="Times New Roman"/>
              </a:rPr>
              <a:t> </a:t>
            </a:r>
            <a:r>
              <a:rPr sz="2000" spc="-5" dirty="0">
                <a:latin typeface="Times New Roman"/>
                <a:cs typeface="Times New Roman"/>
              </a:rPr>
              <a:t>and</a:t>
            </a:r>
            <a:r>
              <a:rPr sz="2000" spc="-20" dirty="0">
                <a:latin typeface="Times New Roman"/>
                <a:cs typeface="Times New Roman"/>
              </a:rPr>
              <a:t> </a:t>
            </a:r>
            <a:r>
              <a:rPr sz="2000" spc="-5" dirty="0">
                <a:latin typeface="Times New Roman"/>
                <a:cs typeface="Times New Roman"/>
              </a:rPr>
              <a:t>Disposal</a:t>
            </a:r>
            <a:r>
              <a:rPr sz="2000" spc="-40" dirty="0">
                <a:latin typeface="Times New Roman"/>
                <a:cs typeface="Times New Roman"/>
              </a:rPr>
              <a:t> </a:t>
            </a:r>
            <a:r>
              <a:rPr sz="2000" spc="-5" dirty="0">
                <a:latin typeface="Times New Roman"/>
                <a:cs typeface="Times New Roman"/>
              </a:rPr>
              <a:t>System</a:t>
            </a:r>
            <a:r>
              <a:rPr sz="2000" spc="-55" dirty="0">
                <a:latin typeface="Times New Roman"/>
                <a:cs typeface="Times New Roman"/>
              </a:rPr>
              <a:t> </a:t>
            </a:r>
            <a:r>
              <a:rPr sz="2000" spc="-5" dirty="0">
                <a:latin typeface="Times New Roman"/>
                <a:cs typeface="Times New Roman"/>
              </a:rPr>
              <a:t>upgrades</a:t>
            </a:r>
            <a:endParaRPr lang="en-US" sz="2000" spc="-5" dirty="0">
              <a:latin typeface="Times New Roman"/>
              <a:cs typeface="Times New Roman"/>
            </a:endParaRPr>
          </a:p>
          <a:p>
            <a:pPr marL="12065" marR="322580">
              <a:spcBef>
                <a:spcPts val="2690"/>
              </a:spcBef>
              <a:buClr>
                <a:srgbClr val="00B0F0"/>
              </a:buClr>
              <a:buSzPct val="94642"/>
              <a:tabLst>
                <a:tab pos="285750" algn="l"/>
              </a:tabLst>
            </a:pPr>
            <a:r>
              <a:rPr lang="en-US" sz="2000" b="1" spc="-5" dirty="0">
                <a:latin typeface="Times New Roman"/>
                <a:cs typeface="Times New Roman"/>
              </a:rPr>
              <a:t>Pre-annexation Agreement</a:t>
            </a:r>
            <a:endParaRPr sz="2000" b="1" dirty="0">
              <a:latin typeface="Times New Roman"/>
              <a:cs typeface="Times New Roman"/>
            </a:endParaRPr>
          </a:p>
          <a:p>
            <a:pPr>
              <a:spcBef>
                <a:spcPts val="30"/>
              </a:spcBef>
              <a:buClr>
                <a:srgbClr val="00B0F0"/>
              </a:buClr>
              <a:buFont typeface="Wingdings 2"/>
              <a:buChar char=""/>
            </a:pPr>
            <a:endParaRPr sz="2000" dirty="0">
              <a:latin typeface="Times New Roman"/>
              <a:cs typeface="Times New Roman"/>
            </a:endParaRPr>
          </a:p>
          <a:p>
            <a:pPr marL="285115" marR="5080" indent="-273050">
              <a:lnSpc>
                <a:spcPts val="3300"/>
              </a:lnSpc>
              <a:buClr>
                <a:srgbClr val="00B0F0"/>
              </a:buClr>
              <a:buSzPct val="94642"/>
              <a:buFont typeface="Wingdings 2"/>
              <a:buChar char=""/>
              <a:tabLst>
                <a:tab pos="285750" algn="l"/>
              </a:tabLst>
            </a:pPr>
            <a:r>
              <a:rPr sz="2000" spc="-5" dirty="0">
                <a:latin typeface="Times New Roman"/>
                <a:cs typeface="Times New Roman"/>
              </a:rPr>
              <a:t>City</a:t>
            </a:r>
            <a:r>
              <a:rPr sz="2000" spc="-15" dirty="0">
                <a:latin typeface="Times New Roman"/>
                <a:cs typeface="Times New Roman"/>
              </a:rPr>
              <a:t> </a:t>
            </a:r>
            <a:r>
              <a:rPr sz="2000" dirty="0">
                <a:latin typeface="Times New Roman"/>
                <a:cs typeface="Times New Roman"/>
              </a:rPr>
              <a:t>would </a:t>
            </a:r>
            <a:r>
              <a:rPr sz="2000" spc="-5" dirty="0">
                <a:latin typeface="Times New Roman"/>
                <a:cs typeface="Times New Roman"/>
              </a:rPr>
              <a:t>receive</a:t>
            </a:r>
            <a:r>
              <a:rPr sz="2000" spc="10" dirty="0">
                <a:latin typeface="Times New Roman"/>
                <a:cs typeface="Times New Roman"/>
              </a:rPr>
              <a:t> </a:t>
            </a:r>
            <a:r>
              <a:rPr sz="2000" spc="-5" dirty="0">
                <a:latin typeface="Times New Roman"/>
                <a:cs typeface="Times New Roman"/>
              </a:rPr>
              <a:t>new</a:t>
            </a:r>
            <a:r>
              <a:rPr sz="2000" dirty="0">
                <a:latin typeface="Times New Roman"/>
                <a:cs typeface="Times New Roman"/>
              </a:rPr>
              <a:t> </a:t>
            </a:r>
            <a:r>
              <a:rPr sz="2000" spc="-5" dirty="0">
                <a:latin typeface="Times New Roman"/>
                <a:cs typeface="Times New Roman"/>
              </a:rPr>
              <a:t>revenue</a:t>
            </a:r>
            <a:r>
              <a:rPr sz="2000" dirty="0">
                <a:latin typeface="Times New Roman"/>
                <a:cs typeface="Times New Roman"/>
              </a:rPr>
              <a:t> from</a:t>
            </a:r>
            <a:r>
              <a:rPr sz="2000" spc="-5" dirty="0">
                <a:latin typeface="Times New Roman"/>
                <a:cs typeface="Times New Roman"/>
              </a:rPr>
              <a:t> generated</a:t>
            </a:r>
            <a:r>
              <a:rPr sz="2000" dirty="0">
                <a:latin typeface="Times New Roman"/>
                <a:cs typeface="Times New Roman"/>
              </a:rPr>
              <a:t> </a:t>
            </a:r>
            <a:r>
              <a:rPr sz="2000" spc="-5" dirty="0">
                <a:latin typeface="Times New Roman"/>
                <a:cs typeface="Times New Roman"/>
              </a:rPr>
              <a:t>by</a:t>
            </a:r>
            <a:r>
              <a:rPr sz="2000" spc="10" dirty="0">
                <a:latin typeface="Times New Roman"/>
                <a:cs typeface="Times New Roman"/>
              </a:rPr>
              <a:t> </a:t>
            </a:r>
            <a:r>
              <a:rPr sz="2000" dirty="0">
                <a:latin typeface="Times New Roman"/>
                <a:cs typeface="Times New Roman"/>
              </a:rPr>
              <a:t>future</a:t>
            </a:r>
            <a:r>
              <a:rPr sz="2000" spc="-15" dirty="0">
                <a:latin typeface="Times New Roman"/>
                <a:cs typeface="Times New Roman"/>
              </a:rPr>
              <a:t> </a:t>
            </a:r>
            <a:r>
              <a:rPr sz="2000" spc="-5" dirty="0">
                <a:latin typeface="Times New Roman"/>
                <a:cs typeface="Times New Roman"/>
              </a:rPr>
              <a:t>development</a:t>
            </a:r>
            <a:r>
              <a:rPr sz="2000" dirty="0">
                <a:latin typeface="Times New Roman"/>
                <a:cs typeface="Times New Roman"/>
              </a:rPr>
              <a:t> </a:t>
            </a:r>
            <a:r>
              <a:rPr sz="2000" spc="-5" dirty="0">
                <a:latin typeface="Times New Roman"/>
                <a:cs typeface="Times New Roman"/>
              </a:rPr>
              <a:t>in </a:t>
            </a:r>
            <a:r>
              <a:rPr sz="2000" spc="-685" dirty="0">
                <a:latin typeface="Times New Roman"/>
                <a:cs typeface="Times New Roman"/>
              </a:rPr>
              <a:t> </a:t>
            </a:r>
            <a:r>
              <a:rPr sz="2000" dirty="0">
                <a:latin typeface="Times New Roman"/>
                <a:cs typeface="Times New Roman"/>
              </a:rPr>
              <a:t>the</a:t>
            </a:r>
            <a:r>
              <a:rPr sz="2000" spc="-15" dirty="0">
                <a:latin typeface="Times New Roman"/>
                <a:cs typeface="Times New Roman"/>
              </a:rPr>
              <a:t> </a:t>
            </a:r>
            <a:r>
              <a:rPr sz="2000" dirty="0">
                <a:latin typeface="Times New Roman"/>
                <a:cs typeface="Times New Roman"/>
              </a:rPr>
              <a:t>proposed</a:t>
            </a:r>
            <a:r>
              <a:rPr sz="2000" spc="-30" dirty="0">
                <a:latin typeface="Times New Roman"/>
                <a:cs typeface="Times New Roman"/>
              </a:rPr>
              <a:t> </a:t>
            </a:r>
            <a:r>
              <a:rPr sz="2000" spc="-5" dirty="0">
                <a:latin typeface="Times New Roman"/>
                <a:cs typeface="Times New Roman"/>
              </a:rPr>
              <a:t>annexation</a:t>
            </a:r>
            <a:r>
              <a:rPr sz="2000" spc="-25" dirty="0">
                <a:latin typeface="Times New Roman"/>
                <a:cs typeface="Times New Roman"/>
              </a:rPr>
              <a:t> </a:t>
            </a:r>
            <a:r>
              <a:rPr sz="2000" spc="-5" dirty="0">
                <a:latin typeface="Times New Roman"/>
                <a:cs typeface="Times New Roman"/>
              </a:rPr>
              <a:t>area</a:t>
            </a:r>
            <a:endParaRPr sz="2000" dirty="0">
              <a:latin typeface="Times New Roman"/>
              <a:cs typeface="Times New Roman"/>
            </a:endParaRPr>
          </a:p>
        </p:txBody>
      </p:sp>
    </p:spTree>
    <p:extLst>
      <p:ext uri="{BB962C8B-B14F-4D97-AF65-F5344CB8AC3E}">
        <p14:creationId xmlns:p14="http://schemas.microsoft.com/office/powerpoint/2010/main" val="11141814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19016" y="390770"/>
            <a:ext cx="10972800" cy="1143000"/>
          </a:xfrm>
        </p:spPr>
        <p:txBody>
          <a:bodyPr/>
          <a:lstStyle/>
          <a:p>
            <a:r>
              <a:rPr lang="en-US" sz="4400" dirty="0"/>
              <a:t>Recommendation</a:t>
            </a:r>
            <a:endParaRPr lang="en-US" sz="4400" dirty="0">
              <a:solidFill>
                <a:schemeClr val="accent1"/>
              </a:solidFill>
              <a:cs typeface="Calibri"/>
            </a:endParaRPr>
          </a:p>
        </p:txBody>
      </p:sp>
      <p:sp>
        <p:nvSpPr>
          <p:cNvPr id="8" name="AutoShape 2" descr="data:image/jpg;base64,%20/9j/4AAQSkZJRgABAQEAYABgAAD/2wBDAAUDBAQEAwUEBAQFBQUGBwwIBwcHBw8LCwkMEQ8SEhEPERETFhwXExQaFRERGCEYGh0dHx8fExciJCIeJBweHx7/2wBDAQUFBQcGBw4ICA4eFBEUHh4eHh4eHh4eHh4eHh4eHh4eHh4eHh4eHh4eHh4eHh4eHh4eHh4eHh4eHh4eHh4eHh7/wAARCAEzAZk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CXxprS2eq3MV9rUt4tn8gM4CqrOvIBXlT26Hg1yGmf2bDaXd9qVzLPbtcx+cZ8tlWPOeu4k4zx0HvWz4ut0vblbzUZLeSdIWSMqHOWIwBnPLe/ua8sv5rprWa1uFlCFl2sy4Rck9TwM8ZB47jvRiZOnVs1f9DkormjpuemeN/FfhJtH+0+H9GtYLb7OIWuPszIMgn5MDhh1/76AzXn99fTas0EUcsqyqVmihEaq5X+Hc+AXOB1z83BPStfRGWbwRc+fBZLbWsQSFZbgszksSFcAEHvgDHDe9SeNrrR7nTI4tHuYI9UtCHuXgkKRIh4ES9yARg49c101aDmnKT3sKNRKVupxt/dTWtzNazTMY1xzKobcRyW49xjjPpUN5cLcJ9na8l8mT5lXAIZiCdpPA7DHB61c1dra4uLS4uG33hRvO8w5WRCQULEnuCRweNnU5rn3Ekk6WzQzPHLJviiRzsTDYLDk5wARn2ry5UFB2udCdzoonuL5TGrnyo0KqGIVEk4BJXG0Zz0+lXN7afp0Wns8jt5ZRyIgXPo4PUYOcdxWf4qjtrOZYbfVbS7VoowFtmb7xAzu9cHd3Jq/pYbUDGbe1CSM+3cwHA+6cDv6ZNTGnPm5Y/gPTdnK6jqbXyrCjt5qzFiHGO2Nxz1JLc5/ujmrniPQZtCjttQlu7O+gw3lop3ENxgsPTnPb7p9Kh1jT2sfFFzpphkmnaTYrbMfKxBDgHqD1GPbFWNQm1PTZ57D7YbmTzGX7PtDqFBxwCDj5s8fWt4txTUlqO12rM58rxNqXmSr5ZCq+zfhuMd/Zj+FT6OEhvMzztHa3Kf68IQA5OPxxz0pLuDU/kmt2NrHe/uhBHJtLrnn5Qfu/XjNP0u0ntUa4t43maEjMMcRlIblgwHAGMDnOaHBuOxcdyr4dSb+03jmkklW2IZjDgbiOFAbHfHH9a7LRdAj+wJdTX7W0kdyZJzJFkx/wAQQcg5Jz+Oe4rL8Iz3FhpN1qsVsPPfbtCwqwTL/KeuQBg9RyWxjvW5rviKzuT/AGdvjnhk+Wa4MJjljkxuCgbsEggA57knBxzy1HNy91FJJbmxpZ0fU0Kw6PuuEAYNIwKCRQSyhOdwIwWXBwAQeuRR1XQbpYUkt7aKKAONtzbXBblmOY2+XIPQdBg1z+n3bJqdpa2UjXU/nr5JjlGHKnIK8ZweMeprpdNvh9pgMM91HLcssRglddznecu4HpuGM4PrVqNSytqiLrW+5teH/BdvqOk2dzDfzw3EzqLq2uIhK0KgFvlkPIJUg45GT1qvJoyaf9r0bV/GbafaQuJNhRIypZsEBuWUgq3AB4FcrFrElxq6QweZbvMAAqSMkjScZUso9V46da0tOgAt7i1mtYcM4V1MLMyhWyXjYtgtz1zk44zXcsTCKXupP+uhjySb3NjR00XW1k022uZ9kMm0SmYvLOAeXCDGdyg9emBW6/h2VtEd7SN5vMkWHdCd5+6CNoHXnOcnp7c1zmoPq2lT2lxb2NtFd20OfNtIyDIpC5DkcNyoOfUHGORU2heINQhuJQ1nc2puF3loWyXPONoBGB3zS+s4dfxY3Xpb7gcKlrxZmeNLSTw7dx/2k8Y1FsSRMuyRFHKFGXBBfGCD0GPxrG8RNb6bb2ztdZv5bgyS+XHghVGQQxGCPp3+ldB450a+ljivLlZJd8nmNNPMG2YXDEKOScgckngY7VgLbxX8iM2pXNzLDtit1miwzAyMPLU4wBnP/fWeM1mqyjOXKntt2LUXKCUmdL4P1GHUNPk0S3j220imaV4xhlGAOMkgn5R9T65GMifwg2k6FcalczLcJdGNLfLDvsJBz3+bA9SCO9d/4N8mxhnbWLKFpI2XasMhTzVIIcHgj2PUcU7xb9m1NNNt4YZnihkDGIxAOdzlgAMnIUN7Zz1xWyxFGdO1T4tjPklGWmx51reix6VGNSW5tLqEFTGDIBIDxuVlHTHTrnjrVOy0h77TFmDT28lwJBFMfl3+q4/HtnPPoa6rxRpkeqeIbsz2qRwQzMNiI0QdFydzYOB0Gep71LrJvvD8lo12XBSyS4heNGbKMCw+9gE5JBPtmsMZBRqe5GxrRbteTOTk0uzW4trM6f5EscAI3ArwCfnPHJJBPXjb7Vrvpcc989qCGnU+Wjh8L6hscg98k5xmo7aV9TW21C8jaCxthslkikCsFEZKqu45J4JOPes+SaTT5LS60+1c3VyTwyEYz12tng5X9PasasKkkpJsIyu7dSfXGNpc2ltJcyLENwKxnDbgcgZJww4xn1z0rmbnUpri6EE7TLL5Z2Ett5Lb/pzx/wB8jmtXy9SubP7VdxmZ7YfuYY13FySMhsc8AdT6DrxVvUIY4dMeSPTYpJwgZAsYLEggHkcY5xj19awk6cZe7qWk0tS94a3X2hfZZI5ri6DMkrKoOyNn4A45Pyt0zyRzxiqP2G9ZIFWCYbQ6rHMGEe7GSAQeMqRk46D0OKRtV1i3tY4oNDlttPZUukhlUF/JJ2+Yp+vHTqR61o3Or2d00dwlxrNxDxLHGWGE5CkHHTBwA34Y6VPJWg7tWNFOMla5BeaZY3UR+1W2nW6REOG2sqfNxtJU88kdf7oBq1pukQfa0/0MNFAyhXTHluoPJUe3J61UuNKj8QSL5OsWttbrtkkiQl2J6ZySMc9scela2gaLbQ2xVZ1mZ5W+clizNgYyoHHfngVUPflyzlqypJ20R0GjXMPkrJb3JKqWVIXOTlu+RyMAAYPP1zW0iXMmkJvdRIwwXTCHj0yOM8/TI/DNtrNIXW2hSQGSMYLMqlgo++oGeM5AOOpx71vmFGDb4gzlRvjX5jzxgcgds+3Nexg6cublUrdPX8zgrySV3qZN0ZFDi1zbSMp82UyEnIPr3A/rU8UjLHHHZmC5nl/1pGVDZ9e+P8KvXEVjHdRrfI6kv8m8fKc9cenI/lVmytbKEhbSBRhzhgPu8Z/HrXqrAzc7cy+e69O3rY8+WJile3+XzMiN9U88SXUEqpGAjLDJ8pwAen5fXn2rSs7W4VhI0zBWGSuP07Yq7PDMp8xGywGMgche+ODn1x7VOm10DLyCPSvRw+CjCV5Nv1OOriZNaJFdYtox/M01k9BVkqcU0r7V6adjiZWKcdKYVFWitM2e1VcRX20FR6VMygdBTStFxXISg9KYyirBFNZeaYrlZkqJl9qtsvpUbL1pBcqMlR+X/nFWmXimbff9KQjkte8Tyqojljm85kICKhCq3IySc5UnGa4zV7iXVYJDNCEgkJjiQuTg4GPYAYBrtLvULe/nBuNNR5zhWbzCq7McjpjAGOP1rkNZubZ9QUqVjgL7ThAgOeM8ZHA/PpX5xW5Zvmvdv5H11OPL0sYjW80dpcJDNKmnqViZpCRvYHIAbHYfhTUN4lpMsG4oVZny3zyJntxk+tbWm3UcMUy6pPDMFkMcAjGd3J5IPQHqOxFWG0+S6RBPGI8lmLuvMif3QR0Hfj171zxqzTtc1ly22OQvmkjjVjNcNuQBSIyE5GdvPAzknj+tWLW8W6vZryO2migSHyVeJSwQFcbSGByMZ7g9+2Ks63atHCqW7QEROTjdxjGc4PJ49PSjRbeO/nls4Xl+0RqzbGG1pto5VVA4GM10wj7aSVMjn5VdkE0elyQrFaNLAcBpWEe4oAAC2Mj37+lSQ3lzaT77Jjdhc/vQmzcPqD8w/wAK17bRbvT7FpoLeS4FwyxvGpO9EZQxYjB/Hjjmq+gapa6N4bvLW6t915Nu/ebwpSPbxtHXLZI+hB5q54b2bXO7CVRSWhlXeqXscMEgZI4zdsQ3XYy9Q/HzH9OPrUhvZ7rxDHcQ2qy3Cxp9nCLzI4I5KjjPJ4x+FVdLtNI1O7tNLt7mW2llkJlvJWGwDGQoXG7Oe/PXgdq6u/0DT9NtZf7KvpZ7wujRBICXJyRjk9OVyACfbg1UaLtpsVzJGHBp+oanrUi6hcXLPp6ZCW5LCAfeO0g4QDqSOn14rRtY7SKITTalNtmmCG1jcgjjAaU9e5yMFvcZrpdSt7LTdLs7+HUooo8Jb30QcLIzMWMsZAILFgF5z0YA+2S03h++uopbeDyJ+lu7TlbdQCeSwXdvzjgjHPJPbWrhE/dUiVV62KlvqWnab4wvdLtdSvE0m7sltQzwgspX5iME8fMG5GT+dP8ACOjQnXTqFvZx3mky6qYZI7giRnTK4+cD7xLHDKOuM9cVF8VXjttWS5trH7E7RlJYzCoBb7pC/KAMqPTJJY+lc5b/ANpR6ZaLbLf7TK0sUcIbYV+b5gQc5Gw9v4Sayox9jPllrY1b5o3XU9k8d/DuPQ9an8UeGbhbS4smWb7McIrRgndtUHJAyo/76yeOPKorpZPEU2oGQ6fGsytb2kbskZw2cY7DI/M9sV6PY6SNd0yzXU/Fk9tLMoVxdyfNEMljuDEsTkOueAcDOMcr4j+FdvZ+Fp9We80+5nihQbwW5bcdzt1B4Pt90HvXfXpSq3lBWS8zkhNQ0m9TjtF8M3niHxSzJpuy0mUXDTiPCKQpPy85PJIAyc8DrXpGpaLplj4L03zLiAamLhFhv4gQCp+6jpkk4A444wMYIrnbPWdD00i/8MG6dprd4J4kyWjDKcSISSRhv4TnsR3z2muWMOo6fBrd5JIslugcvJbFPtK7f4gcfNzwOoPvwIp0o+zlypN9QlNqSvocRqM80iTJgW5fCO0e5Q7AfNwfug5yO/HB6gUruTUkvZLK40+2huYEVZJMGR1X5lyu7pwV+mO1WTqrtapPbpNbu25k3hU2gMW+dQOvzEjHvWWlyi60+qaneSTTXkOH2nzGDLkgEnIUZUDA5xwK8KVOnGT93U7YydjplWPUm0jTZkkvYIEZyXjOZdvQBR3J49D1B44savZw2kCFrM+ZN5RkjYgmHYF/eOV+6N3GOefXNc49zqd3eT+aWe3BVd9u6qpjO0rnBJYjHt0zW3qus3SW50s5W2mkPntEmVZtuGUhcgjaAcHPTJ710UqjXMKSukkN0zxDpNrCYptPe8vIpVECkhi0Skfu8Hrk5HHTOBwDXR+Htcm128v5NUt4dNs7VcW8Ew5jDHaqk4JOMH25HtXMS30FvHHO0Ur26MphgHyTo2cbcDuG6D9RxV6PxHfalblXsmnEf77zbjEZRhtxjBzkEcE5HHTmrw+JjSdp7fg/XuZ1KbnsM8TawtvZKzWQu4ywK7wF2gnDsVIyRwPbHB5qpa+LLa+jjsdVt/tM8WbZN8nG1VyuFJ+UYJI54IxiqOsXyy6q1lcLBd3RkAlfO8RII8cKBg8nPuVPQ1x/iJYI9XktnnEM9mBKxPVyXG0HHUndn2zWeIcJztFmlNyitUeh3dno9tBBDetLOxQSi1QYjCkg8gEAnAHTPf1xUTW1nqlzCu3yvs1sqkrGCQ4yVQknG0An5vftXH+FNdla2itorVEvlfa+SweUYJUjdwMNtz65FdC2uaba6ssrJc204RzNj5jCqsVXy8YJOPxyOnNa0qsYyUakboiak17rsyXWNOXRNLhu53LGRTLJKJhFJGhI2KUBO4AFSVzxj0PPF32rXCam/wBuunvrSYFDE0eXZFwcMV5Q554zjFaXiOR9Wu5HG+SK4w4dpWJkwowvA+9hVJ64yKwrmFbieO1CPZ30aDy50BKhkznPqCMDJ7g9aeK5HUvGNlYdFS5fed2dDY+JNLmaKGK+n/dKYIw2WAXgjaTyB16AcirN1pFrNbXsLWzW0ZKH9wd2ZDwSORuU5HHXqeapRaPdXdhZH7MtrcuQ58tOGXBYA5HQkjnPAJPOcVImoRX2rXGgeIbyE3Fy8UCT7Figtt3G8FQSQPkPrn0rgtLV05evU15bdB2laRBa+JI7a6u82czHzJl2hhEqNuBUcjJH6Ee1em+DND0G3klmksWmedEminCMUK7cEAHryD74xXnvhjR721e5YtL55QPvfakhG48YByASCcHGSDyCa9H8Pamswe3toJZ5Ecd23CMKD8u7/gIH59K9fASheMajT7aa37HHX5lFuNzbtoIJoUlhtP3i5W3cnJA559hg/rS2dnL5nyr5aHBkZ1GWOBkD0Hrn9aspNcLKscdtsdxw7EFBj+EYOegqS6uAkw8/ftU/Kq8FiOp9xyK+m5KdknFtryt/X3HkOU9dfxuc9rlrPNf2saRywQqCx3hShZSeue2Dn8qwdP1qPT9SmS7tImWV1ZRG20RgDkt25I/lXaaq+pXljJDpsQjEyFVlYgEeuOueM15rrqWtjLb3C+XEbUpDclx1Iz2AwRnqeK4MbLk96F1Z9V+RvQXMuWX4HpGrSI2hyzNK1ujpjeGwQDwDkZxnI5HrVLwd9o/s+S4nk3rJIcEDjIwCffPr7Vy03it5L0XVrA8ii1MLZJC7jjn0Hr+VdX4Tu9PjtoNNt3Z3cOwfg7gO5I+uPfFdlHGUsRUUk9v1OadGVODVjb2imMnHtVoqoUKBwKjdQa9dHC0VSvNNKjNWGUCo2WmhEBWm4OKmK0hWqJICtJt9am20baBWK5Wo2WrRWmMue1AioycVH5f+cVbZaj2/5zQB5tDNpzSSWN7amaaTdtnLlCxA5xg84P51zV/bWjTQx3jTRiaRknkQ4wMDGDyB1x+FaOq6dqF4smoB5VtrdWRJEOyMsxO4qOp7ZPPA5qWw02aTTYr/AFScPFuC+ZkOD0GwgnHHU46/hXwjWqjJbeXQ+pT0bv8A8OYFrNplg987J5sc8iiPIHKK2ARkcHoeD2xWncFjoyS29vcD94RGzjCiIN8vBGA2D7j2rrfB9no+vQXUdrpW2ay3RxXICsZjkfMckZIweOBz7Vlalp2uSa3e3f2HUriysioMV3wGbAy64OCMdgT0rvngl7JfaT202RgsRedtjz/S47ePU/suosksTFsYmKBSwIByeOuM8dq7Lwj4bvZdfubyO1khhitJYUkU+YdzLtDKxHI5xkDgGoZfDj6jduGjgkZo3jaRkKMM5KSYB7DOSeuO/Fdr8KF1TR7qTRdVJ+zTWYmglc9EwCpyTjGGIwDxirwWBtNOS06f8EWIxHuO25iW2i6zp12b4ahJbubPa6rHwqh2UBlAG/O1uT6+3Pnuq29697JYo0rzY8qKFUKuXwMLjqfX8M9q+kjZwtojWFpeOXjjKCU5KkZyckAg/T2ryrxFpllpXjSy1Xw7OL4PCzzzrkmJwwDSAZG7OQMA9j04pYzAxjNS3QsNiea8epR+FnhPTdZ8OXDBlh1e2cyQ3LllVm3LgBujcFj1yMgmtTw94M1ptVa6u3+xTaZcqfOs5Bu8vpuXB5GBj8810/wbu9WtdPl0vTtHd7DzGKCZTHmVyW3Dr8g9fTH1rqPE1ve6PLa6ncRwyzSMwluLSDaYI+CVxvy+SSemetbxwlJxjN9AnWmpuKPPfiRohksLnVmmVEtraMhnRMzbWBUEjneQ7Hr0AyOlZHjjRYtAvtJMd6IIZoomlsQokljHXO3BAXdu7nIYjpmu7luonguodWs4Z9OQbjDdTNEJ5jlwu0qcNztznHrXEapq3h/WtQitUuna5t4vK+0gFdrE4BAOdyoAi9RwTnJFKvTpPZpNjpTqbPZFHxUdKuNNtodWt4I7q6hdoZ4HVkJ2fu3BwCB/DjkHBOc9KPwgbypZBNNbxhZojF5jDdlDkhRnBB3AEEHOTyK2PiH4Z8LrZMuj39xLdWkLyJDJljtXrgcbfuk9Ogz/ABVkeCNBhHh221+4hkuFukmjjVX2bJ1kwMt2+XBA7nivNxUZ06nNppr8jtw8ozha+53erWanW7y6t7HTbKF4w7wt5jM8x3sGAT5upLd+QDxzWdp14t42pHXbqyTS2Ec7QWsQBDEqVBJyyghcHHt7Vm6t4qFl4hEtvIzpFbMLiZ4VQ+ZhihUAHBXIBOBkknniub0+20/VL+V1v1tXCrIAx2xltv3S2ODkZHPWsp13Ka9m/wDIShZe8bEsFla6tcWuh3C3KTxM0cLyAgKq5JLcbSDk49u+a6PwtrWoxeHppLeK11G+3iOGGeUKuEHIOT02gHA6g4rDGnaVZzRvK2L+GEOvmyLMH2kAMCp2+vU8jGetZup6nDpultKEjDOA0DHcpkkIHzlTg+p6EcehGeapKWHntq/607GkVGoiPxFq1/cvHqiBoZJAXksY7dQ0ce85AYZIbIOcj+VO0LS5I9FF+XSKSaRp5UkVJFLZ4LbhkHHHHcE8nIrD3ao1mgkSaKZEUokS4E6tkFs5wQTzwO56YqoNdvlht7Ka7d4Hm+ePzG4O7PPoB/nvXLOMvsvU207HfeHLOWzvC3myGfblpeo2AcooJxjpzg5rPvr6SS5bWJ5Wti8rJbxh8l89SCDnjOTx1I6VNp9wJLmDbeCQSBN8rfMzcHIJzgdMflVLX9HmUNKbhJ2RNsUQX5kCnoB9WLc1yRlaT5nqU3oa9heNPbPJczO6lwB5ZLkAfMBnqMtn24qM6xHLcyR29ts8tlD3J52MWG3g9Qcnv3NS2MbrpVlYRLDHIoOTwwAKk4P6j2yaPs8MF1I/kRNEVwQCxbf97OeuATx7HisnON9dxdDL0x55Jb69aSdrhGfy2mclgMYzls8Htxx71zNhZRat4uc2d1BslZZJCwZ12qAWJPbkHvxWqbabUkmtYLwCEK7XD4ILc52Ak4ySe3+FaVnZaf4f0y8hURzebF5UjKcMWZsdz0CkcevPuOiEuV+bBIxb7w7a3OtGax1lLuQFWkBclGyVAUSZ5OTyD04571qSafd6TcyXGmsHddxDMRIzgOOue3TgjquehqloH2GxtZLe5jQ+fIkLhWIVV8wEY9SCAd2Ogx/FWJDqV2dSvoE1DG2RsTN8plXoVx7gYznsK296b0Y9Edpb3ER8+NtchtS42hURRmUYy4wpHLdMYzxnFPh1K4tDL59zbXdntfbM8WGmBPOGOTnqOOOBnrWaurC2EbyQx3sHnBRG2T5rn0yMcc4J54zyKr6pqFtZ6w/lR8uWZzEEKnKnIAwcfex3BxkCpkm1sK6JrC+1PzI9moCRJVWMQMQqBA6OVJPAGQACRg81F4j8vT76eR47G7dkIkDpieE/KD6g8DO7nIbI9BoWVvDBFa3VvMPssqmKUIN65ZTwR1wOwxnr602+8NafcanFcy+I7OeyDPFbxiNi8uCcEbRg/NxyewzU05rmsUr2uit4Xvvtv2RpxLa3EqLC08Mrbrhl4AfBGWI3YPTnFeg+ERNNffbYWnt7RQrMrzqVb0yTyCCD+YFc5p+l6bFYwtpkdxNeLJvZN3yhwuDxx0OMfQ11un6MtsktxIMG/BXZH1iBwwyM9OefpXVh1J1Yu2l/yMatuV33Ok/tSK4tVdbNneKRSFfkqdvcnocE9Ktx31xcAR2yFSclpPMB2npjBHPf9K4eaCax13yDMh+0rv8AMXcCygfPlScg5BPX2qzJeXSy3Ubai2m28U6rGiAM6qSfvY6cc56ivfp4yrzOM3+J5s6NOyaRv3GpX1jq0dvqH+omLYmijOM7c9T0x34ri/itpS2dw11DcCQXnzBMnLL6lvbiuourq61XU7TR7mGWw32pmR2O7MgYBVB457muMvptU1LRbrSdSjkikshK4QoAWwQ24Mx4HUcY9DzU4im505Qd3fa/R9hU3aSkvmc/p0jSOysW2iB9kiMfvYPXHoT+ddJ4e1G+j1O2ZJ4U8tVP71SN2Bt2++OvB71yfh+4jlcRmGVldiXhU7SWPTHHTIH4VqacS1w9xEySPDiJY1YsykDrnOT9Ow+lfOYd8jTva3/AO2aumme7xMHjQkbWYZxmkdayfC9+2pAzyWpjcRgbzHgAED5Qe/OTV/WZPJsmYyFMkYIGea/RaFZVKSmtj5upTcZ8oDa6hlYEEcEHg0FOKdBCsUaxxxCNOwUYGepqQrW8ZXRk1YrlfamlashQRkEEeopClVcmxVK0m2rPl8Umyi4WK2w0jR1YK800rRcViq0dM2fWrLrkVFtNAjhfiPcNbX1nDG1tDCzMBLbbQuwkElvQ5HJ4HPvVqLRrGY20NlZW2pxuP34hysSA/wDLQuO+ACFHfPXNdfLPol1HLbatZQiSBQjCSIYxjt7dOO1bVhDbR2yw2oURR/KAuMV5NGjRlUk1JNs9GpWnGCVjgPhdDZg6pqkGmrZ4OwSMpTzACctuzjkjngYrofEGmyalayNzEkabmZm3AkDOAvse9blxYW7WM1ttWKKXPmYHHPXrXnOu3V5Ho2saJpzTSwD7915o2YYHKK2P7o69BjFdFRKFPkeuhkpOc+ZGD4UvLiHSbfWGs5LhZSYmVHKgxH7yEckHpg/hXp+n30OqxJdQSWsVlcRAqwKu0vt6cD3zz0rlvDenw2Pw6kmmTy2IyWeLeQpG0YGRuOOR6Z71o+C76yh0ZJPsbiLeVCBF2llOM7ezDbjHXnvWdJSgkubpsa1uWTdl1Mbxj4cZdMhvftmp/Yo5szxbxlYMcybfu4H3sEHjP0p+n+C7HRdaNxLd3stnbxYMhcMB5mDu4AwOOvOOK6fWJ9Lt7MyR6VbyPK/lrHcxeUgBX5skjAyO3fpXPWunau0lpoehyeFmnWJpHv7gFykSMoRSCuCV3KvfIWuetLD0Z801qb4dVqkeWB0l15tqYDZ27yMgLx4lCq2e6jI69cDBOaS31aW5u4U1ZV8mEiRpGK8EBCEJU+pBI77T2rHv2sYIUtJNcuLnUE/dXb2dt5ForlSQMjIG7A44Py1wslnrmo6lHBJLFOEUy7S65ljCjaPlbLE5YHHzYPPHXKWOjOX7p3f9ehawsoL95odt481Kw1O2GkLHDNYzz5m1AMVMA5DLkqQcgnBX246Z8s8N2K6Xr9xDNZS3sZZ2sRFgeYhUhhvPJwCpx04zxiq3ivRW028uFuA1lGlvHuia3BJZ1H3Spx144z159obzV7GTwM+myabi8jnXFwFVgq9xkdDkE+/4V5detUcnKpZP0+Vt/wAzspUoqKUXdGnq2sw/uYWhM96sZUXKzrvkXaMFtowqjk9fTpii08Vzad4fNjJazv5MvmgWjeYqzFThXck8kA/MCe9ZHhE6ZdWTtf2dvPsjJ3CcrKD3ZlxkqBg9e1TCz060u76OPVVtPKm3RssxXyxxjPHOQSMgn/HkrRjFKU3o+x0Q6pbou28aaibGSbT7O3kuC/l+fKAXRs5AIHqDz249a09Q0W4s7ixt7KBoblQ0d5DMVl+YLlmyDwpU5z2Knk8Vwl2qwag162oQTTlfMWKQF1cZKkE55OAeCBVjw54mvbBiltdy7WUt5ap8ob6emDyOetYYecKUXGxc4ybueg2GgwaxqhWbUGYOpeKG2VslQMD95jhQMD24J65rmtc1LSYL3TfNsllkjAZggLMW3A5YEYJxuB5556VbttW0q7NvM9zv1ByRJFEnlLtDAbc5IO4dR+OaZcXWgy6ejzaZcw30oYT3Ec7GTyt2CoB46DJOMcHv0624cq5Uk/vuZRTb1Zh2s5it2utJmSe0h2faIZhsaI5GMbexyBnHYZqW9j08SRahb3iKElDonlAOjccZH49hT57f/QrO6gjitZEIEVtFGd1yjBc87Sp6n5m4646Yq5YNpt9HLBZkRg5R0TorbTndleuWwufTHavKqpJ8yZ1xvYu6LNb3N7LaqEsjkSLNIhUOo6sVHRvlOBn0p8091czJFGiA7yvlSkbmRRjJPI5J469+eM1l2F5LaQOBM4k3F2RiSkoHALHqSR+BFbdjfRNOkTwRLflwFikwVfq2QR0DKSBxjJzXLUik3ZCLLJb2Qu2818RDzYNw2q3A3bTz0IYZODxWbaTTNayy2+GUZwoGH3ehz+HQU3V752S4iaFrd97Bw0ZV3BA6NnONw9s/MO9M0Nv7MaaC38m4eRBJEN2AwAYnIPQEA5+lS43V+objr5prefz2vTDaRMZTbJ96QEDgAcY68nnjtUdiZL+IKrSyC6lJCnGV7AqF57HgYx19agmjuNQlXzZ0ZEmZSzIGQ5OeODx0+v51Zud2mWLy7ogqyKdoUBkHBBwRnnPY4+YcVXTl6iFvbSb/AEW1trQndOrhpWDZRfl5J5PT7o56fQ8RILb7TfoFXfLMSjYJCru5HQ/r3ArQ1fzpYZZ5I44tsq7Z2YgHce+DjtzwTkVl30U1rcl2lEolBYJC3XuMjrjODXZQUofEJ7E+o2sthqGyFpo5Y9pRxhSrDjIx7jjH9KeiRSMb3UJ9iWzqsiou15/nGVXj5Tgvlj7Vdnh0XUtDieK5gsNQVh50TlvmUkAkdicliR2wMcZNUdV8nzTHDcLIspDy7AVyOO3Q/hkcmuypR+0mRCVzodB3yzJOxjNsH2S24clyMErsHptP3unf1rqTpcF3pcdvozrqDBT5MKPuUEAYb7vGBzjd1HvXA6DqaNO/2mQgJakrtUDeQpCgsOc7mPXtXceB7jTVFvKVuIluUcTyo21Q4Ltk7T8o2FOmOQOOMnzKvNCXMjZLQTSJL7T3ikm8608pHG9FyrKD26YBz+WK7fw/qUWqTL9uhLSkLKm4ERqD8ysreuD0Pp74rkL6aSxhgls7SG4tLRzkTneFD/e68lcHv6Vu33iDSbe30yHT7eOSQLFNKf4IwgxjBGSevHpXVQqcsXPm5ba+vSxz1ZK9rXOz1iGzm09I7gwhmiOHiYB0Hc8ckY7Yx0FcyZDfXkEEWntaXd6rurCEoska8Bt2c7sH0znHrWv/AMJFoqEWN5GAm1Gt5VIYFuAOfX1ridWtDG6W9lqa7Vv3zsfDbHBYYyehKjjB/h9cV788VCaXLJPyvr/XY82MHrfRnrGm2NtqWlWc18IbqSIfJIo4BHBwc+1eN/EzR9eh8ez+XIZopoC8bEgMyD+Fu3BHB9h6V6HPeTtpyaXY3y2t6EVYXMh8tthwY+R3IySfpXl3jfWdS1DUyNU1BIbiCKJVVPl8xNwbp0J74OBx34roxtalOgo2fTUzw1OaqM57SlksZ7lyJYeAqucDGT79+g4461veBbErrNuRDJLltzYOzcrdSfXA7DAOK5+81CTUpbmaOZFkWQMVSPI8tuCRjIGTz/WvS/hrpci3KXGpTmGPyEnjR2+WVOPmPXoAOuOo5rwaUb1uVK6v/W56VV2hds9Rt1t44Y4oQsaBfkTpx9KyPFd1aQxRW9w2C7BztIBVR1Pt/wDrqm2qQ6rr9kILiJHVnUKDuSTB454GcZPf6VT8VXDahpa211MLe6juk4j4kKZ6jjI59Pb6V9fUxKlSlyHhUqVqi5i9JfebaXHnTR27SSbIzG5OB1+hbjPFamjxzfZIlmuTOUGN7EFmz0Jx0+lc+yi103fCjy3O3yk/eEqvX5yO3y9T3z2ra0gtHGlrazWkszIshyTkrwM8DnAI6mpoTvJc29uhdaGl47GhHAqc9SM49ge38qcy1Z2Uxlr0l5HC7vcrstNK1YK00oKZJXZaaVqwVpCvHTmgCqycUzy6tlaZg+tArHBaxp+vLM0V5DA5kcndIef9k+hA9OvT61qeEJtWttRbTYbUyQxDfcygYBfHbnuMY+tZFhqN1DdWthcSok24tDJFJP5d2FPKoXUAjrwpOK2vtt/FexLD53kqxd1kG1lU45TYvJ9QeeK/NMLivq9b2kr/AC0Pvq2TRqw5acl8/wDgHX6jf2tvaNJIGZTgf6ouoY9AwFcpJpo1DTo9Nmkj2TTSSFraQKqhj8zM2TnAOO/T8ol01ry4nvW8TalbzKQFdoFaFB6MpAOf9oc+1NkvNasLlZ7i2tNYCj5bywfc4X1Kthjx2zXqf6wVZO8oq3k/zT/Q5/8AVynFcsZvm81p+H6nYw6UraNbWLxpAIQFXyxnbt6Fc9+4z0z61B4X0Oz0pr2O1t1hjNwWCZ3AnAIY579ea4/Svipo8d++n3DTJsfA89eSOMejDqeobp1Fd3o+q6drEU/9mapbtvbKGML5gyP4lPf6j86+iwuY0cQlZ2fZnz2Ky6vh2+q7rUg8Wx+dojabG7pPegxRFccHGckngAYznr6AmvNr7w7rHgwSNpT6i0bWC+dNBeDMu4BxtDR/6vODgndkDOe/o063+kXjyC5n1VmjYBJkIeMAbiFwQh6fd2gnH3vXZ12SbV0k1KbS2TSba2iS4lvcIrbovkIUKSOq4Y8DJyK4c3krRdtdTqypWcl0PP8AQPGVtN4Mh0fWPDmmQrJIsupXF5HgXgyV2q7KFjfOTu3cAnnORXH6nY2d14nMOm6c1pbxSuzKLxV8tGGTuO04jbJIYcY716Br3w9t9d0SfTNFE9grE3KxyrChnm2lQfNb5ljHICnkH3PHi1tq2m+G7p7e+tZJ54ZDa3KB2LSpg7i4LY27sYwRwDXk4aUI1L1HoeliFJx906Px/oOh2ehRXdrqF1DqFqfKaVkdvMc/dIY47D1Ppj08+n0/Uru8kZJpY4F8pWMMQZQXIC5wcHOenWo9W1qTxDrdvbQ2NppyozqhQtlF3H7xJJBUZAA6dga6jwjAkmnSQWs2pInmbpYntgsGQzFV8xWJZzjgkYOGyO1LFVlJtwWn3foTQo8q95nIW8MdvA8en3IW6C+W9q6neXIwdvoeSO3cVlX+k6sS0Nxp00bQ4Z8jB2Ho3PUcjB+lep6++j3As7bR5bF5Y3CzQ8+ZhQGIJBORuDjnn5gO/Gbqlze3+mW1vfXF9LAZm/s+UEYRSFV1TOGjjG3oy7TgYzya4FVlq2jo06I5m80fTYtLtraa4hE17H8gQ75BIGGC46pxxg+vHQ1Fp/he4uJnWOOcmFMlIpFkl64OF2joQcnOABk9KsaxDotjeQ/2hd6nIsarysisrYCjy1wuCFOc/QdK6fw14wu5dBuLfTtYltri2/f2kG9Y3RNp3hcbcliFzznGcCiLv6ArGHp1rpl/KVMcJm2EI8cu0REA7nOeG4HbH4Y50NN02TUWS8mkT7KsqmS5lO1WQE/K3Oclc4Aw2OfSor/WzqN3LZhI0a7dmkRlCsJGxx0bb0HpghqxdTGmwabLa3016t+pDpEMeUOO3T0Xp2Peslfn0YnZno8WkW1rHctp89vIcFrm3Qn93z8oGODg55z0x9Kn8KeAby+t7rR7W2uLGcSmVleFkedyMBAxIB5GR3xk4PNcDbeML5LJbi3WC3lRSm9JPvDb8uU5AIK+g/nXbeDPiZ4iuYoNN1W4ju4vIL+a9xh5VDYBZiMhgUODwQM84NTKD5nKSua04p6N2MrXUfT9b1HSb6EPPCfKmMeSS4A4yRnHvx04zWRHp8VxdKbK6LmOFtsQQgxnjaTnjBJI9cdOorX1czX3iK+n+V5pnUqLm6yVGNpBJYnAxxntgDtWNc2kSrcRR3JgtzGQ0kagvjO7gZ9QOCf0rOyT00MpKzsUNIujb2s48uFp8sY5y5LFgf4V989gOuag0m5ujeSLcJJh4G4cEEDk559vp29aLC91DT723uVaG4aGMCNnUOwTdj5h37cHnH0FbhvIGhtm1Jo9RnhMjlg+1gvOUGOoPGS3TkAVq1Z7C2ZNpkV9byJCXmtDcgbWaLg8jceeBxn/ACa0Yr2GW4X7QstwrsBJhRldo6D6Afp1qx5xvrtri6kW3S1jHlxLuaWVhgDjgZy3A/2DwcYqtbrpMMbW1vJFd74wspI6ll+7j1z1U5+tZeydlKQPsYd94Qur6CSZLhkkMyzxK6/KAzMCrAfxbQj9Dw2OMVJqujNaTpNDbiK52o/m7wFZD97A4GAQf1/HttPtbwrJqVuVRIVVYl5ARgO+8EbQByPoPSs+5JvLC6e6SS+dWzGHcZKk8j7pxncSACK66q50nEzUmnZnmesbZpLuHSGikJlIdEy8jqeCem3qO3rVa6iZQskqmNh/rYlXbjt07EHj8+ldxpvhu6065j1qSZLCSTcqyRny1jT+KMr65yc57e9YF7rVtFdTzsBem5B8pXkUmOP7q4O09h37AH0NapunePUd76mFpBkt2ulDBnlj/dZIIUHk9fb27iuiWCSZiXAFqD80iEEqTjBGMdvUDOCKxBazTJA1nE0iRuPNxyynOMkDqhPf19K6TwvqDNbxsLVJxEdrgJkgckhc8B+rYDY5PHasaj0bRRox3jWtlDIrGHeAhCTDa6AHBI75GRzzxx1qI3EQhiDbB8xwNxBJx6nn/wCv+t+bRWuIwrQvNGUV96RnCKfmyCDwQC3GPzrIWVIytrJLBBKV+V3X7yjoM/h1NefNdSZuSs+hpTahDcQm3aNmAO4xSMWyeg2gc9gevrSHUpYM2MA3/KXI2EOueBtYcjHf6CsvzIzE9u1w0wWPbI6jLJ09OoqZWu7jULYxRuxgUk+X0AGdwJboMd8nqMUU+aD91kcvQvWfizULa605XuY1SFhDJEVAYrwcn1Oe57AVV1y4g1D+0Jrm+dkLHyi45VQeg/vcqPbjOKpeIysd2Jo1aRJF/el4trZIz174/WnWUsTuWuYZpJEeLiEBioxkFhx8pBHr9a9COKm4q7uR7OKd0ZWjRx/2jaTSTyRQ3DAPIvAUcZBJ9CSK9ftvs11p8klwzyQQxnzIYiVCkc5kIxkdAAePyzXEWStZ7r1V3QkNII0Csudw4C4GegPH9K1E8XlfD72d15ZsXOBblcN224wMDHXPXr65rahXpKpeW35lYiE1FKK1Om8J3NuCZIore2mjXyogzfO7dSeMgFiMdu3vVDxB4hi1nU3kkC6V5zmORpAXIRGyAwHBJCEcHn1rJOs/6LbTfLMI4PL8kqQRk8ng5xz1PPHtWDHetca3bXKW6JEpyVmiyHfqMjJ3dB9enQmrlmU+Tkg/d9DCGHTlzPc9a0f7FYwf27bCe73IWRl67RneAM4+8Bx1754xXb272rWkd4ohRHiBDgrjb1xkdq8NGp3Bu4lheUOJSZmLk7G4JGOgXjoOuB7V0us+LZVthZSk3NrCAtyzlWdZBlgwIxtwQB07fjXqYLOaceaLVrHBisNJyWp6XHeWkwjaO4iIkVWjBbBYN0IB55qUivNfAF9Nq2sw3H291eNTtW5cljuILKrD7307e9enla93L8b9bpudjzq1L2crEJFNxUiSRSY8uRWznGD6HB/I8U4rXamnsZNWK5Wk285qxt4ppHpVXAgKHHSm+V/nNTleKbtoEfJ9pq93YeLm1LWFlQ+YpjjllfYoUjaCQDgcDHXFbCeMNX1/xY81pc7VgjMg8h5CBg/dVQPnHY/LzzX0ra/Dfwr4u8OQ2VhFaWuox4d5ZCzyHsVkU/d/DPP5Vy/jf9nG3svD51PS7h7jUYWzLDaxFSynuh6kj0xzX566cdz7qOInHS555r/jS2i1a0+w21qoulAljuLaVmlXIy5VhtUAg4yMnHYV1WvXum2CwR6hNd3chIw8atCkecYVjH0HPQk4rgtR+E/iy2gn8SKmoSQrmOaa8QkEEYw247iOccVys+ma/p2tw6hJYI8MI2pDCSyxr3ADHkHPIJ56VzPC2sux3RzBtu63Pcbyx07XLJFubSS9lK4EMto06geglbay/XLfSsPVPANva3cDaPfXdnOI/MkijD3EUJyMZbqvI6DOfTiuBn+JWuTaxbxefNYoGAkmuHKIT2IQcIB6ZbPc1q23xM1rUPF3nQ3i2VlAwS5Nscq0ZYKzcKd2Acg+w/GPZ1ktGauth5vVHa+E28Z2Goxtqt+bzT43GyEXGZCMDJ2sAeenzeteq/Grxwng3wmug+H9dQ6pdxKLZbcAtHGwYAbs8nj5c4IGD9fGvDvizSPEOuSaKkNxc2tt5htby6wkc+AC6ttUYGOQTz69a17W80vxDbXVvpOoJf2kB2GPyNsKAdFZmBwCB94DJwMEGtZY2q4KnUWiMf7OpOTnTlqzo/DfgLVvF1tpEV9ry2sP9mRyfZbd/tFysyht2WJZUJ3Mxbk89siuM+Jfwi0zQo7O3029uxq5zvg+WWSRzLjIVTyqAjLdgRwSDXqfhj4j6zoHl28ekR6hbTq08hgQQguAM4blmYYAOV6Vm3/iOKfxZNrtzFFeJPaf8Sm0ubjymtpSR5jBT1O0v7k4z7VGtSbvsY1MLWjo1dHkPiHwKbjVLtrzTTBbxXbW0XlHYzklSMnGN7FgAO/IxxXd+NrfSfD+nt4VXQRaa/bBTb3UscbeXGoUnyx0II4JJ55yeMVoPrWseMFe4gNzFqlttkuoI18x55jKykquChBGzkkBflxjivI9a12Qauh+0SR3EAaCROFkaRGKkv0x06e4GeOOepKfK3B7nHJOOhy39rPp+vobBftMccm8STxfNHJnaG2nI46gEEA1o+MNXe4Fpdz6g13dTS7pmj2oQgBCq4wq5yDx6AHOetiztbK/1KS0m1AXN06l8HKq5TLYc5HPBwOCDis/xH4dSwS3uLOQeRcgMsZiyVxglSuOgyOe+elVGqrqMtybruYuraDaQ2UV7oWvwasjQvLdWyQOrWuMYD7gAQc/eHAOR6ZpafZx3hW5kkWMALughZi208Y5zjgZ6nj6V0dhDokEQur57cBndWhSAgyMcDJAYfIMg/w9eKo6zdeXcxtZMzFn3WdrvyYlznOQoAHTHfg/WuiUr7DfkRaOkWnXxkvrJpom3CDZOIyGPIYHB5x2YY+h5qGeN9S1dpLuaa4J4VpJAC+OF2sxx/DgZ646UzW1so5bST+0jcM6hZgqbZEfGSxJGMZyPzrS0TSLTUrV5rbUHinZFla2kZcvjPO0HPoehxmpUly3Y4mn4b06ztNQtLdvsk1lcXW0XE6OqglNoD+m1ivbqa6T4gnRPB2gx6D4Ouk1Ezri81dIXjZAWZhbht2G4J3HHIwM+mRo+m6g1nc77VpDBkfM42vkFSOTwcMMHg5xjmrkfh21vLqL7XObmxgyvy5VGygAG7AyVxyB/d696zddRfKXoN8HWyz2bXerlBMLb7TAxOQWDMFDknAJ4I/AetbNxpum3PlHWENu1xLjaqsViY9iyja52gHjHWtS4v7/AF6aw0CysIgJkS3jUW7n5DwoxkD+IEfmScAV6Z8J7TQbnw7qfh/UooVMETRzCVcytLDy4jbJYbio3MAOhHJwQlCM9thM8C8V+CdW06Zbu7gVLO6tWuLeaLDFIVcAlsYxknA9fWo9D02SO3j+y6TqlxdOPOt4EgaV3ZQNwIC5C4w3Qcd+M16bq+sLLpdpplwnnjyGleyaUOhLsQQC2NynCsSG6gj+HNVvDNxqUep2uvXUAs4hGsIiuF8rCuG8tsA5APlvzk9gM4wa3diktTiNM0/xNrWmz2tvprNDEQ8zO4XDOBhQCM7iQxAHJz379EdDu/Dltb3F1arazXClhG0Mnm8Bl3upAIGQQCQM8mvWX0mS6n0Ge9Cm1kuPtV9f3oRfIBGULFQGGE2KF6E91PNYum6nZaP4m1Ozt75JJre6aa1aTe5JIwrRlujHdxnoTnPFROnFFKTTObi8I+J20O319LC3bTSd0sKR7i2xjnJ6jbtznpjHrWNLYrb3X2qCNRJF5nmAx/Kj4ypCnI9MZyPbrXtfxCsb660a4mstTml1m1tZLmR4UTy50z8xyCCDzyTxnkZBrwz7cI7iC3aCKTz1VYx5m0EnBI9yBnn1PrWc6tWjZQ2+RlUipu8jD+Idr4gRljs2lu4dgmGfn+Zgu7KsO3Hbua8vlsrprpmljeOcyHKBQvU9h75r23V2tri8llmumDquSY7diQeB9/7v8XT2OR0rGkutJa4lkGmwu0GMSiTcqkZ+VmYe7HgfXrS+uuTu0QopaHnGkxTTa7EjqUjWYINyEgFeTkDvWraw3T2GpWsqgy2wSaG3y4K4cKzYAxjDY3MeAAO9XVn02Lz7mOCVCmDFIk3/AC0yw+Yep65GOlJcyw2t8t9CsRtp42SRGBBVW5dep5J6H/69auprYV7GhotyLC4TTZ4rW5wu4jcXWUAZIwCBgepzgVYeC0iu3kubG6tkXmPMRaBmPQ7iCwBALenHcVTstaa0s5ZgYpSJA9tE6qcEkIRyMA4IOeRwKZf/ANl3FzBdTtLauQ0sUsRG1WBXrJ0bDbeAeMjpzWUt720CUrIq6hNbWc8c0EUrwzEyH5dqhc7doI/EdP8ACquoXFs1xAtqkpQlNv70nHrk+vJqbUrU6jqFvdXUk727KnmTzy5kYKuSNo+8CRgEcjjPqa0bWb+ZEsckUW5iP3jEZ6ArkHnsc9+veiK91MhS2Ld1FJLd3WmLp63UkmWTa7F4zk5Bx+WfeprNrC+tGt2Y210mLYWwYM2FH3gT6HPvgnvVC4trvUYr24kTNwjqqAnaHJz36dsgcVmaKs8EjN5e194UDbyOR0HrnFaKOmhTR2d1dw/2RfWNy7hokGE5zu+UZz7Ed8fhVd9NtZpYI7JsxPJiKUjLGTGSWHYcYx7fjWjEy6hYarusphcrAsQ3qF2ETITnrxgMe/P51j2lxcG3e38qaOQfISvG8fXkEcdRjtWNn0NZy5lFISFVhuprSZnuCrYZtgIGOuOcfU9sZrZ00fZ1mazjUuVCmV+Aueo28gnr6dR60Rae0t1Ml1azM6S+RAnA+ZTjhSTwWz09Ce1SSOtjFL9pe1lUFmQM+1JW6Ae/Vj7/AJU3awrJIzzNPYtLDI0kipNmUvL9x+m4EfQge4ou9QuXnNrYme48pAwWIsSc8nGeT3/HpzWLqokvb5b2H7MVZgvkwrg46HrjketT2F/DFqqwMsisw8tjkZAB45wexPPv7Vzzgvi3ZxTs3c6Dw3rBsZEF5Bs2y7ikigS4zkH5hj0HT8O9e6X2v21ppi7jIZngBjeFN6bypKjJAHbvjvXz9axtY6yuqZ86GKXdMJBiM8525BGfrXSaNrFv/aMlvLNutHcIkjqwdQHDB8qdwwTjgjIJ6ZzXq5XmTwjaWz/A5K9CNSz7HrHg6wvHmbUp7eZWuIwzPKxyxPI2jGMd/qa6j7JJxwPzq1psKpYQCFQqFAwxnuM9yT+ZqZof7yk/U19tQlyQSR5s4czuzhPifqM+heH4bq3uBHM17DGDnqN2WH4qproLd4biFZom3I4yCK8//aUkS38OaTDwskmob0B6MFjbI/8AHhR8ANdudV0q60y6l8x7bEyEnLBXZsgn6gn8axljOTFKm9mvx1NJYf8AcKaPQzHx8q8UzZWkLXPVqX7Kn94flXd7VI51TZ6rHCiMZAq+YwAZ9o3Nj1Pel5zWD448VWPhTw1Nrl8HKLhY4hw0jnoor561b4x+LNTndrfUUsImPyxwIMqP945NfB1KsYuzProwctj6ilhiuIXguI45onXa0bqGVh6EHg1zWufD/wAL6vpM2n/2Xb2m8grPbxKsiEHqDj9OlfPNp8RvGEbEjxJePnqHKsD+ldJoXxf8UWki/a3t7+IH5lZNrEfUf4VEcREt0ZEmv/AK/ku5vsrWN3ahwImmIDlT3Ix2rjfGn7P954ft4NUhG6R5DGTpzSb4j2JwBwfavoHwT8TdD8QyraTbtPu2OFjmYYc/7LdPzrvB0rfmTRnZo/PnxL8L/FPhtXtG821FzGJlS4TDlTnkEdM8g/yrn57bW9M08afHZXMFpOFW9WPEiSbScMF4OeTwa/R3UtP0/UUSO/sba7RGDqs0YYAjvzXHaz8JvBmom6lFlLaz3GSHilO2Nic5VPuj6dKTSZanJbHxvN8StW3WOiWk0VjZ2USDzYN6yS7QAMhsE8Dle/PPSujuPinod54he5gsLifTY4xHCBvEu4kAN6BSeCOO3XOB6/40/Z7sptOmurGdNRnjJZYZIQjMgHQEHls/TNefP+zXrN3a3ckMM+lvHbG4ijMm4TuDkIACcN9axeGg9TqWOq9WJp+ix3unRXGjLe6fJv3xxRkI4Jw2S4B+YehB4HNcj470bWtS8Q+csNjqUiLIjzQwZkXJJVmZcAsGJx3GMY7Ulx4M8feGb+y1m4sZWgmie1t9hNq7EMdy9Dgkk5yOcn61QTxZ4s8O6NcabJp9z511K7XLujZibgfI6tkDAA27RjHWsfZVIP3Wbuth63xqxy9zZ+JtHnLvY3kMUWJirHGRk7SdvI+h7iuh8L3ttqdst5Jp6ESyv5ysrurEg7UJBABOMA4HXJ6ZOnp/xCt59Ju7bVbS3dEjESFNwlklOPmY5yc9Plxn25rpb1dDksZjc3EelslgtzfKkhZ7dvupg7Su4gcckgAcc0qkpLVx1MXg4zV6UvvPLNR0qKa8uojesjsSkZYswVMHCkAY3AqRjn0rIGpXGkrCYYbVpkQ7Xmi3M2MgdfTIxj0r0vWvBmqX+gW+paZLbzLcWwWSeRSXaPIIw2SOnU4HUj2ry3XrXULDUHj1m3kimgYBRJlvl7YbkH27VdGXPo38jkqYerS1ktDElumkXJRRzz6nnP8AWrOm+fb3SamJWjdG4bPLcc8/Q/rUNtGstykYBkZzgYGcn0rrGspUENteWiW6lC0cTgMpbJA+XcCMkYJP/wBauiUlHQmKW7O101NUvPDEussgvLcy7Iw8ecmMKzAnGT8rjv2rY0A6ZJaSadcaqtiwCLIknmQhSQxIQsWD/nn5sAcVyWhXupIXsJF2WZm/dCAt5O4/KdpPJJI5q+mk3Wqo8LqXisQ0+ItomXn5iRkeYoz0PI7VLoxktipPXQ7e71608MPpt1oFndvq6SSxW13MxaPy2BMfyAY8zack8DCqecVraE3j3StQvtYtPBMv2q3Z2F8sZ2bsDaVV8gliDwCrZIYnpUvgXU/DOgarbnUtTGtR6azrp8k1u0bbCiphUUscpl2PUbc9zg4OqeMtajZb/Utev44LW6/0KBYtsuTk4bdlkXj+6Du442jCjFRV2PzL8Gpz+MLLVrxNMhtdRME7wWiIUZnjAkDF2XJG7cwQHB5z6jR8ESPrmjaVZ6rcW7Ca/hKSXhL7IYI3LJtyA0ZZlwGbG48DFeV6bfXlxrJu5LvVYnlg3X0rq6rJJu4KgY4HGBkD6YzXV6U95YQBY7i8urJZkh8xuAg2r8ir6dsjPJHpXPVrcr0Rd0fR3ivxEYNPsxHqWFuIzGJTAEYShlBjMbZ2AhuvI/AYryXxBYW2p+MmuvL825uLyaIRxvkqApVW3gjdgjHI9/asG58VapHqVpNMvnFU2xwSksT94IWIxkk42gfTpXPgahMII7wNa3CuY0klZ9yncWZvlOSTuYcDPccVEcTzq1iTstQF5b6VLDdR6beC3vDAitKzCVt3yAfLgoMbdvCszt1CmuT8WWd9dySR3GmWkMumI8csRIBRlA3hzsz2Xlj16AdK7PwvCIb+50GxlliuoVa5t2ZpLdXlWMtkld25Ap4UjHPWluPAlt4gOsawNSuflieT7ZJM0tvKyna20H5uz4JJ5wcjGTvKEpR0CWh45Bqmo2Gom1uoHsZjGVjYMfmOCQxUHB5yO46elVvGMZutGi1a1mja4kiZpliK4DAktwOnBznAHX2rlb+7aZQZJZCRGFRmc4RMk7cdO/51U0RhLetDcXEMFns3Sq0oUyKD90H15JrOFBaSMGyG6uDDLHKtwLiN+cBumOMkdc8mullvoZ9ISSGMI8ihAUTB7ZJ59+PXr1rmdT0loJFgjnZvlDN8hG36jr3FWNOu3j02TTFfZJM3mSvNLgEDoq+hPOST7cVvOEZpNEs25Z49OgkVttxZTBVZWQAAD5Vb69Of/r1b1i0WaC01XTmjltt28wqhPl7to6Dnk8Dgde/NYCxNfaTMq4jnV1aBApYswGSq47//AFhV7wx5kcRedpJV+Vtqq/7px0zkjLcdM8jntWbjZBfTU6zTNY0t7e5ms4Zra0yFVmAwCWUsOclR3/GuZ8RTxvfRT+XLDs+VIBjhc8dBj8R7V1GhxW0dk72srFQ4YvGFDMTnJ4Hy53fofTNc74tkKTwrHefaBI482NkycjnBYjnr1Hb9cIL3rITVkkafh3VoZ9Mls9QuFjtzE0YeMfMm7gkLjnbwePfoDWfeR2Gk28yadHHLIJFxdSks7Y5JHbrjsO3rTZtHtJIodRhljtUlJYorgqo54HbgHvjAHahYdPOhXSeS/nK67bnzMl4ATlGjzxghcHr9cCtYxS6lRVkdBBq048JXVxNOJp7o5WFI8eWiD6dCWP1rG/s43bWUl3LIJprhFVQflWPcF/T/ACKqQPfW2nm1tZLdrf5mzOu48njaT7Hr7itzwfp5u/EdlJLdqDFKsl0+7G2JV359OAGH4VDVtmVvoal7dzw3dxDDdIZiWjh+bPlqGwNuM7iectnqW7Vz2urfRNuuY7eYgqPJ3EkAnj7pAz7EevrV3VVZ9RXULaJ+cBFif5ghJ+Zc5x3796zX82UeYiDyQFPlMxTccdj1L/kOKiW6aCqyhHNfQ2lzcRWnyOvnNhBkHJBXaOMc+3QVnIZI52aazuTeSZdVVCo6/wB3I7/Xvxxmugt9Qt4CNzXBDddz5DEHqM98EjPJ6c1bnlNrcTrbRNco5PlBJRwzKcgs2c5+bjmslWcW047nJzNdCrot0JII5tT3rFGxTYT0PBPB6dPfNb1mum218l55pkUqxSMuYxnnb90/L0GQf5Vyel3sFnJPJJDJbkg+WVba5yRnjjPr26CtqzdpbsXkwiPzo8gYHc64wSWHb27GpmvZtuxMkfRPwq1i71fRjCYZfKtcRpP5QRGAUfKPUg7s8f4ntlhY/wCsLmvGvhr4l8RyataafDqIuLGNtrRSKJNiEdCQd/pzggcc4zXs7zsOAB+VfcZTXlXw6trbqzyq0YwnqeE/tZyNbjw1HFu3lrlgCw5BCCof2XGE+ragkrOHS0xszww3ryff/E1U/a6uw2o+G4Xl2nypmKhe24c5+orjvhb4tuPCOtpdxWolWbEM0ZByQzLkqT34rlxs+TFxlLpY9CnHnw/uo+uRBGD820D60f6P/k1538SfiTpPhCKGGaSOe/uVcxQh/lXAPLnt82BjrXlH/DR15/0L8H/f0/416FXEUqbtKWpz0sNVqR5ox08z1f4+68+r6VplkLi3nIuJJH8hmIG1QFBBAx95u57c14xPasBnBFdP8eNU1SaOLUtB1jTry3juriV4LSRWeNH2bcxnuAuDt44FeQR+P9SQbbiC3mHfKlT+lfIzoubckfQxlyKzOvW5lhfaxPHQ1dttSKkZJrmdI1pdbimk+zeSYiuSG3A5z/hV+NhnnNZOk07M1U0dbaX6OBljmvpb4DeI9S1zw5Nb6lvl+yOFhuG6umOhPcg9/wDCvmr4deGb7xZ4ht9J08cucySEfLEg+8x+lfZPhfQrHw/pEOnafHsihjCAnqfUn3J5rppQcFd9TKpJNGnt5p2BikU+vNOAz3rUyQ3FKFxQNvOCDjrg9KUMPrSGQ3Fva3Bi+0W8MxicSR+ZGG2MOjDPQ+9cp4n+GfhPxBem/ubJre4Zi0r27bPNJIyWHrx1GOprshg59aCM/hQB4/4s/Z98HaxNLNZp9hzb7YolQMvmgcOzHJIPGQOe+a871r9mTUgJWsNXjk32xlkKuVLTrnbGN2SQRgBuPQjFfUtG3IqbFJnwxrvgv4maJdXks9rqBdbUDkMot4FPzFNh2DoeexOa57UfFd632dNX0KOa0tN0KW8gYxSKRgFip+TGATg544xk1+g7qpQo6q6EYKsMgj0Irz7/AIVF4FD3P2uxa5e8kZ8yy7WQli2E24wOcY9hUcqNVXqLS58gWVj8N/EE8pW1m0994SM2xOScEswTqQOmSDnrgDosWhaLcWeni1mW65kmtzqEuyWFFxx8pA7ZHsc8V9KeKPgV8OoLYTzG5t/325BuDOy7dpjU9ep3Z56YxivJ9U+DPiCG7vLGwA1GLyFDbCIkUpkKEyQc/MG7Zye3NZ1IS+yxyqxkrOKPFdJ0vWoDPNcwyPGjebsbCRNkcnK4A4Ax0/WtfQ/FGrRxTX1l9ogu0KxI0aAj5iQQSeQNu7nBrdl8PeLtLmutPv7XNg10UuCpBbzVRggO4HIVT059a5ttQ1ay1iHStOm8mOEr9rZCgebD8+2M9vXJ71SqSTexjVjFfCz0ya3j8R21lqP2OKW2iljE1vbI2yMYwW2H5nxhTktnkHJya1dLOkvpEelx6WSyyFIpTGWKnOS5LKWyc5HYcmvN9L1GOO7uGt7zy3Vv3L28xB8tcHDH16jrzuHHGK7bw9qeo7W+zajA0mGYSEklo+Mc5yOhz34x0rjqVJII7HUah4I1BZobeytdNuF2MI7r7Szq7GESAMc4II28ngcjuRXG2ws7yxnX7TdM9sRF5K4ZJH3AbF4JH3SeD04GOc2/+Enm0/WDBHqP2JmYgo+NmOVJ+UnoeOx59s1Vg+yW9m14b13ty8s8dujljHcAFVdDjAjBwCOvTkVXPCaWlg1Z017YWSeHbcPHdPcYMcqlB5e1vmDBgx5yDnpjHPTNczrAm1LW4ZrN7t5Idtv5cKg+Z97O0EZ3fKT6jaDjrXQJrel+IrG0mutVlt4Z3aFbeL5WtgpUvNsXl2bJVe3zH0NXvCmji3g86FbbVHbYzuH3SWmJAQdzDPzj+LnIfA3bSKaw6U0+gJX1OuHh7UIfAY1DS0mj1JJTPfy38xuQy8x7BkZI2vtx3VieeK0PFniDSND8DXNrF4buGuYtFktbi5Ey/Z03KTlgMqRgM/T0XqcVy3hDx74mge1tb3VGnszJm4h8tR5iMcE5HJIBxjPI5HIGKf7TXhPUJLaTxBoVjFBptxZpDcNLeFxMQgkP2eIsQBhecd1PAxk9lNxlsOUWmfMWlyWdxcKNTleONiMEPwOeKr339kxPJFbu7SKxIlKg+/B74OeeM4qmQkiSO0iKRhdndie4+nFZske2QntTUNTnNPT9QH2559QZ7seU4j8yZlw23jpzjjGOM+tbC6DDbXK6heyzPCypJCUTKyZHORyQueMkc9RXMQBvLmkaAuoG3fjhCf616F4Sa4k8PYuneQSAxrtIJUDABYHnA5wR/IVFeThG6JloY1peMt0sWnRn7SZBs2qU2Du4OeoCnPGB17VJqdjFNrU09r/pgOQ1yG2RvgZLtnknjJ9TV7xDarJBNZ21lvmdlmL7leQkhhgtjIGAD1x27g1TmtvEV4qZmhWQfJ9nWMjAxjkAYx8o/TFZprR3sKKe5oeErtPLvILB2mmRNyPs+RWBBIXJBzgn0zgCpdR08STWF/I3EiKu9iflc9WcMOhyQOe3WpPC2kiwcm9KSkcnYoIZj8rKSecHnt1qn4iuraG+nk+z3EIG1GjMgJbBHPTBwR9Km6c9DRkniJraOwfR41jieNgY8nDsDkncT2yAfow6VQ0+we6s0EdiTiXy0YA5KkAjnjJHOAPXvVVtNY6gby41SKPdK20Tfe4PGQOmeeRxwK1tLMNjqFvem8unjJD/ACNvC5xknJxnHy5qmuVaMHuTXGnTBYrWZkSfZ8gkPyKS3OT1O7+X4Vq2Tpp+iwzTyqGvI5ILeAybxtyWbPHo2M8jjFM8UTR/2jJHZq8qzR/KWk2lQcEgccgHvk4xWPqesj+zY4rO3QJFJ5SLO4LBCDz68n2rKEJSRSSi9TVvXL2+ZI1WVQpV3JADZGBn05x0qi80EETRXTLNIxVZdjYO4/xAjPQHH3c5NYd3qmo3+tQWkCeW+QyKhIBIHr6DB9uKuR3HnXiZmudrHaGiBy+ePlXHqOn0OKfsGkRJdi3HYWkKw+a/3vmZp8CMEA8E9+vX296r219GoaGadUjcYYRAbWcdwfTtkYqC/mM1h51u5Vozs2lWyckdBwMZ55zn0qxfNZ22mNa3M8VvP5YljLsAZByRgAYPvk+lZqDt7zuZcvco3txb7BGqRoobeCASc4OQOTnqOv8AStaw3Lb24mnMXngyK3l/KoGeCcHOTj5cdfSud05VuId11cJDyWiwMKeOen64rrtAm+1XEcclq0kEjBm3zBsHkggEEAEgj64rScEtLXFJWPXPh5baVa3Flqd59vWW5ZQnnhIliYBS6t5hyQu5eR14wSa9jK5+Ycg85FeT/BvU43kXTYJJoUEnmwpAOAMBWVwwwc4zxyPwr1XVb6w0yFZb+6it0ZgibzyzE4AA6nkivrMolThQvGyR41enKVS1rs+a/wBr2aOTxXodsqnzorJmJ9QXOB+lecTanHpFlGpgaPVre4RxFKhHllcEZB69VI7cHPWvY/jT4YTxv4wj1K2vlhtbWyEIVYi8kjgk8jgKOQMk/hXjnhHQ5r3UbqbUVdpLeUxMshJIYcYOfTp+FeXj8RTq1nKDvax7+Hws6FGPtI29TOWx1TXpnurwu0ksryvK7Es5Y5PBOBzk56nNaP8Awhw/u/rXdQ2McCgIoGPapvLHoa43KUndmlzW8bafd2Xh29t9Tury92xSzJ5pyFVl+QEZ525GD7mvny5GOte8fEC/0uHQb21TUvtFw8IjSMuwOM8HBzkda8Mv12nFOluy5nXfDyL/AIk17J6yIP0P+NdHaxNJOqqhZmIAAGSTWZ8PodvhWVyPvXP/ALKP8a94/Zr8E/2trZ8TahFmy09/3AYcST9R+C9frinKN5sE9D1/4J+CI/BvhdPtEYGq3qiS7bHKf3Y/w7++a9CH3PyqIdKmUZj/ABo3ZLAdQBzTlHzDjjNNHFKrYIPpTEj4n8Z/ET4jaR4813+yfElwltHqM6xRMwZUUSEAAEHjj1rW0H9pTxzaRL/aeh6ZqaDgum6Fz+RYfpWb4o8P3Vz4q1KaWzm8t9UdpPl6K8xI+nBrlbDSGk0yS4SH90HClh0BPQfpWkY6GfOe9eC/2lItc12x0Wbwhcw3N5OkEey5DAMzADPy9Oa+hgD3618PfDHTVh+J/hWVuXfUYG57AT//AFq+4mJzwRUyjZI0TuJ2OaUdKOMUg6CsygNV9QgW4g2s/llfmViMhTVk+9fPvx0+MniLwZ4+uvDtno+n6jpgtomYOzJKS65I3Zxj8DStfYLo73xBql1evJDdCP7LBcPtO0krtTcCSOR1OR1wK2PBUNo2k3k8zfaZHdzP50Y+bIC8j0+XGDnpXzvbftKae73ttqfhWeB3dZEeKYTBG27TnO3Oc9sd/WveNLuPt1zYSkfZ7O6V8Qo3DDCsNxHU4PQHqD1qmtBJlDx/Y29raw6bbww2bXwRWlWHPlr9z5QASGYOV4H86+UPE76NH4g1GBY5HV7+S1iDpvbIYgKenAHUHvX2pr+iQkvLp8UqXTxrExVywZA2QG3HgA5OR0z0NfCvi/UE0nxhrckoubNmvpfORjnJLFjjjGegz3BrnnC42zJuYjFf3EUYkaLOyLYuyL647/UVf0HWprW6RInJfgM7bc/L2Ujjnn659s1f8M2FnYzGTXFDWs8SzW4WZQ6K24pkAMTkYGMg4Zc4zmuh8GeC7jxZqYbTdq2lm/yzFdgBJyCVGcAfMQMnp1qZwuil3MbxteyXieUI1aWJXEssEOTIx6jI4A557nFZ2hR6sLG2urcJ9iN55YlcA7cj5s5HC8c54rptf0uzg17ydHllZbSIFY5DnzGAJc7zycktjpxgVf1XV9OtfBUCoBJFLKm2Pdy0hhQYOeRj5v8APTOELe6NLRs5+28XXGn36q8a3CiIwq8kavHjsdjZwevJHtjrXafD/wAQaJeXE9/dXUui3cjMstvb3UlusxVTtwqjBfO0/Ng8nAHNefT2UEupPI1o11CkLDykl287AwJHJxz09h3qey8IzagzNa2EtiwfDu02cHAIOCMd+575rRJoUZraRqfDmPWpNWtn1TTU1JYEeV7eXcAqLt+Yr14LLxjOMn3H0jrNneJrmnap4e0dNSmOmpbmzuYURLaH5jI45OWYfKu0bct1I4rwDQtI8eaVJBqHh8i5kZiF8s7Zht5YHvyF+hxXpPhL43anpOoNpvijSGFo5DJ9pj+zvA2Bu2YBXqeAPUdM1UZOC95F2UtmfL3xF8Py+H9TWNiGS43nhNpjZXZGRl/hIK9PTB6EVx8m4Z+Wvon9p7V/CviOTw/PpN5eRTxwyRm0mK7bdC+Rt7YJySRk/hzXko8LXRtbS+8pRFGii5VXyZNzE5H1HH4Vt7SKsc804yszNtZJk0iO1kuHgsw5nyI8jzcbcHpkjHHtzXQ+G73S/wCzpRDHd+ZFHvdpSoO7Ocp644OMe9XrzVdGQTaba2f9mWy7MRGLfsCnL7u+T1z6E4xUNzDZ2WqafdSSGG3E+2OSFw8HlEkhRn58HJPQ1hKSno0ZqSKt7qVniG4WCYyzyIMZDFiT06YB5B6VuajaTQWP2q3hj37DvhRwCo9eeevPrVd7LRL2dprZhKpmzGPMwAwG4bS3b9cfTmDUL640nUisixruTcgDnBJAAzjtnOQOeB0rK19Eioy1HaXqlhY28j30fn3Um2G3jQkALnqT1JGB9TjkVOtqdS04/wBoW+90fzQ8knzKS2MZ6gfX+VRWGqNqxlEWnRCNf9e/lsFJHfoeh9RVq9SawsphbkrI2J5Fd08tUGBgnodxycdB05pSTXqV0MXVtLZIpXVhHbMRvTcWB+je2SMkYFVtDjjtVle1jfspjlHIG7IYHp6fnXQS3P8AbEUlpHeRWrRLlPIydxZf65IPPt0rnrSbyZhNK7llBG6JgxUrxyrfgce1aRvJWZKSub2seTcSreOkizXEAQmPcVXKgMqYxtz8zZ+grEisGuLlEmspEMcbRjY+MPj+L0I+lai2cYsIZvOWaJdjbGTByBtDKecevv1qxG7C5ZLxJMTxDayAL5iYzkcdzjJ7c1N2rWZc1edzHl0qGzj+xC5PmXmP37SACQZOEjyCxUcZPGT34xUFx9n0+4gjkuJrh4Uxyg+VhnkHIzyTgY4z1rZvY1kvj+4S9WOEbnDbnSTB6t36H3wPasnVdL8m1F6skollmVYy42szEkt97BJGO2efyq/ap+6yJNXsSanOh0MyXDLB5vyM4Quf+AkNj6jGRz0rm7f+zxHAxu/NkhZg63OSgGeCi44z6ZrW1SyeS1aUzzxW21DCiRZMkn93qOfwrCiW6nWOwtYpJCZPljYZLOeMj3Na0nDksiYM0Ljf9oaGH7NIiYcMsg+cde/P4Y/PFdP4KjudWv0ja8jVpRtZZZfJQd8DbgADGSTx0qHRvCWpXNpLdSRyW22FyxmIhKSJtJBBHQZHHB5H47uo65bafa3Pg3wbZiWKaE297f3aq0kmSNyrtACpgdPmJJPIFRJKehtLDysnLRG94y8UWXgxl8MeBJjNrChorvUocgspdX8tTkqQuCpOAeR05rpPCaeMfGunxWY0u61K42Kl24XEWfV5W9ucAj2Fef8Ah7QrTSpYhITNcMAC7c9e30zX1D+zEAPDesLj/l8T/wBF1pUftLR2SLoVPYfwzA8LfA7WluJ/7c8QxWOnSyiT7Fpg+bO0A/ORgZxzgHP61z3xs8HeHPCOp6Za+H9PFoLi2eS4cuzvO4fG92JJJx3r6aIrwf8AacA/t/Rj62b/APow1pCnFJ6BUqzn8TPGJQA1R/L61g+LPFMGjXf2T7O0k2wOOcLg1zP/AAntz/z5x/mafKzGx0fxRtDa+K5bZlUGOJB8rblPHUHuPevONZXE2K9A8bPLNrStNM00n2aHc7dSdua4XUoXn1FII13O7bVHvVR3L+yerfCvQLzV9C0zTbKMtcXt2VQdhwBk+wxn8K+1fB+h2nhzw/Z6LYj9zbRhd2MF26sx9yea88/Zr8FabpPgDTdZzJNebZVUvjamTgke5Ar1qMcVM3q0Ml7Cpf4ByRzUSHt3qXpGPrUoTE70ueCOKSiQqkbuxwFUkn0GKpknzr4nvNRj0fU5pNNgZMl2eK5yfvg5wVGa5fwIkLeDrGCbS7yZTcNIZIo1YMVf659B0rU8R6Ott4Zurhru4fy4HESF+Au0nDepJ5z9PSqvgC0kj8LafcRySedcB40bGRCpbPA+vJP0rdGXQqaD5M3x00GO1heKNL+L5HjKFcNuPFfXBGK+TvB8c5/aF0WOeQSyrcKzsBgE+WSTj8K+sDms57I1jsLik6dqQ5pVbmsyxHO0bjXyX+0ta27fFzU7qQlv9EgjCnoGEaYP619V6n9o+zu1uRv2FTu6YI6/UV8ZfHrVJr74t6ruyiCO3+XPJbyowwP4gmiO4HnMWhxTalJNNuKkgqO3bOfyr7f1LSXi0W2W0aRhA6XEAGBtIjffGF7AYXHTrXyIm77QIWjZG3KMNznn1/CvtRJrebUjZzh1ZQ6o4OACqLkfXn+dVJ3SFazsblgyzWkFw+/5wkjYyDkYP17dK/PsiTU/HfiA3pWU3WozCNZCCSfNYBdp9uOlfoRAR9kVtu4bTkDvXwHrdhHZ6/cSJFIJm1C4YMGOxlaQsoU/3s7we3Ax75WuULc6b8n2rUtTuZ3QBAMBUCbuRngbsDsO3pXQWfiK/Zf7O8L2d2trty0NuOZFGV27u/Xr79BU3jDVbbWNMtrWztYreO3hIWJQiqzDOMdz69sD61c+GNvfPDqNjaXFrbxzRwxyyAqfvkZ+YkYwMk+uAB1rJJ9xp9jnPDetbPGrTXUha1gY/JAFUEf3C/IxwOh5H1rI061nvdJutQRpGEt9JugyWDBnyoHHXLfl716Trfhvw9eXDWPh67imsreBmvLtICWlIBLZGBjBXoMHA71yHgqBL3wtCv2YqTdLLLhsfIA2CfU8Y+hNNLWwWtEpm1W38KJq9vcXC3NsfNJ2FSwZwCCckNzgL36VveFfGQ1C7iubmCY+XJFAYpfvSY3YJOMFsHj3I4NM8Ty+Vp0jXKNa2hUbj93cdy4BIOO3f1rG8MaXFe+L/C1iJGOn3OoQwyvyCVeRSWHPA4HIPFNzfNykpX1PoHTLuPw/oWtqsx8zTnF1AhHO8FQEYdQB5oJANdj8N9QtPiN4Ynl8R6HaTmFzCHeAmORSvO3dnnscH0ri/iXpsdvaHStKsDbi4uFhuPNfJ2hS/DnOM7VwT12+lej6ZqElh8JZdRsYVspLHTpDGgUMquiHnHQ8jJ7Grb97cpL3T5Y/a08G6H4e8c20Oi2CWVtLYRzeUjnaJN7hiAemQq9PSvHJNQ1NLBYVvJWgQ7HiaQnd3U89MYxXp3xU8Wan42mtr7XlhGo2ha1keGHy0eIYYcbjzlm9OorzeWO3XUbq0STzTFuJIU4wOh/UUxWUtyhrFrd2c4FzGLdpIvMUFh8y9eMZ7Hkdaxbq6uZni8yZn8hdkeTnCjjH04A/CvsP4jfAPw7eeGpfGNtcPa3cml2xWGO13xxyBIwzkA/d2g5OOM55xg+Gv4Q8NaZp3iDS9burKe8s4ZZtO1OwvI5UmdR8iEKWHlsT14IK4H3quKXQy5LHBafbxTz2Mdqz3FzcqQ0TPhI23EdRzjHPY81a1Gwu9PghWa4S4tzM+3GSu4Ha3XvwP0qnf+H9Q05oJY7qyuklhWdWtbtJGTKsSrAHcGG1s8enqKoCW4jVYfNkEKsSABkKT1IHrSlFtiszvh4gsbXR7JI4cTK3lPA0bZjGeWJ+uTjJ7VW1+O1GqztZ3JuYTtxJsOSDjGcDjHToPSuduDDJaPLHqEr3GY2YOjMDlQHJJ5BDVa8Nwrd3GLoXFyUBAEBCluOOSfr61g6XLqNXLdro+ozK1xHA8cKcSylgoPIXjPvWhcwaekEUcMq3F75R3tIhIcbfXP3t2T68/SvR/B9pYW96v9rjS4YVRZZoLm4CM0ak5KA/eZicdMnA98dVqdn8MG8C+Kry4vPC8l9a2Tx6LHDdqGUxrtjVEyTuIUcZbkn1oinKxaR41am7jSJZUCxbVd2znK5wB06Dkg/Sob1orGZbmQNJE0nmLI67gOOgB+91/wD1VShvpJmhubl0uZNpjRPOzISTgH17Cqeq65JHbx2s1lDPHGGDLMmGHJ289cjJ/So9nJsc9x0+pNNZzi302SVg7MtwXIVxnkbOh+tXJ1klsrWNZCIRFuyCGye/PYYwMcfyrIg1i33yRyrDHIY/3cwiyoJHYE9PSqlvrl3tdTIJJThY5C33R0xjuMf09Kp0n0MXE6qC8jhucMtrcSAjJgiym0jr8wwMV3Fv4XkuvAsnii3WdFZXt7Ce3EbosmcsrMduM8DOM/ermPhdoGq63d3MlvAI7eztmuZpDuIiUc7gR0JJx6frX0nYeKPCWk/CWC3tLMalqOy0kuLOaEyESBUBdE3DAUdACvJ6Ek5iNBc9xxhZ8x81fFfwr4w8O3dvHqU8jWs6/vJYSwj8wE+w2kjDAc5HzZ54z/DbDTbL7QkQdjKqnIyTk8n617x+03440fxV8L9IuNPldrY6jmMm1lTYAjKVJYbSQeOD2PpXzu11fQQDyBG0IOMBvmLYyDj27V1SgtEjaUm9Wb9t4qt7jxFHYGKQO9wEUlcAEHGK+sP2aCP7A1rJ/wCXtP8A0Cvh7TVdfH9r5nLf2hyR67q+3v2Zgo0LWScf8fadv9iias0Znrpxgd68G/acI/t3Rsf8+b/+jDXvHy+1eC/tOADX9Hx/z5v/AOjDWkeoM+TPiijL4kVixbdAuOOg9K5Tmuu+K3/IwQf9e4/ma4/dWiYj234taK1l8S9T0i3jj8yExo4i4QNsBbHoMn2rnLTQUtNRW4kfzJQDtAHC16P8RG8/4qeLLo4ydQZAfYKBXKyDN8B7f1FYKTLi7pH2P8G4/K+FmjL03Rs35sa61cCuf+GMflfDbQU/6dAfzJroAPlpT+NjF7ZBqVmPlLxTFyDycg1K3Ea/jTQmRrx61X1lyui38i43LbSMMnjIUmrPU1R8SJG3hvVI5BlGsplYeoKGmyT5u8bajqA8KzJLb2JR0+9DdljghhnaVHHX8qTwFqFwnhvTrWDTRceVbbmK3KA4ZuDtPTpVb4g6XZ2PhaaaOMtLjcHYn5V6BR6ADipfBdnE3hnT4orcpHcWwM8iNhs5J5PXtit09zG1kO+GrPdftGaZLJC0RWR8oxBIxC46ivqnivlj4QIq/tB20a5YRCZRk5PEZFfUrVlPZG0dg4P1pcUmM80oqCxrKrKVI4Iwa+EP2i7iOP4w+IYY1PnJehM+wVcH+dfeHcV8E/tJxZ+LXiS7GA39oNG2DnGMUR3C9irZ30btbSTPy86ZyOvzY/qK+yoWjl8f3kTgGCZnMY3dHVTG/wDL9a+GrSNri60qzZsZu4foATx+FfVOsaxPH42vbyZhb+TcPCF6FHbGSPxOfxq7aIKjfM7ntVjH5cLxqfkDExn/AGSMivlXVbTTpPHF9p95HiOMrNYNFCWHmozmRcDhmJLNz1A6dz9XoY2twYsbSnyfTHFfK2jabqmoXOozXF9E0T6nKrIY8v8AOMBR6LkdvX6VinaWpSTa0OBvby1SOP7ND/paEFmKkbSBj5RnHUZz9BjjnpPhZYXNxqChsQ21xIsTOh+ZjnnH/AScn0rntf0x/wC2bjRlO67WYkhht3k/dAz/AF4rT8Py6Xo2tTR3sjobOD+BwSZccgY4Jzn0A4FO1iEe0a7oemaLo2v3aPbwA28skcW0bo41RmGD6nuOn51w3w8htpvhRdQHymvLWYyHBDhk2ueeOCobGO2BzXIXutat4imuzIZ/Iuf3TsCSI42+XHucV0HhjUbfS/D0uhwWQjhkPnu5Y7yzIowfwQH8TUxj+8SNG/3bZzPxDKJ4A1KYqrMhi27lyB+8Fcb8C7i6ufHOnaerMRNdxEoo+9gscY7cgfga63x/d/8AFv8AW7BwoMkcTKD1yJUwRXGfAJkt/iv4fnJACXQfJOMEBsfkQPyroqJdTGLPt3xPDZ6pdeHdI1FZ3W+dm3R8DKQvnJzlfYjv9at/EGCHTvhJ4kt7NTHHBpFzsGSxH7tvXk1oxLZ3VysjW8TzWLsYJivMQfIOPcjj86x/iPqmnR+CfE+lrODeLol1M0fOdnlHkmsftGn2T411+zaTSotQWTf9onnXAHQIVGfxyfyrz2wjL+I71ME/IQcdhkV3egSLcaLYyQb3lV5MqW43mRsAE8dxXGQ2dxY+KryO4URsUBGHVhtJ9VJFF1dolM+yPhL42vfGHwl1+6vmtwlrYG3t9sq7mURMDuQfdwQFBwN2CcevhOo+GtBs/wDhJUGm+Wo8Ji5CSkkrJ9ph+cf59aq/BS7Efw58bR39wYodMt5LqGEyZEssmY+mQAQPqemKzD4ij1DRtRhg1Tzb2+0NLHE4CnebuNigz22jOewBrSKsK5yHwvsf7S8TzW8IGRpl6+T/AAgW8mW7ZKjLAeoFbnwO8EaR4w+JkWg61cSRaWIJZZpA4QjanynJ4HzFc+oGO+au/CTwtqWh+IbvUNQktVifSNQt0KTbv3j2zqg/Etiux/ZLsZU+O0ltNGC0GmXBmB7f6tSPzak2raDSOU+LPws8ReG/FkvhTw2l7qejhEuxLHDuUo23LuVB4B+oAA5Oc19A/Db9njSPDng+CXUJI73xIEMomiJEKtncFwcFuPlJOOvTjNe5WdjZ2f8Ax6WkFudoTMaAHaOgz1wKnOcdaiUrjUT53/at8N6Xb+CdJ17TtITTtTNykMoUfvPKELsUJBI42YPY18uwQxNdiNCdsvlqsLELhtznknAOM9fUV9jftZyMngTTgrKpN7KxJ7KLSfd+mfpXyF8KrvT9S8Y2Oj6vCFgnMK27xqC0cqklTk9mDMCPoe1Nq0Lj62GW+nxJ4pttxTetmrCMNuI5BBJ/Hj2ArI8cWtx/adxctu8nzSF9Oc111xp8ll49it3jhQppQI8scMPNIBPvgDNZXjbRtkFxqQuJTulH7s/dGaUHohyTTaOIvPJBWPbIZEjXB3DBGM/1p+hWc9/rdhZ28LzS3FwkaRKMl2JwAPzqK+GbrI7Rp/6AK9E/Z90tx8U/B2pS5w2twJEPUZOT+laSfLFsySuz6btvhldeA/hPqS6fPJLeXOnSPq0TXAWFjtHyjPXaNw6jPOMZrhfFng261HwL4euv7Lm0yGFbe5uHSQulyJYjsKSFsBg3GBjGRjHWvZvj5rt5oXge+l/dLbSwywyMqKZArRkA/McAZxk4PTpXiMHjGPV9LhuZfEryx6bpMUFvpjWoSGa5CHZvIww24DE4IBxzgGpjHZl6I434u+HLWy8PNfW/9nybb1UH2eNt0KMDhN+CGHygj5gcYyD1rhbNI1N3JKXIgMTDDEAcHPHfpXZ/E34kS+IPhvo/huO1ghtreUSymIBVE6gqyhQoCjGDwTnPrzXGWCpIt6EkkeCQxL833wOeuPxp3V0TJmdYlZPiDauhyragSvuC1fbn7M6NHoes7hjN1H0P+xXw/ZIU8bWvlnCfbiI37cNX2t+yvP8AbPCuqz/OD9sVSp45CYz+NTUfvIlHseRnOD9a8I/ag/5DGit/06Sf+h17qfx/OvBf2oG/4n2jDJ/48n/9GGtI9RvY+UPio2fEMI9Ldf5muRz/AJzXWfFI/wDFQxdz9nX+ZrkqtIm59F+LJvtHjjxPNx82rTj8mx/SueADXw65yP51pTyNNqurzsctJqNw5+pkNZ0I3aip/wBpR+tYx3Lj8KPtvwMvl+BdCXsLND+la4OPpVDwquzwjoyeljF/6AKukUS+J+oybqM06T7qfSoU3D61NK2dvH8NCE9hF/GsP4jXjaf4C1u/WPzDBZyPszjdgdK3ATxmsrxtop8ReFdQ0Vbk2rXUWxZdudpyDyO445FD2EfIHijx3NrmkyWP9kmAOm0MGdv/AGWnaH4+n0nSoLBdJDeVEqbnLjOM842+9esr8AdT3AjxfCi/7NiBV+x+BFwObzxtekDosFsF4+pb+lVzC5Tgf2er3+0vjbFqMiLEJIJ3Kk8KSvTnFfVbfia8gHwM03jzfFmvOB2DqM/oa9I1yY6ToAuodxSy8skZyTGpCsP++SfyqZzSjd9CkjXRlYHawIBKnHqOoqGa6jiu4bdzhpVdgc9lxn+dYHhvV428V65ojyBmjkW8hOescignH48/jXJeLfGlvAyzK4E0f2xME9iqEfnuwK5KmKjGHMv61sD0R6fFKklutxnCFd2T6V8IfHa1uNU8feIby3e3MD3skqSiUYcBsdM5zx6V9SXF9cal4N8G+HI7jM+r+U1427DNbod0mPdun4Gsr4i6Z4BOv3em2uh6SNR2Nd6jcCHJh/iA44Dvn8BW6qC5j4y069vLfUrSUshEEsUgZckgI2emOa+g7DXjrlzb3t2slxHcusz5G2RxnknPfANM0rSbOw1aaB4LOZDcGG1dkBEp+7/Jwfyoa7TTdW+2WVtH5Nu7BARkDOSPw5P4Cuhaicru59DeB7+4bSzbXSzM8aE7pBwV2/Lt/AfzrhLTSJL7Tre4tp/sibxJISFOVAU4z1HJB49BxXQfCvXTqU1/YMn7mC0WWMkcgEYI/WszRxIkVvAkrxxtFgMpwcsQqFvUZA6Vz1Frqb0no7HgfxysZNN+JM8SbxIYYTkLtJIQKSAPUgmtOx8DXmk6DZa1fyxldVXyeV3GLcw6++ATVr4vR/2z8b/senrGHeKK3y/AVjnnn2NbnxG03TfBXhafRrjXJNQ1CaFfIiL5EJ6uw9M8CrbM7bnnWnzBfECwWrObVJm2gk4O1SeldFrEhglW2ZCFWOJ1k2/M2Y1Jz9On4VgeC9NlnuotQZ9tvCGyWPLMVOcD0x3rf8UTRx+Ory3Zs28a+WQOduyEA4/n+tEF+9v5Dk/3VvM5X4iL5ngm8lYKRkEblwR8w6fmPSud+C2mrf8AxB0NPPjgikuwrnHIVlOQB3JGR9as+P8AUGfSJLS3V51DAk5y2DgjI7DjI4rJ8BNr1pqOlT6faFJo7h5lkbgMuwgp7fdPJ6c068rtWMUfZvxX8WQ+D/DttDp7mLUZ1JgURh/MCDLj3bHP0BHHFeNx+LvGfiPUBo+mTXEsl7ahytwPLMiqSXXIOM7t6cFsjjHard147srn7bouu79csLy3SaDfhbiJjFuKhwfkdGYAk/eBySK6xTpEnwg8N/2KbyWGO9aWaC1gZJyyeYpYoAWQhwM8E4PQ1yTjzSvfQ0s2eZeNtNt/DmupcfYPKW5hS4EZcMFZhhjnAP3lOCOa43VbO21q+aU3Gn6Uqu5ZjGxeXJ3biFyO49OtdL8RvEU2o+JG1Gbwvr3kup2CK3khWBAx2xElRwPU4/LOea1G4hvL6a5ihFuJ38zy9hBjYqpK9OxPSuevzwvUT8v6Rm007l7wt4bg0+Oa2sPFyzLPJ5ksP2TCu3Yfez364re0L4maF4I8fFfFKXMkcEPmRm1hDhsqAq4blfujn2rnfC05XV8DzMFcrnn0HWuI+Ium3Wu/EW5gs5CAsEfYkAhRgH0yT16VjgsVVlWlCrK6tfp+iGmep+O/jD4G1LxZp+saJdXAh+2CS9guLHAZF2lDjoTlRkd8VF8J/iR4P0X46+I/Gl/efYtKvbe5SyJhI375I2VSqj5SQlfPeraXqGmzJBfwNHK2cL1OAcdqdcIW0nKqzOkgUY6AYNezFReq6lqTPvXTf2ifhlcRt9p1+3t5FjD4+dgxJ+6Dt5Iqnf8Ax28CXl/Z+V4h0uFAVkjeSeQhHIYHzFVeQoxwDyWHpXwLtlBwynn2pu5sfdIp8iDnZ9aftL+PvDPizT7Sz0fUrbVPJZwktkzkkvC4AKkD+Ij86+fvh9byW/j3R5ZIn/dXMDthCSo+UnI/HFei/scTR2Hja51G8ubeG08sROkt6kCsSc5YMRuUdceuK9X+IV5p138UvEF7b3Fs9v8A2QRDMjAxyuEjIVWHDNnPAOePak5aOJcYt2Zz3haCE+JPFV2YsBfBVzsZ0wVxLx1HBxXWftM3djb/AAV03w/a2cLXmpw2u140GUKNEeSB3B7186/tAXt0njWPybmZI3tMKqMQG/fSjp+Arm/Acmqf8LA0m1nSe5lW7j3W0r43dDg546etZ017ikXVb5mi1c6PFfeF7fUdr/a4ohH8v8W1tgB+gAFdf4Nl/wCEKm8NeIr2awnXSL5LuWCO8Us4Bb5RjPPP86b48+x+HPiReQ2k09u8sCTRxI21AWUEnOeMkE15pfane3FvHYSXBW3U7ljz8uc9fc81nJ1Jy5VojBto+k/jL8afBfjrwe8UNy9rOIZUjs54ZN4crwwdW2EZ4wRn3Ga8E1bxZLOtvDptrBYW9srKBB/GGGCSfUjg/SsvRNDTWL37KL5Yyql2ZkPQDn/9dNm0i4WH7RGpaBNyq4Aw2Dn6n/Ct1OO19SeZ2I/NklVWfayjOF5AGepHv0/Kltb24hnVYJHUOwBIODgH/DNVlcKm3NS27eU4kZCQCP8AGqRJbivd/ie2umRInjm58sYBIPXnp619p/sdyed4C1OcKqpJf5TawPG3jp0+lfDkLO2qI6jJZyV/HpmvuX9j+1Fp8PL62QgiO9Azjr8gqZ7otHtbDmvAP2pGUa/oo/6cnz/38Ne/Hpzg18+ftVtjxBohOObJ/wD0YauHUctj5V+Jxzr0X/XuP5muU/Oul8eMbzWy0OWESeW31BOa5zyJP7p/OtkSj1/Sr5pNVu4pGyJpHkH+9nJq7aLu1RP99f61h6IfM1gHr9410OmqTqcY6HzVrFfEi0tEfcOhjZ4f0tPSyh/9AWrTDNQ6aduk2KHAxaxf+gCpS1Q92MctSydVHT5RUINSTMoJLYGAMk9KaExB1pzZwK5nWfG3h3SmeKa8864RivkxLklh29O9YcnxV0lsGKwutp6lyFxXNUxuHpu0poLM2/FXjbRPDN1Fb6pOELpuGGXP0wTyf8RXA658dNMiEcOnxxLLIoIeRiwU7iMEDtjv7GuV+KWoxeNXh+1QLaLbOzxCM7nJOCeSDk8eneuejj06LBit7VRtwrmNTj055x/OvExWbScnGk3b0t+f+QcrO2T4n+KL9vOhvIIIslCps9hJHBwGGfx6VBdeOfEVxbzW0+omRLhDHIpiXBG3nHv+Vcn5ku1VdI3TdtYl+h69c981MchQkC/uwn1yOTx6141TF4l7zf3j5GX11jUYL5b+C4uUuBB9n84MFcptC7cn2A/Ks3UDNcO9xPBvLBVLNnOB0GPw/TmgLOu5eH3Yxx+nH+TUiORkT28oynAAOM47nGP6Vz+0qN/E/vJ9noaPh/xDqWmaha6jbskk9tai0t/NQOETJwFAxyCx/M5qLQ9cj0vR7y1lszdT3l0893dTSHzrhyCPm45HPQAdT61lsEjuPKQYZxw2crt9OxyffrimSTQiIMfJUYxhePmHv29OR610Qx2JWnOyeWxfS6huLyJvOjS23Dy1HzeRxhiv6GsO5WcM0ckbsJHDPIvzYCjrx7A05ruyjxt2gszFVbC89eD3GR2yKpS6rDJHPFNO1sY0JeSQAIQRxg55/wD1V62CzXFRajJJx/rsKzPSfhfrl7pd68cECm2lhBuHc/NGrMq/zx+ddp4Ys5luVnuJyzbVyg5yqqMADt0B/E18wxfFK60mOUWHnJM+3ErxrggcjIIORkL2NbWm/GrWUtv7PltY/txhLpPbMXZ5ioCblPTJzkAnANfS1JRbvc0p1YpWLfx31xNH+OOpXUVr5hFrCyjH3T5SgMK8i1/xVc6heyXmoXElxMx+ZmbnFT+NfEl74l8RNqniOWVryWBIJWjJjzt4CkY7cA/Sp/D6+Fo7O4a5sbeVYiWhabcZHXAYgcYxn6nn0NZuqo62uQ6iOj+FerDUtah05JBtaNxIO+SQoB+m6uk8aX9vpOseIru6UGa3eZrdTg+YrfI2f+Ak8e1cj8A9JtdM8VRX99dmZWaOOMxQu5/1iMeFBz93pjsa0vGXhy81bW9evkm2xXVz/ozyArtbflg4PQEZAHGcVMq8IPmb0NOeLjYu+ENQ8ITaQt1rFy6R3FvI6GRQNsgOJOD95yAuO2OMg8Vh6T4gt7O1ure1gaeZ3j8pipBTaQ7Bs/7MYH/AsZrmJ9L1qHVdltpt1dxiFixiicKAMsTjGAcAjkdcY6gVbtLe8tdUTdYNBK+AsbSBTyoJXrnqPT8qU5pq6Ek7bG5q7NLq5uGiSC4eVJWYHl2AGGB6Eglgf7wbBNacvivXNP0LzbGdoG4Vk3t+7OTgAjgjOcfWs+xhe+3yRq7wZL5EWW5IAUHpkZ9uAenWrcfhK41azRFmMEaMSFZSwdT1Ab3OT7VwSlzNc4oxnujcubzVNX8PJFcapceWoMkypyGYpzvBbJ/Lj0NYnirwr4os7PTtU0CyudbtbkOWhtLYObZeCmSMkkg8jjFdhZeG4bC1jX5H5JOCBg/U89BU0UMsKiOFGhgVuVjwB06Y71lColvG5u17tpRuzzXw5Fr8GtzwXHhzUreaQFgZrVoo4168lgMDI6HnnHNSS6fJc+JLyDTrgTrIGa7KlVySu3Gc9BjgZ/8ArekpFKyv5C7cdSwBOfSljd2mEJM0zJyUGdpHp1xT54OTaVrmHKtmji774b6ZdRQ3WoS38srqM+aQi7sYJQKcke+OarDwB4UgXy3tZ3bP8UzDn8K9Amj82QveShs/dCvk4HYk06w0o6hdmG0tjIRydrYA9z2qnWntFstq7tFHmUvwv0u4B+zXN1bZOVDESLj8gfSqrfBPxkzRtp4SSBl3FjNsP0wcc/hivpDw94WstMVJWt1kuMfMxYsgPbAJx+ldH83AKj8q6qUqq3Z0wwqteR8rRfCbx7bRhY9JVgecm4TP6mpn+H/i3Q5be+1OO1ijSZD8syuDyOMDnP8AnNe/6R4mW/k1MTWzwRWUrIHZGAbDEDGRyePWuO8XXV1qrS3Lp5cUScL5owoBznpyT35rWtWnTtF7kN0+W6PNviD4Pl8QazFNNcrC0XmxP5aF8kTOe/bk/nWNbeFdH8KXttqt5qksMiPlGlwmW6YGOf1r1rVreKaaeQyMmLmcZ3Yz+8PbHPWsTVtH07WtNNvqNqLmFOQzA5z6g1x/WJc3LJ6eRzVEoztf9Tyj4galDq/iGTU4L1ZisKRLMrKwYBeRjHbPX1zXKaHoZ1K5lkmuGtrWPIEoj3Zf+7jOencA16Tc/C2x8xmtLy7ijz/q8Bhj61Y07wG+m2si2N66zh1eOSSNGMDA5yOnPbnsTxkcdEsbRhG3Nr5mbnrqcRZaF9q0y4k0Fr0QgeYbtyELhTh4wAc4JOQOnGMmrGpeG9V01LtIp7y4jwftAXB+baSc88kDOenXIzXbeHND1rSb+OxuFt7i0UnypI0BMpPXknjGSfc5NLrvhm6uvMZf3IjkZra3U5Tdu5/3u3vispZhBStzKwXR4vPa3EZhaaJow6rIhJ4YHuD/AJ71cmkBR9qou5uiqcKPT8hVzxBpeqadfm31CEIxctg9x6+uKoOkgbdCMcZ68ZrvVRSSdxadyr5almIkYDPGRXr3wN8X6xo63OpXmv3mn6PaOrTCOY7DJtOzKbvmUkBTwcbq8n8qTguoyPyqyqqbB4ThmLl1LDIB4HHOAeD/AI1qpJbgpJM+2Pgv8bl8YXn9neJLGLSbueRlsp442W1uO4VZHYhnIB4HpXN/tZNt8TaLn/nwfj/toa8X+G3xRm8B2CaXo6o1m0omna5DbjIP+WkZB/dNt+Uj5lYDsTW78ZfipofjnUdJv7V5IHhsjFPG8ZGyTcSQD/EPfv6CqjJczG5Jp6nDX9rb3VwzyIC3r3ql/wAI/Yf3X/76qNdXtPtQxNkN3xxVv+1bD/n6T86qyEpHqNjY2ARpo9MtYCwKthCrdfXtyatppemm4W5RJF2EE7VIwB/k1yQ1i+uDEu0wu6ExxxsASAcg7sYB9AcD16VXln1CS6txHeFbVuJiJct1+UBcfePXIzkV8hTWJjK6qW+YlPofVOj/ABa0UWMEOoWF1BJHGE3IQ6HAwPQj8a6vw14s0bxFdTW2lySu0SB2LKAMZx618i2k93M6RRNAHI3GV5cfKM/NjI5Hv7ZrvP2eNYt4/iHNZfaDbzCAiQNH80656nnCrkA564Nepg8XWqT5Z2Zqm72Pp5QK8s/aK1HxBp2mWUmlXDRWRcpdFMk7jjaGx0U89xXp0c8bEBZFbPoeteJftS6neSNbaTYwC4MardTRoSZCAzYwvfnH03E9Rx3Ylc1NxRckzyqXX9Ye3WS1NmzOquyGY7VH8XzdOnbr/OpbLxRc3Ek0MVqk08IDSEKQoB5AByd3Q9+nIPpiRm1vbUruhLEB3iijZDDjrwCX69cYBwwphjLEW0enzQRuHUCbCoMAbHOOnGcdcY5z0HgSw8NrE8zR1Nh4ntvPdmjYzxycRyMQzPjO0KO3Y/4mrM+q2N8x8yNIjnkN8ucEnGevrzwcelcWBAC0EjTrDHlboLL5ZAHH0Xt0wQc56UW99aXzLNayxXBkP3VXaqjgBdoI3cD24OTxil9Xir8qGqstjvl1mxjtHiiiji8v5WVkLHr1Uen0JrLuNe0y4YfZ5fNVt+GKZBIwTzx/XOMda457ZPtEck/nYDgynZ5algBkjPCnrjGeB78biSxmNJplYSOxKhounTaMnn16Hjdk4rKpSh8h+1bNObWCjBlihiDAeXGQSZATgegB74znmql1rdxJvW7kdIADxCjfu89Bk4PXbnjH51m3DqbeRgrG3Y7n2Qnk5znG/AyPlB6fTNRWurNPpwt4CJbeKVmxLKyAnaoVm54PA4IPJPHNKlQpWvykuoXLm3ubqZZLh7i6VYl8sPhcKdwy3p0544qrdSC1WOdbYYLHeiqzqoPBKnjIwGOf4v1qVLl5opLdpInkCeWfnCiTjkHI6fMCB6HPTrVjtzLYrFcQrGrKHkUuHEI5zg8Dd1AyT1HHSrjHozKUrliJre7uTHB/pELIwjnkGFQhsYGAVLEZ7jn6VFaXH2rTNRvLXdKRC6RExhg7gHGAWxtzgbjk9+mTWdcabH/Z8jCxt4pLNApRpMrCCSWIPAUlTxkHG0961fDtrqmnadPDd3EZi5jmeRiVCyY7AZICEY92z6mtnCMVoFzgrTTp4NYli1SzkhbGREoAz+737UZs/MQuBnP9K1PD3h64mWLUppGjtkJJeMjcxO4ZyMEAsAo6A+2a7K80jTZZLy81e2tLWPJdJxIzqjgZz8jkFiG78bSqjqTWR4ekvbXWdW8KLbXUlrODGHkwBaRiIeRvAxjL+SM8fd967/aucXykKnJ7Hm2uW9y2pC7ZFgWU+YkTNs3KScBe4GFH1pot57WSGCTPPz7RuAQHsP72RjkdfevYdc8HQyaI8N9p73V8IDDbEjMdq23gExk/OMAksMDOOozWdo/ge0vreO1vItQXU4rhpZp1WR4bpONuSOUYevQgdM81rHEpxtY0VKWzLnwMs5rbxdbQzrcwTxzCN4ZVI2MdxbORw3yLweeK9Ht9Jih+3JfWCsrzyFVV2AlZpsMT042/yPc1geB9KstH1WymsbmacNfxq8jOr/N+87gZ7nqT+lb16THqNwkY2kSNuAY85Y9a58RFTgr9zqUYxSKlzptrDdt9jjkSAlnaNc9jxyCSeMn/APXxzviiXTZ1eL/hD1vlhwwaW7KkH/gXJ59K6iJoolLTRdSCAucsp9u3/wCriqeoXt5+9+w2kRwDsMgIIz06VjTk4bI0UopWR55pviyHSAYrfwfLEechrllIHoGYHPtxUN58ULVFZW0e+iZgOVvVI/8ARQ/KtPxDBr928cj28eQpMqGQgSYzyDgfqfauaga9iuJ5LfQLGYMmW8+NtqgZBIJ5HSuuNSMl7yMpVHtcuQ/ETTZisbRapCTgHHlsPwORW7p/iDSZ0jZNTmi38ZCRMFPv839K8wulF7Ozf2XbLEB1iJAX8c9PrUc8dtaTiezYEEA7XPzIfT3HvVypU3sjLmZ7a9xHPaDytcSKNjhf9GODj0Oe/tWho+k3d6Tb2GraW/l43xSLIjY9QCK8U0uz1PV7QS2UqiSKQ70klCZHqOmT9K9J8KajHp9zG0sMoliCxkR/PIABnPIx9KiOEbZ0Qir3ex6VoHg64xv1KSIc8iEthvxI4/Ku0sbC1tY1jhiVEA4UDj61k6Zq8U1rA8McsqSJlSMFv061sozFAep9O9bQpRhsdUVGK0J/lXqcfWop5IkUsWGB1qG5klEbeXII2wfmYZA/DjP515/4g1W9ugbc33mwrJjfDbmLf+bscD8M+lKpUUFdinV5Fcra1FqH9tahPpfh9lhmm3PLE8ah2CAZIyCScZ/4Ee+awtWj1ptNmabS7iOPblmK5CjuSQcVPcNaJHbWcbSB1jxhTguc/fYep55qC6hWO2Mn2d2wcqucbuenYc1yOcJzucLnFvVamhqbCGe5WWOVI0vpVLbCQCWBHOehzn8RVT7SuT5UTIV3APgYbI9PUe/p0rA+MurTaPqcU4t5IFOrTNIPNGSuFJXjr1Bz6is5vFmlrp1rNE0bPMwUNKCqlshcHgjjrnBNceMw9X2t1qmY1Z88rxOskmeWRV/fbXxy/BPHBzjqef8ADtTZGt9rgW4Tn5mWQqWI9O46foK4WHxrNdRLstjHMWGfMYMoyTlcDoeB27HpkVTufHX2PzU+yhigIO0j5vmK5K9eueue3rXIsDWbso6md2j0QzwrtgWWQHBYIvJU/jgjp+tPmYKV8qeJ0BwUCMSepzxwOMDrXnUfjeEy7JA0kbcGeKEspLDI3MSCPTpxmtIeJ79rGW4tEjvX24CIAdwB6D04B59s96meCqxd7Cu+pP8AEnQY7vTmud6I1uC/MRZvf7pz69QenavHJ4pY2MbYfIHIB6EZHv0Nerav46jtNBlvI4klEyjyt6hyCRnDDseo5HpivLdR8QC/mM0lnFG5Y5MQ2j1xXs5bGvGDjOOiBxMO8We3O4ysFJ4weRVT7RN/z1J5/Kt5b62lbb5fPuM1g3AUTPgFQGIAHavbpu+6KiKJ5gciQ/nR5kjHKk89eajU5Gepx6UzlfXr0rSxRZWU8AngHpmpPtMX9xPyP+NViQeuc03K/wB5vypWCx6xoE32q1kmZTMIhzExJUHONxYdOp6A9a2bGLU4riW4ksbOCCY75Jbi4ysLN8oKvz1Bx69eOKzdFlumlS3mtvIhQFgdyjzj+PQ8E5B6HP1t3hhWZZkmuzFGCBHEjKGyfvZB5O48ZI4HIr56orza6GS0ZNdym3MohnVJ4o97pIu/zB3YgnG4nPVcngcY49S+BHh+O+0+bXruS6a4JEakuC4+X5ssvPXtxjpXj8ej26alaumpvDPMCwG5neYZxxnJznOS3fp0r6g8G3Gk2egWluuoQ+YyB5PnIyT9a2oKPNpqdeFhzSua9tZW8DiVYyXH8Ts2a88+M+gTXjf21Z2MdxKts0csjO3HORyDkZz16V6WsyMB5Uscv/Agf5V4/wDFXxv4msNQnso9LFlYRthb1oXfcOCSCMAD866pXfqejP4dUeQ2/iC9s9YWz1eD7NHJH/om4h0bqDGCM5yemT9fZV1n+19TfSW1Xy7WaIG3JKKI5V5aHcQOeRgEnsMnrWd4ttLfX4BdaLbzXMsLKJJ44x8jYJIyMHHPU4wQfauYsdTk0Vm0/VrO3vIHYyshx5qybSFbf1PbjJBGfrRHDxmuZKzPLabPS9uu2djGustGyqWIuU/1jrjGZc8twSCB/wDraZkiWFYrhJiFWQjaFIZMHIGOMc4zyQCa4PS/FkljBc29ncTIHIeGUs29MH7mAcAHHPsT611djcw6na2epXSAzyhts7OuHDYSVSeMNkqTk52nPNc9WjKG6+4lnSIsl/byPBLdSszp5RifaF6H5Tj5QBu7ZJx2qW1uLGe13tDcJOH3uzAuSwOOCMdBjORjkc1h2t2wnWBpFSWEeW0E05YjkngrhcrnB3cngZrP1rxdY6XqFzBNJcSXaBfLMAUomVBKjDYAYhcnqPSuWOHlNuI1qdPbGJdRZY2s0ZpN0U0allBIJJGGORx26dMg1jz6lo1vqFy+oTR3GpFWhSWJWHnNgHDL1UAhefrjvXmvivWmutXmmtNTkngm2yEbGjXcAQMoSeRk+3PFYCXUsMgkhlZJAchgec120st0u3uTynufiC702aygutTVLe5Ep8qIlUjg5TOWPXO4HHU/RazL/wAaQaXo6yLI1yRGUtzGw2yPgglgckKDnHTjgeo8lkvriYR/aJTcCNCieadxUH0zzUsl0bmM+cqFv4MAgA47KOP0rWGXQiknrYagj0nw342mhkhmut0bs48xhEreYcnGeRzhjx7D6V6NeLc2Gn2a6h/a+65CrCFtw9xIvysWUMQFU71XzMHHIHSvA/BzTTa3bW20TSPMnlo3IZugXPbPAz9K+k9E1W/n0yTQ9R09vskVqn2ITrzHcRlQ8kZxgI0ZbIUnJGSAawxWFipqSRrCndGguTHJFK1vfSybXcJh4Y1XGNoPAOQMnkkjnoAJrS0iiyibE3sSTkZO7rksOc1FJZ/INjRQyiHETRR7UIJyMk8n6k1FaZYPHO4hkyVbc3mb8HjB9/fFc004LVnQ0obmlFHFEzFlimGMASvnnPsPT+VK2oXGCoVU2/MgVs4I6ED68fSo4I7OOP8AeXQjbsuByT9KikhgZg/nDgnknG31B9uKw+spCVZ/ZRR0/TNJ0me6msric/bLoXclu2Nsco/iU44B75z+FbF1eafNKZfM2uxPygZwe+Wx0/lXManNKJStuwdYzwIyrZ9M4NSWSX1wFWZtikHKJglTn17Vf1iT6EfWHtY6Wex0mdFaTUPJ8vJVk+Xn9c/pmsW7ikSApZX0lypXO94SvHTj3qW1sIUd2VYXdjkncc8f/rpJfPjdfnQEHOCCcZ/lSdTyFKSktjLm02GRkNz5kuQdxZz8x7cdOgqBdJtra6Mcdn8xPJExAx+JIz17VrI0ksiRLEmc8Y/kP8+ldV4f8M3kzrPfhbeINuVMAyH/AArSmpTKp0eY85Gix6tNJp1nFJNKclbdsjuMnjHA9TWjbfAOGaZrm/1MBsqUhjQlQe+48ZP6fWvZdOsrWzi8m2RYU77Ryx9z3q22F+6yED1yK7KMHDZnTDDwitTx5/hLdQyxw2tztt++587G9QOOKjHww1L7XHtk05QAd8iDaHPupBx+VewOyZ3FmX6DNIG4zujb3OP6V0qpJDdOJ5Pd+C/Fi5hjmtPsuAPKtLl0/Vs/rWnoP/CSeHLfF/JdyREjcgtBMFHsyEsfyFegySKAR+6x3yK4XxV4ozKbPTZFXaSssynP4D/GpnX5V7xnNxgrtmV4n8dzyv8AYIbeRIiv7yQFQW/2QN2R15rlj4msZLsxGG5inVQSs0bLkn7uG6deOtXpi3m/LECwwSNvPpnOKiu7yXyAiRZQZXOScHpxXnSn7R3ZxSqc0rtjL65vNJ03+1JNLmuouTNMhVQiAZ3fMRn6CpdO1K11rQRqtjOpRxgKWGQQcEHntj8jTIdSkaCSK4vAVZlDq6hxgdse/wDnpUK29hayA2um243vuEcalFzg88cZ49O1VFQtqdEYUn1M79plZIJYw0ysLi8eUKDkqdi57+mO34153pcy3lvBcaYwufs3lGW3uflCHoWBH3lJ4wemRjOeen+ON019FYahfrOpdz5hZl3HAAJH4AD046VwtnbXVxbIbO7ie1jcSW8dw/lsoZsfK3GTxhgOK62lONzmrJc5e1PTprV11DT22tE3zwCJsli3Tn5mGPxHbisvV9Om1B5bjT7AbthQ7m3gHAI2kcZ2g4z7ijVNQvLJBcZkjmkDxugAcM47nj0OPXvWD/wlWriCKAyqY48ZBGd+CSoP0JOB0GTW1KnUtdGaTN3w5qGoSiSS5vdlzsCJCQEMqrzgHoGAzgYya6mzLNazvYaXMrNMWSMmNMkNwR3BGG9Ovc1y8WqNeWttqF+7CEOkMxhAWVCOVPYEcls4z2zWf4g1ize+e40/zA0ijzGduQ/cr7HnjNZ1KLqS0X+X6Cauyz47aMXoDWMto+SHUt8objcAvY7gc8DPBrmpX8wsAw4HUHP5VYuLmW6uRJMxkIBzn3/rVUuqJkth88ZGSB/hXZShyRSKQ6NgZfl7fxetVJ9wkb5s81aUkFfkzv6c1XuwpmbGc961W4yNW29DzUjPuIPf1qFhyMUCqsBKdmSxHPYdqdtP91ahQ4YHqRU22X+8KAse3w3ETurtqUd9+8ZJGY5EQ9AR/EPXvkjPSnXC6k0+y1limG7c5lQ7Cvc57DkenSs2+s7jyYnjls7SKH9/NcJG2HP1UnBHLEZHPJqM61EyTxw30TQXWDPLebDkdk+Xlue2MnPpzXzcaPNrHUxtc0tPlsBqYltmluLsylp5AoXEv3QPmHCqARye5OK9wPhzUEhgQw72VRvKEcnHNeC6HdNHIV1e+mntLdFdI1GzGFAVdq9gBj075r3vwDfXlloiTareS3Ms43x2yqNsCnkDf/EcYrqpU43bvselgXKN+Ua2k3EPzPFcr9FP8xXMfE6yurnwLqUUTPLIq+bGCSdu3k4z7Zrv5fEN1OhEMKRckZPzGsbUhJdKy3kjzbwRtbvnqMVctNmetCcpq0kfIFnquoaYksdjO9vvOW28Ekcf4/mayZZXmleSdy7u25nY8k16b4o+HsGl6m6XOopFbNMy7+gTIyq9/m+vauL1zwrqemiR/luIUUM0kPIVWJCkjtnFd9OrGR4lV8s+UyJi8YCox4XnHenW99fW+0R3EigEsAHIAyMH9DStBMZFYwuO2Cp5qKSBo3IYNwSORitVZmbZfk1hpLYQPbxnKbXc7izHIw2SeD2449jWY7c/JwPSniJ8AhTz04rW8O+GtY164a30y0Mrry25wgGfckUe7EErmME4ByOetOeJQcKc/j0r2Pwv8GW+zeZ4hkm+0M42QWsg2qP9psHk+gxXW6P8N/B2kTiZoXuLgHcoml8zaMHjAGMdeuTWM8VCJfs2lroeAaLoGr6vcCDTdPubtycfu4yyjnuRwK9C074MeIXMX2zUtOskbBcmQsV46Yxyfxr2tZljtRZ2q/ZIgQFEShR156D+X51UjeONizGQsw+Ykgg5/lzXFUx8n8KJ54LbUxvDvw78J6VJDItm+oXsJ3ec8jAbhzuAzxz09K6mW4h2FZlxtIKqASPbH4VFFdRtId0mAnGRjn647/zqjf6p5EjSRTwTRgjZEI8tu75wfx6VySrznq2N1LLcum482PdDMuDlfnQbgfoPfP4VQvrt7VIlkuFDMPmGzJXA/TnNVvt11fCaCNViJ7lMDJ7A+2OnrTV0ssB/aFzJclucCTO1epAXuc1nyqW5Dl2EF/cTqfJjOdp+ccbiMfhUVtYXt44NxcuQuV8sPz7dP6+talp5e0W0EeFQ/MpVVOP8n360l9LMqBJF2qrfwv8AdBPGf0pOEeiJ5W9Ry28NrseOCIPsAXaw5xzzzz/n6VNJdvj5ZEjUffCjgHPt+NQQrM3/AC0AGAxBxyOoxj61JpNleahME09J5GwCfMGChzk5OAPbntU+zctjSFOTeg/7fGuJCoYjIY4OWB9vz6Vq6No97r1yJoVaKBRhZCSF69v73Tt+NdBoHgqzgmW61Jlu5geIhxGv1/vfyrsi3lRxwrGgT7qoBgAD8K3p4RJ3Z208PbWZjaL4fs9JXdbxCWfGDM/X8PStEox/1gx9Ksnn7qY+hxTFhlZv9YAPcV2xjbQ2fkMG5Tw2f94Y/WkZkzlo9vvnI/SpcSKwGwEeuaC0X8RfPvx/KrAYse5PlcY9jVeVcZ/eJn0KVakEe0mONfrXIeNfEC6fGbO1UyXEi9Yzkxjpn2qXJIiclFXZT8ZawIkextZUM2QJGU/dHp6k/SvP98kVwu5ooQSTydrEdjjvUc91FvJkjbEpG7zCScnHU5/WngoZCFmaJn5YIykL7DPTvXJNuepwSmqj1H29xKkj3CjaM8EEYcH5vXtiqF5dRjfcXhEMaDc3mttDHHAGce35Vb1K+s7TTnum5kijby3IHznJzzXgniDVJ9V1Ka6unYl2J2hjtX2Aq6GH53rojPlimeh6l8QNFt5H8q3mln5UhAACPTcetNsfiPoblFu7K7iz8rN97A9eDzXlDbCc96ZEdrlhnNd6wtOw1O2x6l40XS/EUNnb6FeWs9xIWYK8rh/u524OQGPoDzXMWWk6isG3TLi2326kOs8as0cvykqMZxyeD3Ga52Kby/KDMwBbc23nIBrpzcieSY27JA05O8R/KjgAn7x4DAYOM1nUhKnZRehFSV3ctafdX4js7m7hldxIUuAoGxk46gdjgcrjBBpr6Hpj3t5dWlqflRlFnOA29tv3UwBk5GM9+ehq3p03/EtjFu8ZLwvFIwkXcV4ZVyOpwARnngjNZH9v2lnfEzebFcNcKzuUKr8vIYEHk7uD7YwaxjztvlRmrmVqDDRlmt4G3CQLNGeEALZwQpHOMfhXNPgtl2DGtfxhMLrUhdLMJkZflI5+XJxk5P8Ant0rCMh3Aspx0/CvQpJ8vM92aJE4/wBYVOQN3Y8Y/Gm3EjEAFRxxkHNRb+oUYBpM5bitUii7b20zqsmcIPun1pJ7OZnZuG9OauaXMotl+XgEjnuamd8emfWsnOSZk5NMzF06YnBdASM9eKF02TeMuhGecZrRUvt4YN6ccUzD5+9yP7najnYuZldNPQMGEgGPWpvsTf3hTmGehxxye9GR/wA9T/30aV33BybJNY8R6rfQm0Oo3X2RiWMHmfLn3A4NR6adqrKzHcOhrP8AKULncPpXX/Dvwrea7rMMV1Z3f2EMpkaNeoJxgMeKpxjCPZHVTWtiGwZ7i9trdFJd3VFCjBIJr6q0y3mWxtoYlkCxxqoMg5OB396x/DvhnwHossU1roatPEcrNvMrAgdeTXWnWNLLoFeT5u5T9a46lWMrJI9GnJRXxIgttOuR1mTH+6TT7jRbe6K/a1WUIeOSMfrUj61pcUyRtMw3dCUIH0q7a32nXGBFdR7iPuluQPpUpoG79SvPpdg1usf2SMhVwCEycemTWD/wjcZmdkURgrgYyCD65FdoiRuPlYH6GiGAZZsYy38qOWLJcO55d4j8Cz6latbZWaFz86tk59+3NcHd/AmcyK9nfXcCjO5WQSnPbGMcV9IiEA8Ln8akWM94/wBKI3h8LJdOMt0eGeFPhrpfhu4ivltrt7yMFfNuMorkjk4PK+mRXVyT2ds7faJMSIoUKpHBPr6969JEIJ3EH6VSvdF0m8O24020lVuDvgAz39KmXNLqDhZWjoeaT3q75FWSREwflVfnHcgnFR+ekhaOJljHRm3fyznk816LceC9BnBBslj/AN2RgMfTNVH8B6ei4iuLhR23MGx9OM1yyoyb1ZjPDuT1ZwMgunkCwxnaSNrMecY6Z6etMuFlhhRvLJYnMhWM9xxwPr+H4V2114K2p/o94Q7nksCM/Ug56VhzeA9XM3mG4VsHJ2yn5uwGD7Z796XsZGbwzWxwt3N9qG9ftAkXO7I4Bz0xjnr2+lXY7SC3lH2mYkRtl4lPyE9R+RPXtn2rqpPDmpWqBV0Z5WUDeUCncM9MDt3rD1fSNR/eySWMsQ/iDIy5BPK9KnkfYiWHkvMtWt4vl7VKom05kwCG/Hvx3qNry3nk+RlZR8oKgrg5yvXj8+lYtqrxxSo8E8Tsu0vtIwQeFYHkgg4OKu2QnMMQTLTlmBQHIY4AGR1H4VNnchKS3RpwyF5XLK8qk88d8ng8cmtFZLW8cG3tZst8iReSdwYdCCP5fWruh+C9SvniubmL7GB/rGZQS49vf9K9B0fRbXTV3W8eHP3ncZY10UoNHbRpSW5yfh3wOxzc6xN5Rf8A5YxPyR7n+H6Cu1sbG1s4litYxHEo4VeKsFXU7kZT6g8UnmspHmDb/vDH61sonXGKiRxH/TZUwSoVSPxz/hVgwxM4ZgSQPU1Htbzmk2qQQBwT2z/jT8/7Lr9GrRCHyRxBfuDHvVYfvJ9sRKov3iRnPsM047CTmRlHucfzqSO3XYBFMcduhouGo35lGT5Z/wCA4qMTfNyvH1FPmhdRky5+oFcX4u8TR2TfYLSWN7hweQfu+v41MpJK5M5KCuxPH3iY2aNp+mSKLtxy5AITOOPrXm084L+dJOXffklMnJz29/8A69VtRMdxFJI7vMu/I2vhgeuTn6Vl77pVt9thOFDYbB429M+nfqPU+lcE5Smzx61WdSRo3E7SGKSGFgwGxywzjaCMY9OB79ah1L7U0H7qFwrqVaQOOBnJ9KqpcS/aN2/ESnBRx8+cEdffP1qGW6nEC28jKzKokDKMnngZ5px5rmfJK9jnPHl+LfShbxqiyE4Yo/Y9sDp0zXmTyJjoa9C8VeHZb6TzVvAgcBlQjAJLYPPYACuNv9BvbW6SH5ZSxHCckDGea9HDTgo2uCsjJZuaVBgZDUXEMsL+XLGyP12sMUzkL1/DFdi2LQ6V/nXdnAX+tdja6hpd/phkhFnp+oWkIRfmURy/w5+bvznjJrhrpv3vA42ioQ2FK8EGlVoqpa43FM6+38WQ2jS+TbJGJNxaJceWGGNh6ZbnrnHtjrXM3V1cXF21wbgySEswJHqecDt1qIQn5WYY9j6VFIvXA79KcKcIO8UNJIeJDysmTgEKOwNQ7lbg5FIy8jg005U+9apDJDjHtTcDtn/GlLlhjABz1xSgbcZBxQBbsWVImGRnPrS3EhVlxkjuMVHaMMsuAAwpJEB3NlVx2JqLak21HPcM3Rdi5yMUqTPwCxOfeq2PTn1p5xtCsx3HoR6U7ILEpuGUg7hnue9J9p/6bP8Al/8AXqJVG35idy9j3+lJt/2T+dHKgsj6K0DwL4c0WWO4j097i5CcyXhExRv93AX9K66S7ZQgmldf3iqqtjI5I4Hp9KyPmdJMOxUuGV2OAfUEevApqzSRgb2MUhIYhQOAWOOn5ZrwpVZSd5MpVEbkF1JIXVpJwfurtcq3t9OnJqi0d7NOrQEwHcWkIYEEeuTzWfJJ5l0skK4K/KW3HGOm7j6VKkgeLYmFmGACpwA3c4P1qbsr2yvY0b25uL5mH2iVUj2hA5A59x+YquzbpvNkuI7do8rI0RJL8579PTIrNz+8MKXDStkrlPlC+5H/AOunWk8ySyqy4KcZK8txyB79aTuDqq50f2+a0toZtPvZEMnQSKcnHOM59/1qRPE+opGWh1MtIqj915QwffrWK2ofaIovMt5JMjJZk2hD1I7UmkRRXE6zK0kDA43BAN5z/eOe/pVqTXUv2jvaLN2DxtrduR9oWLYMMwdSDt+tall4+fYr3NoWQjO+M8Y/H/PSuUTyplEq3E8kSdyVbd68kfp/Kp1MKSLNJdsZcgeU2CAcHnryOg57/lVqrIanO+kjv4vGelSRRyR/aH39tn9atR+KdImu/J+1GMjbhpF2qSeSB7gV5iqyXEsjRw9cEx5CleOfbtnmnX7R+Wv2fyog6hmKg7wpA7H+Lr9OKtVJPoaxqSep7OlxHJGGEseDzkHk0SQlwCCfzNeKW95fRON86eTGAWU53leMnjkjOOenPvV218UautxGI71wQu4lgeFPQHJ9MHBo9qgeKWzR6yy7YyWVh5ZDbs9QOv6ZqZTIGO6PIPevLYfG2rSMirND5hUptcDLexx3/wAnrWrp3juazdF1m0SMMyjcoOSD6DvVKrHuXHEQkd+rLj5kOPpT2kVRhFO72HNVrHU7G/jElvOrjj5V6g+hHaraxsfvbQp/hB6/U1TaOqMblZVW4YhrcOQf4lBH4n+lPttLsIZ/tC2dus395IwMVaX5V42qB04oBYk4ZP8Avn/69LlTY7WHjHofzoJHTnHrmm/vP4WT/vn/AOvSnd0LDHptq0hXZDZvviw7FnQlW56kGp9mQck4+tQRxmOaQhzmQhjx3wB/QVMVcjHmMPwFMVxnkYOUZk/3T/TpTszxryBL9ODSMJNp2yHPuBinKjBfmkdj7cUDTYz7RkhflRvR8g//AF6WVFbnaoPqtK8asuG3Ee5qpdutsVSFmErdE3ZB+ue1Iq5j+ONYXQdElvZZ2VuViQDJZscADkn149K8QvtclubmSRYZHdzyxXjd2x/e49PxxXvk9nBcAi6hiuSfveYgI/I9KzrjwxoM8pkm0Sy3sMFggGR+FZ1Kbkclan7R7nhEeoR3bhrq1MaNnIUbtx9P8+1MuVdbGWfSbe5EgVs7VZyevQH2HbuK91/4RHw9HlorGOEsNpCEjIqGz8J6HaH/AEe1lXHpK7e3OTUKi0YvDK+54voLTy2c099E9knyhRMoyTjJPHPTv9agu3sfthVL5GYHaQEA+YZ6t37c17HfeEtFlDR7LiMMcZRuP1zXOXHwf0oySy2+oakHkO7MhjcKSMZHyg8fXsKTo7kzwztaDOCkt4/sk/8ApRSQIGj8yM78c8fj6VRaw0+7l3NJtkU5OFIfI5xnGR0NelXHwxmaNVTWymAVJFkCWHofnqr/AMKsKsMa0dg5YG1JJ4x/f4pKnJIz+r1LWVjy/U/DNrqVtI8dxicpt3yH5R1JIz3xnivPdS0e+02Y29zaS7HOEJG3J7c4/SvoeH4YahbS+Za6xCQPueZGykc9eM5zWhD4Q1UMI7ySxmjGNhXPUcdCPrWkKlSn0uiIYepF6nyzbWEt5OY4YS8gzweP50y5s2t5/LkZFkXqF7fjX0N4x8M65pVnNeafosN8d2ZPJcb8ZzyAMn9a8L16G/udSmuDp5gaQksm/oe/XmuulUqVJO6siXCalqtDIeMNhuCABzuqILkkAZ5yamaz1BVx5RKj2BqN7e8AAaGXj0U11WDlZGyrvGcDPt39KjMa5/8ArcVKY7jH+pKj171GytgkiQtjuKaQ7MjkCnnGO1SIivEQzAY71E2e/Pc05dxUkYA9zVWGPtSqsVbIzSzlvNViASexHakhP75Q3TPSmygF+rcdqlrUnqNDDe2N2MnGKEA3YU5OeopHYsQyqPek5IPT14FMY6TG45OD2pmT6N+VKGGR90H6Unme5/KgD6VvrmO1uY081imBhfbpkev6dDVSK+uJHZZg2/ORk7s8ce3T+Yp8UUlvHH5hjJnlwXwpOfQbvoDVeO6vFnnEcMSovylwmfQfLx065OfTpXzyOVu2otxDcSg+XHMFUdWO3Jz0x37UqJJhdrMWDEbAOnHf8at2SJdRBJrtEUMcRtyWGM+vXg1prZxQ2gmO55EG3yFOQ2ffsf8APFS5NWBLmM6ITZaMNFuOFwSRn64+hxUn2BDKpa6ByQgCH7nXoccHp+tMe5mhJC28zup+YyFQMdwABg49fr9KcRdtAgjVGJDEqGOM9ucduvpz3prYa7Fm2Ea2j7kkVUjIZyQsh5wDyCSTnt2p7XSrE7W8kjrGgDOTuHXpx+NMtjJtMc6/vT1eX+6OrDpinwyI0eBIqqWYMirhcd84xTN1NIgaHU7lljjBkDAYZgOh7E9+gqxa2ZjSTdbu7EYWQPgD6jv3P4VZZy2HgYFtwAAIA3dQD+GT7DvTfOkZ2SbMabg0ke35c9uQOfw6UuZWLc1bRFSG+ljuhIo8uIchNx3PjgjP6Cn6ff3Fxlhuk5K4WPgce/Xnjr/9d8SLKztMFjhAGE2ckAev45/LNVbyaNbR4kXZsbIVDuyO54yc5Pt3q1NmerNGJJJjLLNOGKY2IyAFM9wf/wBffrViyn0u0jkkgVppHUqQVLRnkbiT24xwScZ4xWVF9olSK4tw7Boy+MYKsccn9f8APFdF4f8AB19qSxO48mHeHMj8Lj2X15P+NHs3Lc6aVJt6IyYJT54/smzC7n27GTjC9gMcZ47npXa6B4LvL1kuNaPlRADEYbLMfx+7/P6V0uheH9L0UtJbQB7huWmfk59vQewrZEhAzkVrCikdtPDqPxC6bYWOn2otrWFYk9B/j3p8owSEbHpnmoy0nt+dKG55H05rblsb83YYzyfxID7jpUsYYjOFx2wakU54C/rihtuOVOfrVaiBS3GMYzS/NnHFQNJwO496EnOehxTQm0Tlee9Jn2OfcUxZlwD82PpQ0y9Fzn3U0hjwwz1pDKgcKxGT0FM3BjgsPpmqWo3dpp1u91dzIiKCck4P0HrSBuyuWru+ht1+8vmPwgY4z+dZ/wBqsw5WS6heZvvfMO2OB7civGvF3ivUNc1Xba74LZcFUaPPbOev90jj2+tVrCG4urU3Md3HFIo3HDYJA74ODzge3BFQ6qTOJ4pydoq57iksLEiKdOOOTnmkDRlz8+SRnAOa8csLydZGSSG6R3QEeYMLnPqOtSo17Dey3Fhd3MQIDSbpWPPYA547/T8aqM79DWMm1c9fV48fKFOO+c0G4XJ+cDnHNeYweJZ7cxxRyzMwJZHl5DE9dxwAT+Xaq+p67rUt6k8c0QTG10OVKsDg449D37iruNtnqby/KT8p55wKUH5d0bduFzj8q8om1PVmg/c6xNkk4YqvBJ7iorHXNeikhuGlZ23mJo9ud4AbB46c559h0pOaIc7bo9dEgcbckEcEHqKY6Bm2gjLdfpXkEXiLxU1q06agjMoPmB4wrA4PTtwB365zV+38favDZlRp63DxopMhdQAOhHB60lUi+pMa8WenSKc54NQzR8EjkY9K4vSviAslqv27T2jkYbgY33jk9fp7/Sp77xvBEibLaaQlgMIMgDg9fcZ/TvVKSH7WD6kfjXWtAgtX0+/1p9NnkU7HhDb19+BXg3iePdKx/wCEgTWI+dr/ADh/xDCvVPF+reHfEUBh1PTZvtEQOyWJ1SRfbJz7DH41494ivNAt0H9npqSuHZX88oQQCRxt/CuqjKJlOpF9TOMSqAPamyQowqo2sW7bQGySOv8ASnPf2+4bXJGM10aGXMPa3X1NRtBx8rGhryEtgMM0olTn5h0zRoHMitNb8dFOTjpUJtx0Man/AIDVvz0ZdwYEHOKYZBRYLlSSCAIxaJRx1C9KxJ/lmZcjGevrXRvIpB71n3VrDJk4wx70WJaMkAkAhh+VNaTkZ6e9SMj27uByOmeuKqksWyaViSZRuJHHrycUeS3t+dW1jgW3WFvLdyc+aDkfQH+hqL7FJ/epXQro97d2+xRtnkxqT9Tuz/IVrzfumjEfAffuHUHvRRXzb3OR7kkEUck5d0UsWQE46g1lT3U/nxnzPvXDIwwMEbhxiiit6SHPTYXz5V0W+lDDemwKdo4DPzWvoMUc101tIo8kxLlV+UHlvSiipl1NUKJHa63M2WLFSfYAcVfmVW3FlU4iXHA44ooqZr3jboyhKxt9MHk4j+Yt8oxz0z+VQ+fLM1wJW3hYgVyBxRRRAlvYjtJJJFaR2LNG5RSeyjnFNs3ZzFcE4lZmJYDGcEY6UUVpbQ2pbI9E8C6fZT6jP51uknkrujDcgHJ59677+H04oordHr0tmOXr3p/pRRWqBkqf1pW+4fpRRQQKhO0e9G4svPrRRTBbjTzTkOCcetFFNEsYrFgSxzyRTj94UUVMi1sPTkV5l8SpJLjxTptnM5a3EE8vl9twAwT69aKKjoyKuxyMFvC0hjMa7WVnI/2gVwaivP3MlsIvkCtIoA6YDEAYoorOpozmkkal/I0cTSphXKJkgDn5c/1NVHdjF5ZIKsoYjHU4zRRWmyNEYlvcztcvatITCsO4KRxnDVasZpWhj3OWzICc85O/GfyooqmHQJHeazEkjEsG2gg4459KFkkYjdI5yiP949SM0UVx31Z58m7sSOWQQvHvbaTk89cMij9DVPT5GZQrHO+UK2RyRkjGaKKuBjd6DLFVW4lZRgiPGR9cVa1VFW2udoxtCuBnjduIzj14FFFVHc6aRk6jdXEloyvISCQDwOQEOK8e1YYnwM4+vtRRXbhzOo/fM6QDg470J1FFFdZm9w3MFYgkHNHnS7v9Y3I5oopjRPBNJ5S/Me9Wmdtqc9aKKtGqGqSUBpr9aKKbGjPus7epqlKPmNFFQiQtGZZ1APDHBHrWruPt+VFFJmc9z//Z"/>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Content Placeholder 1">
            <a:extLst>
              <a:ext uri="{FF2B5EF4-FFF2-40B4-BE49-F238E27FC236}">
                <a16:creationId xmlns:a16="http://schemas.microsoft.com/office/drawing/2014/main" id="{F37A8F11-770B-4815-BE06-CDAAF5D09250}"/>
              </a:ext>
            </a:extLst>
          </p:cNvPr>
          <p:cNvSpPr>
            <a:spLocks noGrp="1"/>
          </p:cNvSpPr>
          <p:nvPr>
            <p:ph idx="1"/>
          </p:nvPr>
        </p:nvSpPr>
        <p:spPr/>
        <p:txBody>
          <a:bodyPr/>
          <a:lstStyle/>
          <a:p>
            <a:r>
              <a:rPr lang="en-US" sz="2400" dirty="0">
                <a:latin typeface="Times New Roman"/>
                <a:cs typeface="Times New Roman"/>
              </a:rPr>
              <a:t>Recommend that the City Council approve </a:t>
            </a:r>
            <a:r>
              <a:rPr lang="en-US" sz="2400" spc="-5" dirty="0">
                <a:latin typeface="Times New Roman"/>
                <a:cs typeface="Times New Roman"/>
              </a:rPr>
              <a:t>a </a:t>
            </a:r>
            <a:r>
              <a:rPr lang="en-US" sz="2400" dirty="0">
                <a:latin typeface="Times New Roman"/>
                <a:cs typeface="Times New Roman"/>
              </a:rPr>
              <a:t>resolution authorizing the </a:t>
            </a:r>
            <a:r>
              <a:rPr lang="en-US" sz="2400" spc="-5" dirty="0">
                <a:latin typeface="Times New Roman"/>
                <a:cs typeface="Times New Roman"/>
              </a:rPr>
              <a:t>Mayor </a:t>
            </a:r>
            <a:r>
              <a:rPr lang="en-US" sz="2400" dirty="0">
                <a:latin typeface="Times New Roman"/>
                <a:cs typeface="Times New Roman"/>
              </a:rPr>
              <a:t>to </a:t>
            </a:r>
            <a:r>
              <a:rPr lang="en-US" sz="2400" spc="-5" dirty="0">
                <a:latin typeface="Times New Roman"/>
                <a:cs typeface="Times New Roman"/>
              </a:rPr>
              <a:t>execute a Sewer </a:t>
            </a:r>
            <a:r>
              <a:rPr lang="en-US" sz="2400" dirty="0">
                <a:latin typeface="Times New Roman"/>
                <a:cs typeface="Times New Roman"/>
              </a:rPr>
              <a:t> </a:t>
            </a:r>
            <a:r>
              <a:rPr lang="en-US" sz="2400" spc="-5" dirty="0">
                <a:latin typeface="Times New Roman"/>
                <a:cs typeface="Times New Roman"/>
              </a:rPr>
              <a:t>Agreement</a:t>
            </a:r>
            <a:r>
              <a:rPr lang="en-US" sz="2400" spc="35" dirty="0">
                <a:latin typeface="Times New Roman"/>
                <a:cs typeface="Times New Roman"/>
              </a:rPr>
              <a:t> </a:t>
            </a:r>
            <a:r>
              <a:rPr lang="en-US" sz="2400" spc="-5" dirty="0">
                <a:latin typeface="Times New Roman"/>
                <a:cs typeface="Times New Roman"/>
              </a:rPr>
              <a:t>and</a:t>
            </a:r>
            <a:r>
              <a:rPr lang="en-US" sz="2400" spc="20" dirty="0">
                <a:latin typeface="Times New Roman"/>
                <a:cs typeface="Times New Roman"/>
              </a:rPr>
              <a:t> </a:t>
            </a:r>
            <a:r>
              <a:rPr lang="en-US" sz="2400" spc="-5" dirty="0">
                <a:latin typeface="Times New Roman"/>
                <a:cs typeface="Times New Roman"/>
              </a:rPr>
              <a:t>associated</a:t>
            </a:r>
            <a:r>
              <a:rPr lang="en-US" sz="2400" spc="-15" dirty="0">
                <a:latin typeface="Times New Roman"/>
                <a:cs typeface="Times New Roman"/>
              </a:rPr>
              <a:t> </a:t>
            </a:r>
            <a:r>
              <a:rPr lang="en-US" sz="2400" spc="-5" dirty="0">
                <a:latin typeface="Times New Roman"/>
                <a:cs typeface="Times New Roman"/>
              </a:rPr>
              <a:t>Reimbursement</a:t>
            </a:r>
            <a:r>
              <a:rPr lang="en-US" sz="2400" spc="-120" dirty="0">
                <a:latin typeface="Times New Roman"/>
                <a:cs typeface="Times New Roman"/>
              </a:rPr>
              <a:t> </a:t>
            </a:r>
            <a:r>
              <a:rPr lang="en-US" sz="2400" spc="-5" dirty="0">
                <a:latin typeface="Times New Roman"/>
                <a:cs typeface="Times New Roman"/>
              </a:rPr>
              <a:t>Agreement</a:t>
            </a:r>
            <a:r>
              <a:rPr lang="en-US" sz="2400" spc="25" dirty="0">
                <a:latin typeface="Times New Roman"/>
                <a:cs typeface="Times New Roman"/>
              </a:rPr>
              <a:t> </a:t>
            </a:r>
            <a:r>
              <a:rPr lang="en-US" sz="2400" spc="-5" dirty="0">
                <a:latin typeface="Times New Roman"/>
                <a:cs typeface="Times New Roman"/>
              </a:rPr>
              <a:t>(Agreements)</a:t>
            </a:r>
            <a:r>
              <a:rPr lang="en-US" sz="2400" spc="35" dirty="0">
                <a:latin typeface="Times New Roman"/>
                <a:cs typeface="Times New Roman"/>
              </a:rPr>
              <a:t> </a:t>
            </a:r>
            <a:r>
              <a:rPr lang="en-US" sz="2400" spc="-5" dirty="0">
                <a:latin typeface="Times New Roman"/>
                <a:cs typeface="Times New Roman"/>
              </a:rPr>
              <a:t>with </a:t>
            </a:r>
            <a:r>
              <a:rPr lang="en-US" sz="2400" spc="-685" dirty="0">
                <a:latin typeface="Times New Roman"/>
                <a:cs typeface="Times New Roman"/>
              </a:rPr>
              <a:t> </a:t>
            </a:r>
            <a:r>
              <a:rPr lang="en-US" sz="2400" dirty="0">
                <a:latin typeface="Times New Roman"/>
                <a:cs typeface="Times New Roman"/>
              </a:rPr>
              <a:t>Salinas</a:t>
            </a:r>
            <a:r>
              <a:rPr lang="en-US" sz="2400" spc="-10" dirty="0">
                <a:latin typeface="Times New Roman"/>
                <a:cs typeface="Times New Roman"/>
              </a:rPr>
              <a:t> </a:t>
            </a:r>
            <a:r>
              <a:rPr lang="en-US" sz="2400" dirty="0">
                <a:latin typeface="Times New Roman"/>
                <a:cs typeface="Times New Roman"/>
              </a:rPr>
              <a:t>101 </a:t>
            </a:r>
            <a:r>
              <a:rPr lang="en-US" sz="2400" spc="-5" dirty="0">
                <a:latin typeface="Times New Roman"/>
                <a:cs typeface="Times New Roman"/>
              </a:rPr>
              <a:t>LLC</a:t>
            </a:r>
            <a:r>
              <a:rPr lang="en-US" sz="2400" spc="10" dirty="0">
                <a:latin typeface="Times New Roman"/>
                <a:cs typeface="Times New Roman"/>
              </a:rPr>
              <a:t> </a:t>
            </a:r>
            <a:r>
              <a:rPr lang="en-US" sz="2400" spc="-5" dirty="0">
                <a:latin typeface="Times New Roman"/>
                <a:cs typeface="Times New Roman"/>
              </a:rPr>
              <a:t>(Owner)</a:t>
            </a:r>
            <a:r>
              <a:rPr lang="en-US" sz="2400" spc="25" dirty="0">
                <a:latin typeface="Times New Roman"/>
                <a:cs typeface="Times New Roman"/>
              </a:rPr>
              <a:t> </a:t>
            </a:r>
            <a:r>
              <a:rPr lang="en-US" sz="2400" spc="-5" dirty="0">
                <a:latin typeface="Times New Roman"/>
                <a:cs typeface="Times New Roman"/>
              </a:rPr>
              <a:t>to </a:t>
            </a:r>
            <a:r>
              <a:rPr lang="en-US" sz="2400" dirty="0">
                <a:latin typeface="Times New Roman"/>
                <a:cs typeface="Times New Roman"/>
              </a:rPr>
              <a:t>establish</a:t>
            </a:r>
            <a:r>
              <a:rPr lang="en-US" sz="2400" spc="-25" dirty="0">
                <a:latin typeface="Times New Roman"/>
                <a:cs typeface="Times New Roman"/>
              </a:rPr>
              <a:t> </a:t>
            </a:r>
            <a:r>
              <a:rPr lang="en-US" sz="2400" dirty="0">
                <a:latin typeface="Times New Roman"/>
                <a:cs typeface="Times New Roman"/>
              </a:rPr>
              <a:t>the</a:t>
            </a:r>
            <a:r>
              <a:rPr lang="en-US" sz="2400" spc="-5" dirty="0">
                <a:latin typeface="Times New Roman"/>
                <a:cs typeface="Times New Roman"/>
              </a:rPr>
              <a:t> terms</a:t>
            </a:r>
            <a:r>
              <a:rPr lang="en-US" sz="2400" spc="5" dirty="0">
                <a:latin typeface="Times New Roman"/>
                <a:cs typeface="Times New Roman"/>
              </a:rPr>
              <a:t> </a:t>
            </a:r>
            <a:r>
              <a:rPr lang="en-US" sz="2400" spc="-5" dirty="0">
                <a:latin typeface="Times New Roman"/>
                <a:cs typeface="Times New Roman"/>
              </a:rPr>
              <a:t>and</a:t>
            </a:r>
            <a:r>
              <a:rPr lang="en-US" sz="2400" spc="10" dirty="0">
                <a:latin typeface="Times New Roman"/>
                <a:cs typeface="Times New Roman"/>
              </a:rPr>
              <a:t> </a:t>
            </a:r>
            <a:r>
              <a:rPr lang="en-US" sz="2400" dirty="0">
                <a:latin typeface="Times New Roman"/>
                <a:cs typeface="Times New Roman"/>
              </a:rPr>
              <a:t>conditions</a:t>
            </a:r>
            <a:r>
              <a:rPr lang="en-US" sz="2400" spc="-5" dirty="0">
                <a:latin typeface="Times New Roman"/>
                <a:cs typeface="Times New Roman"/>
              </a:rPr>
              <a:t> </a:t>
            </a:r>
            <a:r>
              <a:rPr lang="en-US" sz="2400" dirty="0">
                <a:latin typeface="Times New Roman"/>
                <a:cs typeface="Times New Roman"/>
              </a:rPr>
              <a:t>under </a:t>
            </a:r>
            <a:r>
              <a:rPr lang="en-US" sz="2400" spc="5" dirty="0">
                <a:latin typeface="Times New Roman"/>
                <a:cs typeface="Times New Roman"/>
              </a:rPr>
              <a:t> </a:t>
            </a:r>
            <a:r>
              <a:rPr lang="en-US" sz="2400" dirty="0">
                <a:latin typeface="Times New Roman"/>
                <a:cs typeface="Times New Roman"/>
              </a:rPr>
              <a:t>which the</a:t>
            </a:r>
            <a:r>
              <a:rPr lang="en-US" sz="2400" spc="5" dirty="0">
                <a:latin typeface="Times New Roman"/>
                <a:cs typeface="Times New Roman"/>
              </a:rPr>
              <a:t> </a:t>
            </a:r>
            <a:r>
              <a:rPr lang="en-US" sz="2400" spc="-5" dirty="0">
                <a:latin typeface="Times New Roman"/>
                <a:cs typeface="Times New Roman"/>
              </a:rPr>
              <a:t>City</a:t>
            </a:r>
            <a:r>
              <a:rPr lang="en-US" sz="2400" dirty="0">
                <a:latin typeface="Times New Roman"/>
                <a:cs typeface="Times New Roman"/>
              </a:rPr>
              <a:t> would allow connection</a:t>
            </a:r>
            <a:r>
              <a:rPr lang="en-US" sz="2400" spc="-15" dirty="0">
                <a:latin typeface="Times New Roman"/>
                <a:cs typeface="Times New Roman"/>
              </a:rPr>
              <a:t> </a:t>
            </a:r>
            <a:r>
              <a:rPr lang="en-US" sz="2400" spc="-5" dirty="0">
                <a:latin typeface="Times New Roman"/>
                <a:cs typeface="Times New Roman"/>
              </a:rPr>
              <a:t>to</a:t>
            </a:r>
            <a:r>
              <a:rPr lang="en-US" sz="2400" spc="10" dirty="0">
                <a:latin typeface="Times New Roman"/>
                <a:cs typeface="Times New Roman"/>
              </a:rPr>
              <a:t> </a:t>
            </a:r>
            <a:r>
              <a:rPr lang="en-US" sz="2400" spc="-5" dirty="0">
                <a:latin typeface="Times New Roman"/>
                <a:cs typeface="Times New Roman"/>
              </a:rPr>
              <a:t>its</a:t>
            </a:r>
            <a:r>
              <a:rPr lang="en-US" sz="2400" dirty="0">
                <a:latin typeface="Times New Roman"/>
                <a:cs typeface="Times New Roman"/>
              </a:rPr>
              <a:t> </a:t>
            </a:r>
            <a:r>
              <a:rPr lang="en-US" sz="2400" spc="-5" dirty="0">
                <a:latin typeface="Times New Roman"/>
                <a:cs typeface="Times New Roman"/>
              </a:rPr>
              <a:t>wastewater</a:t>
            </a:r>
            <a:r>
              <a:rPr lang="en-US" sz="2400" spc="5" dirty="0">
                <a:latin typeface="Times New Roman"/>
                <a:cs typeface="Times New Roman"/>
              </a:rPr>
              <a:t> </a:t>
            </a:r>
            <a:r>
              <a:rPr lang="en-US" sz="2400" spc="-5" dirty="0">
                <a:latin typeface="Times New Roman"/>
                <a:cs typeface="Times New Roman"/>
              </a:rPr>
              <a:t>collection</a:t>
            </a:r>
            <a:r>
              <a:rPr lang="en-US" sz="2400" spc="-10" dirty="0">
                <a:latin typeface="Times New Roman"/>
                <a:cs typeface="Times New Roman"/>
              </a:rPr>
              <a:t> </a:t>
            </a:r>
            <a:r>
              <a:rPr lang="en-US" sz="2400" spc="-5" dirty="0">
                <a:latin typeface="Times New Roman"/>
                <a:cs typeface="Times New Roman"/>
              </a:rPr>
              <a:t>and </a:t>
            </a:r>
            <a:r>
              <a:rPr lang="en-US" sz="2400" dirty="0">
                <a:latin typeface="Times New Roman"/>
                <a:cs typeface="Times New Roman"/>
              </a:rPr>
              <a:t> disposal</a:t>
            </a:r>
            <a:r>
              <a:rPr lang="en-US" sz="2400" spc="-30" dirty="0">
                <a:latin typeface="Times New Roman"/>
                <a:cs typeface="Times New Roman"/>
              </a:rPr>
              <a:t> </a:t>
            </a:r>
            <a:r>
              <a:rPr lang="en-US" sz="2400" spc="-5" dirty="0">
                <a:latin typeface="Times New Roman"/>
                <a:cs typeface="Times New Roman"/>
              </a:rPr>
              <a:t>system.</a:t>
            </a:r>
          </a:p>
          <a:p>
            <a:endParaRPr lang="en-US" sz="2400" spc="-5" dirty="0">
              <a:effectLst/>
              <a:latin typeface="Times New Roman"/>
              <a:ea typeface="Calibri" panose="020F0502020204030204" pitchFamily="34" charset="0"/>
              <a:cs typeface="Times New Roman"/>
            </a:endParaRPr>
          </a:p>
          <a:p>
            <a:r>
              <a:rPr lang="en-US" sz="2400" dirty="0">
                <a:latin typeface="Times New Roman"/>
                <a:cs typeface="Times New Roman"/>
              </a:rPr>
              <a:t>Recommend that the City Council approve </a:t>
            </a:r>
            <a:r>
              <a:rPr lang="en-US" sz="2400" spc="-5" dirty="0">
                <a:latin typeface="Times New Roman"/>
                <a:cs typeface="Times New Roman"/>
              </a:rPr>
              <a:t>a </a:t>
            </a:r>
            <a:r>
              <a:rPr lang="en-US" sz="2400" dirty="0">
                <a:latin typeface="Times New Roman"/>
                <a:cs typeface="Times New Roman"/>
              </a:rPr>
              <a:t>resolution authorizing the </a:t>
            </a:r>
            <a:r>
              <a:rPr lang="en-US" sz="2400" spc="-5" dirty="0">
                <a:latin typeface="Times New Roman"/>
                <a:cs typeface="Times New Roman"/>
              </a:rPr>
              <a:t>Mayor </a:t>
            </a:r>
            <a:r>
              <a:rPr lang="en-US" sz="2400" dirty="0">
                <a:latin typeface="Times New Roman"/>
                <a:cs typeface="Times New Roman"/>
              </a:rPr>
              <a:t>to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execute a Pre-Annexation Agreement with the County of Monterey for portions of Economic Development Element Economic Opportunity Area K (EDE EOA K).</a:t>
            </a:r>
            <a:endParaRPr lang="en-US" dirty="0"/>
          </a:p>
        </p:txBody>
      </p:sp>
    </p:spTree>
    <p:extLst>
      <p:ext uri="{BB962C8B-B14F-4D97-AF65-F5344CB8AC3E}">
        <p14:creationId xmlns:p14="http://schemas.microsoft.com/office/powerpoint/2010/main" val="32166974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Custom 1">
      <a:dk1>
        <a:srgbClr val="507281"/>
      </a:dk1>
      <a:lt1>
        <a:srgbClr val="7F895A"/>
      </a:lt1>
      <a:dk2>
        <a:srgbClr val="72555D"/>
      </a:dk2>
      <a:lt2>
        <a:srgbClr val="C1882C"/>
      </a:lt2>
      <a:accent1>
        <a:srgbClr val="507281"/>
      </a:accent1>
      <a:accent2>
        <a:srgbClr val="7F895A"/>
      </a:accent2>
      <a:accent3>
        <a:srgbClr val="72555D"/>
      </a:accent3>
      <a:accent4>
        <a:srgbClr val="C1882C"/>
      </a:accent4>
      <a:accent5>
        <a:srgbClr val="DBBC82"/>
      </a:accent5>
      <a:accent6>
        <a:srgbClr val="507281"/>
      </a:accent6>
      <a:hlink>
        <a:srgbClr val="0070C0"/>
      </a:hlink>
      <a:folHlink>
        <a:srgbClr val="0070C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689</TotalTime>
  <Words>1120</Words>
  <Application>Microsoft Office PowerPoint</Application>
  <PresentationFormat>Widescreen</PresentationFormat>
  <Paragraphs>116</Paragraphs>
  <Slides>10</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Calibri</vt:lpstr>
      <vt:lpstr>Calibri Light</vt:lpstr>
      <vt:lpstr>Constantia</vt:lpstr>
      <vt:lpstr>Symbol</vt:lpstr>
      <vt:lpstr>Times New Roman</vt:lpstr>
      <vt:lpstr>Wingdings 2</vt:lpstr>
      <vt:lpstr>Flow</vt:lpstr>
      <vt:lpstr>PowerPoint Presentation</vt:lpstr>
      <vt:lpstr>PowerPoint Presentation</vt:lpstr>
      <vt:lpstr>PowerPoint Presentation</vt:lpstr>
      <vt:lpstr>Sewer Agreement – Terms and Conditions </vt:lpstr>
      <vt:lpstr> </vt:lpstr>
      <vt:lpstr>PowerPoint Presentation</vt:lpstr>
      <vt:lpstr> </vt:lpstr>
      <vt:lpstr> </vt:lpstr>
      <vt:lpstr>Fiscal Impact  </vt:lpstr>
      <vt:lpstr>Recommendation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Jonathan Moore</dc:creator>
  <cp:lastModifiedBy>Lisa Brinton</cp:lastModifiedBy>
  <cp:revision>85</cp:revision>
  <cp:lastPrinted>2022-03-03T21:47:56Z</cp:lastPrinted>
  <dcterms:created xsi:type="dcterms:W3CDTF">2021-02-22T23:33:17Z</dcterms:created>
  <dcterms:modified xsi:type="dcterms:W3CDTF">2022-03-29T16:56:59Z</dcterms:modified>
</cp:coreProperties>
</file>