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81" r:id="rId2"/>
    <p:sldId id="301" r:id="rId3"/>
    <p:sldId id="283" r:id="rId4"/>
    <p:sldId id="291" r:id="rId5"/>
    <p:sldId id="290" r:id="rId6"/>
    <p:sldId id="287" r:id="rId7"/>
    <p:sldId id="300" r:id="rId8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1" autoAdjust="0"/>
    <p:restoredTop sz="62200" autoAdjust="0"/>
  </p:normalViewPr>
  <p:slideViewPr>
    <p:cSldViewPr>
      <p:cViewPr varScale="1">
        <p:scale>
          <a:sx n="70" d="100"/>
          <a:sy n="70" d="100"/>
        </p:scale>
        <p:origin x="444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25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1" d="100"/>
          <a:sy n="121" d="100"/>
        </p:scale>
        <p:origin x="111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fld id="{035E5A63-65EE-49F7-A49B-C68CAC1D4B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9811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17488-0A62-4053-AC8D-0222E51E26AE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6426"/>
            <a:ext cx="560832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C8BD46-8D7E-4F5C-A1A1-E5A6F7D5E8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966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 Govt Code 66000 requires a reasonable relationship between fees and cost of associated improvements.</a:t>
            </a:r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455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187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584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439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67106-DE45-4886-8FCA-2DE0A738A6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485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87179-7E56-4862-BF82-24ED237934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47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8D9F8-3B45-449A-9A31-C19D554950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352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23872-08F4-4125-93F8-3E73B60F4D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744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D6CA7-D2B7-4715-8C33-0B818D9277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31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2D7BC-F5B9-4C08-B802-D551DE5D86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891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B1A08-7663-4C51-A4C9-36F8DFAA2E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664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16BC7-D41D-4830-B8B6-5F50F84D9D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900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7172" name="Title Placeholder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935164"/>
            <a:ext cx="109728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2E94DB64-C810-4A1D-A055-981DEB6005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7177" name="Group 1"/>
          <p:cNvGrpSpPr>
            <a:grpSpLocks/>
          </p:cNvGrpSpPr>
          <p:nvPr/>
        </p:nvGrpSpPr>
        <p:grpSpPr bwMode="auto">
          <a:xfrm>
            <a:off x="-25399" y="203200"/>
            <a:ext cx="12240684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dirty="0">
                <a:latin typeface="Times New Roman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dirty="0">
                <a:latin typeface="Times New Roman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7" r:id="rId2"/>
    <p:sldLayoutId id="2147483666" r:id="rId3"/>
    <p:sldLayoutId id="2147483665" r:id="rId4"/>
    <p:sldLayoutId id="2147483664" r:id="rId5"/>
    <p:sldLayoutId id="2147483663" r:id="rId6"/>
    <p:sldLayoutId id="2147483662" r:id="rId7"/>
    <p:sldLayoutId id="2147483661" r:id="rId8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1295400"/>
            <a:ext cx="10972800" cy="1143000"/>
          </a:xfrm>
        </p:spPr>
        <p:txBody>
          <a:bodyPr/>
          <a:lstStyle/>
          <a:p>
            <a:pPr algn="ctr"/>
            <a:r>
              <a:rPr lang="en-US" dirty="0"/>
              <a:t>City Development Impact Fee</a:t>
            </a:r>
            <a:br>
              <a:rPr lang="en-US" dirty="0"/>
            </a:br>
            <a:r>
              <a:rPr lang="en-US" dirty="0"/>
              <a:t>Annual Adjustment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2819400"/>
            <a:ext cx="10972800" cy="160020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Recommended City Council Motion: </a:t>
            </a:r>
          </a:p>
          <a:p>
            <a:pPr marL="0" indent="0" algn="ctr">
              <a:buNone/>
            </a:pPr>
            <a:r>
              <a:rPr lang="en-US" i="1" dirty="0"/>
              <a:t>Approve a Resolution increasing City development impact fees by 8.0% effective July 1, 2022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953000"/>
            <a:ext cx="1915016" cy="12740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91008" y="4953000"/>
            <a:ext cx="760998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Adriana Robles, City Engineer</a:t>
            </a:r>
          </a:p>
          <a:p>
            <a:pPr algn="ctr"/>
            <a:r>
              <a:rPr lang="en-US" dirty="0"/>
              <a:t>Department of Public Works</a:t>
            </a:r>
          </a:p>
          <a:p>
            <a:pPr algn="ctr"/>
            <a:r>
              <a:rPr lang="en-US" sz="2000" dirty="0"/>
              <a:t>April 26, 2022</a:t>
            </a:r>
          </a:p>
        </p:txBody>
      </p:sp>
    </p:spTree>
    <p:extLst>
      <p:ext uri="{BB962C8B-B14F-4D97-AF65-F5344CB8AC3E}">
        <p14:creationId xmlns:p14="http://schemas.microsoft.com/office/powerpoint/2010/main" val="85109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7BD41-3D02-4A6A-92AD-67D9CB87F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1A3C14-DD04-4C64-AF37-C2966DF05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838200"/>
            <a:ext cx="7679889" cy="17345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C10035-E61D-4A02-AC5D-656A2AC86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362200"/>
            <a:ext cx="7094842" cy="12342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A1C101-C342-401C-929B-1B2B2125FA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122" y="3762890"/>
            <a:ext cx="6019799" cy="15719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0A0B8E-3E85-432E-B42D-6C88153776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529" y="5314286"/>
            <a:ext cx="7131066" cy="123422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61EFC61-2E36-4785-8615-E7E1FB6DEE80}"/>
              </a:ext>
            </a:extLst>
          </p:cNvPr>
          <p:cNvSpPr/>
          <p:nvPr/>
        </p:nvSpPr>
        <p:spPr>
          <a:xfrm>
            <a:off x="5867400" y="3200400"/>
            <a:ext cx="1837042" cy="39602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8537D6D2-FEED-4CA5-9C60-2288B9C821B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1" y="2819690"/>
            <a:ext cx="4555688" cy="2296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EA9E72-5662-48A7-A217-46834F97274A}"/>
              </a:ext>
            </a:extLst>
          </p:cNvPr>
          <p:cNvSpPr/>
          <p:nvPr/>
        </p:nvSpPr>
        <p:spPr>
          <a:xfrm>
            <a:off x="2057400" y="5116443"/>
            <a:ext cx="1143000" cy="19784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216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609600"/>
            <a:ext cx="10972800" cy="1143000"/>
          </a:xfrm>
        </p:spPr>
        <p:txBody>
          <a:bodyPr/>
          <a:lstStyle/>
          <a:p>
            <a:r>
              <a:rPr lang="en-US" sz="4400" dirty="0"/>
              <a:t>Development Impact Fees Purpose and Benefits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1935165"/>
            <a:ext cx="11125200" cy="1493836"/>
          </a:xfrm>
        </p:spPr>
        <p:txBody>
          <a:bodyPr/>
          <a:lstStyle/>
          <a:p>
            <a:pPr>
              <a:buClr>
                <a:schemeClr val="bg2"/>
              </a:buClr>
            </a:pPr>
            <a:r>
              <a:rPr lang="en-US" dirty="0"/>
              <a:t>Purpose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Pay proportionate cost of improvements to </a:t>
            </a:r>
            <a:r>
              <a:rPr lang="en-US" u="sng" dirty="0"/>
              <a:t>capital infrastructure and facilities </a:t>
            </a:r>
            <a:r>
              <a:rPr lang="en-US" dirty="0"/>
              <a:t>required to accommodate and service a new development.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No single development must finance  a capital improvement project or new public facility.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60E5CC43-275A-434C-8FE9-19DBC48C3622}"/>
              </a:ext>
            </a:extLst>
          </p:cNvPr>
          <p:cNvSpPr txBox="1">
            <a:spLocks/>
          </p:cNvSpPr>
          <p:nvPr/>
        </p:nvSpPr>
        <p:spPr bwMode="auto">
          <a:xfrm>
            <a:off x="609600" y="4267200"/>
            <a:ext cx="11125200" cy="1493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2"/>
              </a:buClr>
            </a:pPr>
            <a:r>
              <a:rPr lang="en-US" dirty="0"/>
              <a:t>Benefits Community and Developers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Community can improve facilities impacted by growth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Developers can mitigate impacts on a “Fair Share Basis”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Developers don’t have to do extensive studies to identify impacts.</a:t>
            </a:r>
          </a:p>
          <a:p>
            <a:pPr marL="393700" lvl="1" indent="0">
              <a:buClr>
                <a:schemeClr val="bg2"/>
              </a:buClr>
              <a:buFont typeface="Wingdings 2" pitchFamily="18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915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DCADB25-7B4B-4062-9E93-3692814A5B30}"/>
              </a:ext>
            </a:extLst>
          </p:cNvPr>
          <p:cNvSpPr/>
          <p:nvPr/>
        </p:nvSpPr>
        <p:spPr>
          <a:xfrm>
            <a:off x="381000" y="1438188"/>
            <a:ext cx="11430000" cy="4200612"/>
          </a:xfrm>
          <a:prstGeom prst="roundRect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8EC03D5-A56F-47C2-84EC-27D92D2A69BF}"/>
              </a:ext>
            </a:extLst>
          </p:cNvPr>
          <p:cNvSpPr/>
          <p:nvPr/>
        </p:nvSpPr>
        <p:spPr>
          <a:xfrm>
            <a:off x="625098" y="1930680"/>
            <a:ext cx="4876800" cy="3509717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7F57F4-4DD2-4732-B17C-70B596625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102" y="543603"/>
            <a:ext cx="10972800" cy="859023"/>
          </a:xfrm>
        </p:spPr>
        <p:txBody>
          <a:bodyPr/>
          <a:lstStyle/>
          <a:p>
            <a:r>
              <a:rPr lang="en-US" sz="4400" dirty="0"/>
              <a:t>Development Impact Fees 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F6670-04B0-43CC-BF71-B553C5BB2A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6473" y="2467636"/>
            <a:ext cx="10881102" cy="3171164"/>
          </a:xfrm>
        </p:spPr>
        <p:txBody>
          <a:bodyPr/>
          <a:lstStyle/>
          <a:p>
            <a:pPr marL="0" indent="0">
              <a:buClr>
                <a:schemeClr val="bg2"/>
              </a:buClr>
              <a:buNone/>
            </a:pPr>
            <a:r>
              <a:rPr lang="en-US" dirty="0"/>
              <a:t>• Street Tree Fee (often waived)	     • Park Impact Fee</a:t>
            </a:r>
          </a:p>
          <a:p>
            <a:pPr marL="0" indent="0">
              <a:buClr>
                <a:schemeClr val="bg2"/>
              </a:buClr>
              <a:buNone/>
            </a:pPr>
            <a:r>
              <a:rPr lang="en-US" dirty="0"/>
              <a:t>• Storm Sewer Main Line Fee	          </a:t>
            </a:r>
            <a:r>
              <a:rPr lang="en-US" dirty="0">
                <a:solidFill>
                  <a:schemeClr val="tx1">
                    <a:lumMod val="40000"/>
                    <a:lumOff val="60000"/>
                  </a:schemeClr>
                </a:solidFill>
              </a:rPr>
              <a:t>•</a:t>
            </a:r>
            <a:r>
              <a:rPr lang="en-US" dirty="0"/>
              <a:t> Citywide</a:t>
            </a:r>
          </a:p>
          <a:p>
            <a:pPr marL="0" indent="0">
              <a:buClr>
                <a:schemeClr val="bg2"/>
              </a:buClr>
              <a:buNone/>
            </a:pPr>
            <a:r>
              <a:rPr lang="en-US" dirty="0"/>
              <a:t>• Sanitary Sewer Main Line Fee	          </a:t>
            </a:r>
            <a:r>
              <a:rPr lang="en-US" dirty="0">
                <a:solidFill>
                  <a:schemeClr val="tx1">
                    <a:lumMod val="40000"/>
                    <a:lumOff val="60000"/>
                  </a:schemeClr>
                </a:solidFill>
              </a:rPr>
              <a:t>•</a:t>
            </a:r>
            <a:r>
              <a:rPr lang="en-US" dirty="0"/>
              <a:t> Central Area (Future Growth Area)</a:t>
            </a:r>
          </a:p>
          <a:p>
            <a:pPr marL="0" indent="0">
              <a:buClr>
                <a:schemeClr val="bg2"/>
              </a:buClr>
              <a:buNone/>
            </a:pPr>
            <a:r>
              <a:rPr lang="en-US" dirty="0"/>
              <a:t>• Traffic Fee (TFO)			          </a:t>
            </a:r>
            <a:r>
              <a:rPr lang="en-US" dirty="0">
                <a:solidFill>
                  <a:schemeClr val="tx1">
                    <a:lumMod val="40000"/>
                    <a:lumOff val="60000"/>
                  </a:schemeClr>
                </a:solidFill>
              </a:rPr>
              <a:t>•</a:t>
            </a:r>
            <a:r>
              <a:rPr lang="en-US" dirty="0"/>
              <a:t> West Area (Future Growth Area)</a:t>
            </a:r>
          </a:p>
          <a:p>
            <a:pPr marL="0" indent="0">
              <a:buClr>
                <a:schemeClr val="bg2"/>
              </a:buClr>
              <a:buNone/>
            </a:pPr>
            <a:r>
              <a:rPr lang="en-US" dirty="0"/>
              <a:t>• Fire Impact Fee			     • Library Impact Fee</a:t>
            </a:r>
          </a:p>
          <a:p>
            <a:pPr marL="0" indent="0">
              <a:buClr>
                <a:schemeClr val="bg2"/>
              </a:buClr>
              <a:buNone/>
            </a:pPr>
            <a:r>
              <a:rPr lang="en-US" dirty="0"/>
              <a:t>• Police Impact Fee			     • Recreation Impact Fee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7F932F-739F-4E68-A64D-D148BECA47F6}"/>
              </a:ext>
            </a:extLst>
          </p:cNvPr>
          <p:cNvSpPr txBox="1"/>
          <p:nvPr/>
        </p:nvSpPr>
        <p:spPr>
          <a:xfrm>
            <a:off x="589620" y="6292026"/>
            <a:ext cx="289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Per Exhibits A and 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876168-C5D5-40EE-8937-288D429DC43D}"/>
              </a:ext>
            </a:extLst>
          </p:cNvPr>
          <p:cNvSpPr txBox="1"/>
          <p:nvPr/>
        </p:nvSpPr>
        <p:spPr>
          <a:xfrm>
            <a:off x="6096000" y="5596971"/>
            <a:ext cx="6019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50000"/>
                  </a:schemeClr>
                </a:solidFill>
              </a:rPr>
              <a:t>Credit provided for existing use.</a:t>
            </a:r>
          </a:p>
          <a:p>
            <a:r>
              <a:rPr lang="en-US" sz="2000" i="1" dirty="0">
                <a:solidFill>
                  <a:schemeClr val="bg1">
                    <a:lumMod val="50000"/>
                  </a:schemeClr>
                </a:solidFill>
              </a:rPr>
              <a:t>No development fees are assessed for additions.</a:t>
            </a:r>
          </a:p>
          <a:p>
            <a:r>
              <a:rPr lang="en-US" sz="2000" i="1" dirty="0">
                <a:solidFill>
                  <a:schemeClr val="bg1">
                    <a:lumMod val="50000"/>
                  </a:schemeClr>
                </a:solidFill>
              </a:rPr>
              <a:t>No development fees assessed on ADU.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01FDAC-9675-4E0B-A89F-F828DF23BC35}"/>
              </a:ext>
            </a:extLst>
          </p:cNvPr>
          <p:cNvSpPr txBox="1"/>
          <p:nvPr/>
        </p:nvSpPr>
        <p:spPr>
          <a:xfrm>
            <a:off x="1348124" y="2055852"/>
            <a:ext cx="3430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Commercial/Industrial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4B0BE4-BDA4-4073-B200-06155EDDF4F9}"/>
              </a:ext>
            </a:extLst>
          </p:cNvPr>
          <p:cNvSpPr txBox="1"/>
          <p:nvPr/>
        </p:nvSpPr>
        <p:spPr>
          <a:xfrm>
            <a:off x="5182660" y="1411982"/>
            <a:ext cx="1795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Residential</a:t>
            </a:r>
          </a:p>
        </p:txBody>
      </p:sp>
    </p:spTree>
    <p:extLst>
      <p:ext uri="{BB962C8B-B14F-4D97-AF65-F5344CB8AC3E}">
        <p14:creationId xmlns:p14="http://schemas.microsoft.com/office/powerpoint/2010/main" val="1042994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3BDE6-6E7A-4758-AA3B-8AEAE05F5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8701"/>
            <a:ext cx="10972800" cy="1143000"/>
          </a:xfrm>
        </p:spPr>
        <p:txBody>
          <a:bodyPr/>
          <a:lstStyle/>
          <a:p>
            <a:r>
              <a:rPr lang="en-US" sz="4400" dirty="0"/>
              <a:t>Annual Inflation Adjustment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279A6-F448-4278-AA59-74AA4C5D47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10972800" cy="4434840"/>
          </a:xfrm>
        </p:spPr>
        <p:txBody>
          <a:bodyPr/>
          <a:lstStyle/>
          <a:p>
            <a:pPr>
              <a:buClr>
                <a:schemeClr val="bg2"/>
              </a:buClr>
            </a:pPr>
            <a:r>
              <a:rPr lang="en-US" dirty="0"/>
              <a:t>Article V, Section 9-42 of City Code:</a:t>
            </a:r>
          </a:p>
          <a:p>
            <a:pPr lvl="1">
              <a:buClr>
                <a:schemeClr val="bg2"/>
              </a:buClr>
            </a:pPr>
            <a:r>
              <a:rPr lang="en-US" i="1" dirty="0"/>
              <a:t>9-42 (a) “…fees shall be reviewed on July 1 of each year.  …shall be compared to the Engineering News Record (ENR) Construction Cost Index.” </a:t>
            </a:r>
          </a:p>
          <a:p>
            <a:pPr lvl="1">
              <a:buClr>
                <a:schemeClr val="bg2"/>
              </a:buClr>
            </a:pPr>
            <a:r>
              <a:rPr lang="en-US" i="1" dirty="0"/>
              <a:t>9-42 (b) “…may be changed in accordance with the percentage change in the ENR index”</a:t>
            </a:r>
          </a:p>
          <a:p>
            <a:pPr>
              <a:buClr>
                <a:schemeClr val="bg2"/>
              </a:buClr>
            </a:pPr>
            <a:r>
              <a:rPr lang="en-US" dirty="0"/>
              <a:t>ENR index number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Based on average construction costs among 20 major US metropolitan areas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Factors in average labor rates and material costs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2021-2022 ENR Construction Cost Index was 8.0%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999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538368"/>
            <a:ext cx="10972800" cy="1143000"/>
          </a:xfrm>
        </p:spPr>
        <p:txBody>
          <a:bodyPr/>
          <a:lstStyle/>
          <a:p>
            <a:r>
              <a:rPr lang="en-US" sz="4400" dirty="0"/>
              <a:t>Fiscal Impact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1752600"/>
            <a:ext cx="10972800" cy="703329"/>
          </a:xfrm>
        </p:spPr>
        <p:txBody>
          <a:bodyPr/>
          <a:lstStyle/>
          <a:p>
            <a:pPr>
              <a:buClr>
                <a:schemeClr val="bg2"/>
              </a:buClr>
            </a:pPr>
            <a:r>
              <a:rPr lang="en-US" dirty="0"/>
              <a:t>Estimate Fund Balance February 28, 2022:  $16.5M</a:t>
            </a:r>
          </a:p>
          <a:p>
            <a:pPr lvl="1">
              <a:buClr>
                <a:schemeClr val="bg2"/>
              </a:buClr>
            </a:pPr>
            <a:endParaRPr lang="en-US" dirty="0"/>
          </a:p>
          <a:p>
            <a:pPr>
              <a:buClr>
                <a:schemeClr val="bg2"/>
              </a:buClr>
            </a:pPr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0A4B641-CBC5-42A9-8AA0-87FCFEFAF1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533613"/>
              </p:ext>
            </p:extLst>
          </p:nvPr>
        </p:nvGraphicFramePr>
        <p:xfrm>
          <a:off x="990600" y="2455929"/>
          <a:ext cx="10210800" cy="388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1681">
                  <a:extLst>
                    <a:ext uri="{9D8B030D-6E8A-4147-A177-3AD203B41FA5}">
                      <a16:colId xmlns:a16="http://schemas.microsoft.com/office/drawing/2014/main" val="3426751029"/>
                    </a:ext>
                  </a:extLst>
                </a:gridCol>
                <a:gridCol w="1546745">
                  <a:extLst>
                    <a:ext uri="{9D8B030D-6E8A-4147-A177-3AD203B41FA5}">
                      <a16:colId xmlns:a16="http://schemas.microsoft.com/office/drawing/2014/main" val="105848782"/>
                    </a:ext>
                  </a:extLst>
                </a:gridCol>
                <a:gridCol w="1939774">
                  <a:extLst>
                    <a:ext uri="{9D8B030D-6E8A-4147-A177-3AD203B41FA5}">
                      <a16:colId xmlns:a16="http://schemas.microsoft.com/office/drawing/2014/main" val="114956115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92681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</a:rPr>
                        <a:t>Fee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</a:rPr>
                        <a:t>2022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</a:rPr>
                        <a:t>Revenues  March 2021 to Feb.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</a:rPr>
                        <a:t>Expenditures  March 2021 to Feb. 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746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Sanitary Sewer &amp; Storm Drain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$2.6M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$157K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$1.0M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235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$1.1M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$46K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$23K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15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Library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$170K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$41K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64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Street Trees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$19K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$7,119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368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$11.3M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$488K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$115K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821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$158K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$75K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743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$1.0M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$139K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67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2060"/>
                          </a:solidFill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2060"/>
                          </a:solidFill>
                        </a:rPr>
                        <a:t>$16.5M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2060"/>
                          </a:solidFill>
                        </a:rPr>
                        <a:t>$956K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2060"/>
                          </a:solidFill>
                        </a:rPr>
                        <a:t>$1.1M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34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5866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3050383"/>
            <a:ext cx="10972800" cy="1143000"/>
          </a:xfrm>
        </p:spPr>
        <p:txBody>
          <a:bodyPr/>
          <a:lstStyle/>
          <a:p>
            <a:r>
              <a:rPr lang="en-US" sz="4400" dirty="0"/>
              <a:t>Recommendation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4391819"/>
            <a:ext cx="10972800" cy="1341436"/>
          </a:xfrm>
        </p:spPr>
        <p:txBody>
          <a:bodyPr/>
          <a:lstStyle/>
          <a:p>
            <a:pPr>
              <a:buClr>
                <a:schemeClr val="bg2"/>
              </a:buClr>
            </a:pPr>
            <a:r>
              <a:rPr lang="en-US" dirty="0"/>
              <a:t>Approve a Resolution to increase City Development Impact Fees by 8.0%, effective July 1, 2022, based on the Engineering News Record construction cost index increase over the last year.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22E8597-244A-4C2E-B407-4A9BF87C48E6}"/>
              </a:ext>
            </a:extLst>
          </p:cNvPr>
          <p:cNvSpPr txBox="1">
            <a:spLocks/>
          </p:cNvSpPr>
          <p:nvPr/>
        </p:nvSpPr>
        <p:spPr bwMode="auto">
          <a:xfrm>
            <a:off x="609600" y="1894682"/>
            <a:ext cx="10972800" cy="1341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2"/>
              </a:buClr>
            </a:pPr>
            <a:r>
              <a:rPr lang="en-US" dirty="0"/>
              <a:t>Not a Project. Project is categorically exempt from CEQA pursuant to Section 15378 and 15061(b)(3).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87734C6D-3D8F-43D6-9274-8746384B8551}"/>
              </a:ext>
            </a:extLst>
          </p:cNvPr>
          <p:cNvSpPr txBox="1">
            <a:spLocks/>
          </p:cNvSpPr>
          <p:nvPr/>
        </p:nvSpPr>
        <p:spPr bwMode="auto">
          <a:xfrm>
            <a:off x="609600" y="693736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r>
              <a:rPr lang="en-US" sz="4400" dirty="0"/>
              <a:t>CEQA</a:t>
            </a:r>
          </a:p>
        </p:txBody>
      </p:sp>
    </p:spTree>
    <p:extLst>
      <p:ext uri="{BB962C8B-B14F-4D97-AF65-F5344CB8AC3E}">
        <p14:creationId xmlns:p14="http://schemas.microsoft.com/office/powerpoint/2010/main" val="27012374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1">
      <a:dk1>
        <a:srgbClr val="507281"/>
      </a:dk1>
      <a:lt1>
        <a:srgbClr val="7F895A"/>
      </a:lt1>
      <a:dk2>
        <a:srgbClr val="72555D"/>
      </a:dk2>
      <a:lt2>
        <a:srgbClr val="C1882C"/>
      </a:lt2>
      <a:accent1>
        <a:srgbClr val="507281"/>
      </a:accent1>
      <a:accent2>
        <a:srgbClr val="7F895A"/>
      </a:accent2>
      <a:accent3>
        <a:srgbClr val="72555D"/>
      </a:accent3>
      <a:accent4>
        <a:srgbClr val="C1882C"/>
      </a:accent4>
      <a:accent5>
        <a:srgbClr val="DBBC82"/>
      </a:accent5>
      <a:accent6>
        <a:srgbClr val="507281"/>
      </a:accent6>
      <a:hlink>
        <a:srgbClr val="0070C0"/>
      </a:hlink>
      <a:folHlink>
        <a:srgbClr val="0070C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3779</TotalTime>
  <Words>491</Words>
  <Application>Microsoft Office PowerPoint</Application>
  <PresentationFormat>Widescreen</PresentationFormat>
  <Paragraphs>85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Constantia</vt:lpstr>
      <vt:lpstr>Times New Roman</vt:lpstr>
      <vt:lpstr>Wingdings 2</vt:lpstr>
      <vt:lpstr>Flow</vt:lpstr>
      <vt:lpstr>City Development Impact Fee Annual Adjustment</vt:lpstr>
      <vt:lpstr>Background</vt:lpstr>
      <vt:lpstr>Development Impact Fees Purpose and Benefits</vt:lpstr>
      <vt:lpstr>Development Impact Fees </vt:lpstr>
      <vt:lpstr>Annual Inflation Adjustment </vt:lpstr>
      <vt:lpstr>Fiscal Impact</vt:lpstr>
      <vt:lpstr>Recommendation</vt:lpstr>
    </vt:vector>
  </TitlesOfParts>
  <Company>City of Salinas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Myrick</dc:creator>
  <cp:lastModifiedBy>Adriana Robles</cp:lastModifiedBy>
  <cp:revision>237</cp:revision>
  <cp:lastPrinted>2019-03-14T18:15:42Z</cp:lastPrinted>
  <dcterms:created xsi:type="dcterms:W3CDTF">2009-01-20T19:56:07Z</dcterms:created>
  <dcterms:modified xsi:type="dcterms:W3CDTF">2022-04-19T18:59:08Z</dcterms:modified>
</cp:coreProperties>
</file>